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3"/>
    <p:sldMasterId id="2147484069" r:id="rId4"/>
    <p:sldMasterId id="2147484043" r:id="rId5"/>
    <p:sldMasterId id="2147484095" r:id="rId6"/>
  </p:sldMasterIdLst>
  <p:notesMasterIdLst>
    <p:notesMasterId r:id="rId35"/>
  </p:notesMasterIdLst>
  <p:handoutMasterIdLst>
    <p:handoutMasterId r:id="rId36"/>
  </p:handoutMasterIdLst>
  <p:sldIdLst>
    <p:sldId id="362" r:id="rId7"/>
    <p:sldId id="363" r:id="rId8"/>
    <p:sldId id="365" r:id="rId9"/>
    <p:sldId id="364" r:id="rId10"/>
    <p:sldId id="401" r:id="rId11"/>
    <p:sldId id="400" r:id="rId12"/>
    <p:sldId id="367" r:id="rId13"/>
    <p:sldId id="368" r:id="rId14"/>
    <p:sldId id="369" r:id="rId15"/>
    <p:sldId id="371" r:id="rId16"/>
    <p:sldId id="372" r:id="rId17"/>
    <p:sldId id="373" r:id="rId18"/>
    <p:sldId id="402" r:id="rId19"/>
    <p:sldId id="374" r:id="rId20"/>
    <p:sldId id="376" r:id="rId21"/>
    <p:sldId id="403" r:id="rId22"/>
    <p:sldId id="377" r:id="rId23"/>
    <p:sldId id="378" r:id="rId24"/>
    <p:sldId id="379" r:id="rId25"/>
    <p:sldId id="385" r:id="rId26"/>
    <p:sldId id="383" r:id="rId27"/>
    <p:sldId id="404" r:id="rId28"/>
    <p:sldId id="382" r:id="rId29"/>
    <p:sldId id="405" r:id="rId30"/>
    <p:sldId id="381" r:id="rId31"/>
    <p:sldId id="406" r:id="rId32"/>
    <p:sldId id="370" r:id="rId33"/>
    <p:sldId id="407" r:id="rId34"/>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9F9F9"/>
    <a:srgbClr val="8AACC9"/>
    <a:srgbClr val="B1DFC5"/>
    <a:srgbClr val="F4DBAD"/>
    <a:srgbClr val="FCC8C2"/>
    <a:srgbClr val="F89284"/>
    <a:srgbClr val="E8B75D"/>
    <a:srgbClr val="FF7403"/>
    <a:srgbClr val="18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6327"/>
  </p:normalViewPr>
  <p:slideViewPr>
    <p:cSldViewPr snapToGrid="0" snapToObjects="1">
      <p:cViewPr varScale="1">
        <p:scale>
          <a:sx n="62" d="100"/>
          <a:sy n="62" d="100"/>
        </p:scale>
        <p:origin x="948"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22.5.2023</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22.5.2023.</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2</a:t>
            </a:fld>
            <a:endParaRPr lang="uk-UA" altLang="fi-FI"/>
          </a:p>
        </p:txBody>
      </p:sp>
    </p:spTree>
    <p:extLst>
      <p:ext uri="{BB962C8B-B14F-4D97-AF65-F5344CB8AC3E}">
        <p14:creationId xmlns:p14="http://schemas.microsoft.com/office/powerpoint/2010/main" val="37617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4</a:t>
            </a:fld>
            <a:endParaRPr lang="uk-UA" altLang="fi-FI"/>
          </a:p>
        </p:txBody>
      </p:sp>
    </p:spTree>
    <p:extLst>
      <p:ext uri="{BB962C8B-B14F-4D97-AF65-F5344CB8AC3E}">
        <p14:creationId xmlns:p14="http://schemas.microsoft.com/office/powerpoint/2010/main" val="297565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Leader</a:t>
            </a:r>
            <a:r>
              <a:rPr lang="fi-FI" dirty="0"/>
              <a:t> esittelee tarkemmin omat välineet</a:t>
            </a:r>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13</a:t>
            </a:fld>
            <a:endParaRPr lang="uk-UA" altLang="fi-FI"/>
          </a:p>
        </p:txBody>
      </p:sp>
    </p:spTree>
    <p:extLst>
      <p:ext uri="{BB962C8B-B14F-4D97-AF65-F5344CB8AC3E}">
        <p14:creationId xmlns:p14="http://schemas.microsoft.com/office/powerpoint/2010/main" val="183397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14</a:t>
            </a:fld>
            <a:endParaRPr lang="uk-UA" altLang="fi-FI"/>
          </a:p>
        </p:txBody>
      </p:sp>
    </p:spTree>
    <p:extLst>
      <p:ext uri="{BB962C8B-B14F-4D97-AF65-F5344CB8AC3E}">
        <p14:creationId xmlns:p14="http://schemas.microsoft.com/office/powerpoint/2010/main" val="169579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emf"/><Relationship Id="rId7"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9.emf"/><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25.emf"/><Relationship Id="rId4" Type="http://schemas.openxmlformats.org/officeDocument/2006/relationships/image" Target="../media/image2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emf"/><Relationship Id="rId4"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1.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30.emf"/><Relationship Id="rId1" Type="http://schemas.openxmlformats.org/officeDocument/2006/relationships/slideMaster" Target="../slideMasters/slideMaster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14.emf"/><Relationship Id="rId10" Type="http://schemas.openxmlformats.org/officeDocument/2006/relationships/image" Target="../media/image36.emf"/><Relationship Id="rId4" Type="http://schemas.openxmlformats.org/officeDocument/2006/relationships/image" Target="../media/image13.emf"/><Relationship Id="rId9" Type="http://schemas.openxmlformats.org/officeDocument/2006/relationships/image" Target="../media/image35.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Master" Target="../slideMasters/slideMaster4.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21" Type="http://schemas.openxmlformats.org/officeDocument/2006/relationships/image" Target="../media/image68.jpeg"/><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20" Type="http://schemas.openxmlformats.org/officeDocument/2006/relationships/image" Target="../media/image67.jpeg"/><Relationship Id="rId1" Type="http://schemas.openxmlformats.org/officeDocument/2006/relationships/slideMaster" Target="../slideMasters/slideMaster4.xml"/><Relationship Id="rId6" Type="http://schemas.openxmlformats.org/officeDocument/2006/relationships/image" Target="../media/image53.emf"/><Relationship Id="rId11" Type="http://schemas.openxmlformats.org/officeDocument/2006/relationships/image" Target="../media/image58.emf"/><Relationship Id="rId24" Type="http://schemas.openxmlformats.org/officeDocument/2006/relationships/image" Target="../media/image38.emf"/><Relationship Id="rId5" Type="http://schemas.openxmlformats.org/officeDocument/2006/relationships/image" Target="../media/image52.emf"/><Relationship Id="rId15" Type="http://schemas.openxmlformats.org/officeDocument/2006/relationships/image" Target="../media/image62.emf"/><Relationship Id="rId23" Type="http://schemas.openxmlformats.org/officeDocument/2006/relationships/image" Target="../media/image70.jpeg"/><Relationship Id="rId10" Type="http://schemas.openxmlformats.org/officeDocument/2006/relationships/image" Target="../media/image57.emf"/><Relationship Id="rId19" Type="http://schemas.openxmlformats.org/officeDocument/2006/relationships/image" Target="../media/image66.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 Id="rId22" Type="http://schemas.openxmlformats.org/officeDocument/2006/relationships/image" Target="../media/image6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dirty="0"/>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3" name="Picture 2">
            <a:extLst>
              <a:ext uri="{FF2B5EF4-FFF2-40B4-BE49-F238E27FC236}">
                <a16:creationId xmlns:a16="http://schemas.microsoft.com/office/drawing/2014/main" id="{10C66B43-6461-92DA-8A7D-29BFDDDAC5C3}"/>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A27EBD30-78C6-8933-7234-81A4B68D35FD}"/>
              </a:ext>
            </a:extLst>
          </p:cNvPr>
          <p:cNvPicPr>
            <a:picLocks noChangeAspect="1"/>
          </p:cNvPicPr>
          <p:nvPr userDrawn="1"/>
        </p:nvPicPr>
        <p:blipFill>
          <a:blip r:embed="rId7"/>
          <a:stretch>
            <a:fillRect/>
          </a:stretch>
        </p:blipFill>
        <p:spPr>
          <a:xfrm>
            <a:off x="8864880" y="6246518"/>
            <a:ext cx="1411896" cy="306370"/>
          </a:xfrm>
          <a:prstGeom prst="rect">
            <a:avLst/>
          </a:prstGeom>
        </p:spPr>
      </p:pic>
      <p:pic>
        <p:nvPicPr>
          <p:cNvPr id="7" name="Picture 6">
            <a:extLst>
              <a:ext uri="{FF2B5EF4-FFF2-40B4-BE49-F238E27FC236}">
                <a16:creationId xmlns:a16="http://schemas.microsoft.com/office/drawing/2014/main" id="{983BA27D-21E0-589B-E308-7EBADBD4D250}"/>
              </a:ext>
            </a:extLst>
          </p:cNvPr>
          <p:cNvPicPr>
            <a:picLocks noChangeAspect="1"/>
          </p:cNvPicPr>
          <p:nvPr userDrawn="1"/>
        </p:nvPicPr>
        <p:blipFill>
          <a:blip r:embed="rId8"/>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6800718-6418-BDB6-73F5-94F9F51F837E}"/>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E04144B-8D84-263C-5CF2-A0B8DF257C8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CCCEE8F7-05E0-44E5-02EB-A2E692D8B00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E1A6D8E3-8445-E5F6-37F3-7C14D80A17BA}"/>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DDB3DC3A-9997-4007-1D43-9D9DB988B84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6" name="Picture 5">
            <a:extLst>
              <a:ext uri="{FF2B5EF4-FFF2-40B4-BE49-F238E27FC236}">
                <a16:creationId xmlns:a16="http://schemas.microsoft.com/office/drawing/2014/main" id="{3D3C0B0B-13BD-96C7-E2C5-06F172D98D8D}"/>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91B0441D-9472-9367-7BF7-FA43E4D6260F}"/>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
            <a:extLst>
              <a:ext uri="{FF2B5EF4-FFF2-40B4-BE49-F238E27FC236}">
                <a16:creationId xmlns:a16="http://schemas.microsoft.com/office/drawing/2014/main" id="{4AA26160-2DF4-1C7E-0943-5273BF91571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5756C04F-6B12-96A0-AD7F-8A74CF11F5D9}"/>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4F4E3A21-4F12-077C-42C0-DB7323CDD2F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B1031A32-532F-AC64-A382-4C1A69D16FE5}"/>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895401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pic>
        <p:nvPicPr>
          <p:cNvPr id="4" name="Picture 3">
            <a:extLst>
              <a:ext uri="{FF2B5EF4-FFF2-40B4-BE49-F238E27FC236}">
                <a16:creationId xmlns:a16="http://schemas.microsoft.com/office/drawing/2014/main" id="{F32AC29A-9C15-311F-FE03-44D2C6F4D5F0}"/>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6" name="Picture 5">
            <a:extLst>
              <a:ext uri="{FF2B5EF4-FFF2-40B4-BE49-F238E27FC236}">
                <a16:creationId xmlns:a16="http://schemas.microsoft.com/office/drawing/2014/main" id="{18FE8486-0EE3-E15E-01B5-EBDC736BE9EB}"/>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14383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pic>
        <p:nvPicPr>
          <p:cNvPr id="3" name="Picture 2">
            <a:extLst>
              <a:ext uri="{FF2B5EF4-FFF2-40B4-BE49-F238E27FC236}">
                <a16:creationId xmlns:a16="http://schemas.microsoft.com/office/drawing/2014/main" id="{79BA2CF2-D81D-38ED-A568-53A9829493BB}"/>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4FFD19EF-7BB1-D768-C46D-866D06D5CB5E}"/>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3508264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pic>
        <p:nvPicPr>
          <p:cNvPr id="4" name="Picture 3">
            <a:extLst>
              <a:ext uri="{FF2B5EF4-FFF2-40B4-BE49-F238E27FC236}">
                <a16:creationId xmlns:a16="http://schemas.microsoft.com/office/drawing/2014/main" id="{A14523C4-567D-C82F-46C3-BC956AE9537D}"/>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95ADA80A-8733-9160-77D8-D0C09D1FC3B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385090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4233361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pic>
        <p:nvPicPr>
          <p:cNvPr id="3" name="Picture 2">
            <a:extLst>
              <a:ext uri="{FF2B5EF4-FFF2-40B4-BE49-F238E27FC236}">
                <a16:creationId xmlns:a16="http://schemas.microsoft.com/office/drawing/2014/main" id="{FA7D65C1-A1D2-1C99-6665-CC5526263790}"/>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E130C04A-2A48-697B-873C-B9B1137CEA23}"/>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495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2" name="Picture 1">
            <a:extLst>
              <a:ext uri="{FF2B5EF4-FFF2-40B4-BE49-F238E27FC236}">
                <a16:creationId xmlns:a16="http://schemas.microsoft.com/office/drawing/2014/main" id="{97D5F2C8-174E-2CAF-4024-9C30CEAB33F8}"/>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5" name="Picture 4">
            <a:extLst>
              <a:ext uri="{FF2B5EF4-FFF2-40B4-BE49-F238E27FC236}">
                <a16:creationId xmlns:a16="http://schemas.microsoft.com/office/drawing/2014/main" id="{6B459462-58A7-0C5C-E5F7-D422BCD2006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A936B94D-3E21-7697-60D8-2E9CD60605B3}"/>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3">
            <a:extLst>
              <a:ext uri="{FF2B5EF4-FFF2-40B4-BE49-F238E27FC236}">
                <a16:creationId xmlns:a16="http://schemas.microsoft.com/office/drawing/2014/main" id="{36309851-3655-BBF4-5043-6A2A11654427}"/>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6" name="Picture 5">
            <a:extLst>
              <a:ext uri="{FF2B5EF4-FFF2-40B4-BE49-F238E27FC236}">
                <a16:creationId xmlns:a16="http://schemas.microsoft.com/office/drawing/2014/main" id="{CE3244A8-44AE-F5E9-CC7A-C88C314D409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E053880C-C62D-4792-72CA-16726B8DDD2E}"/>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5" name="Picture 4">
            <a:extLst>
              <a:ext uri="{FF2B5EF4-FFF2-40B4-BE49-F238E27FC236}">
                <a16:creationId xmlns:a16="http://schemas.microsoft.com/office/drawing/2014/main" id="{687D71F6-DB3E-8675-9B31-8E31E8C472C0}"/>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2" name="Picture 1">
            <a:extLst>
              <a:ext uri="{FF2B5EF4-FFF2-40B4-BE49-F238E27FC236}">
                <a16:creationId xmlns:a16="http://schemas.microsoft.com/office/drawing/2014/main" id="{1FC6FA7E-31E5-F8CA-EB70-353389847B1F}"/>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5" name="Picture 4">
            <a:extLst>
              <a:ext uri="{FF2B5EF4-FFF2-40B4-BE49-F238E27FC236}">
                <a16:creationId xmlns:a16="http://schemas.microsoft.com/office/drawing/2014/main" id="{897D7826-43A2-D4E8-85AF-C670E5EBB9DB}"/>
              </a:ext>
            </a:extLst>
          </p:cNvPr>
          <p:cNvPicPr>
            <a:picLocks noChangeAspect="1"/>
          </p:cNvPicPr>
          <p:nvPr userDrawn="1"/>
        </p:nvPicPr>
        <p:blipFill>
          <a:blip r:embed="rId24"/>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4.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B7D7624-09E2-CD5B-ED2F-B120661FB6D1}"/>
              </a:ext>
            </a:extLst>
          </p:cNvPr>
          <p:cNvPicPr>
            <a:picLocks noChangeAspect="1"/>
          </p:cNvPicPr>
          <p:nvPr userDrawn="1"/>
        </p:nvPicPr>
        <p:blipFill>
          <a:blip r:embed="rId20"/>
          <a:stretch>
            <a:fillRect/>
          </a:stretch>
        </p:blipFill>
        <p:spPr>
          <a:xfrm>
            <a:off x="10660785" y="6361445"/>
            <a:ext cx="1105015" cy="251999"/>
          </a:xfrm>
          <a:prstGeom prst="rect">
            <a:avLst/>
          </a:prstGeom>
        </p:spPr>
      </p:pic>
      <p:pic>
        <p:nvPicPr>
          <p:cNvPr id="6" name="Picture 5">
            <a:extLst>
              <a:ext uri="{FF2B5EF4-FFF2-40B4-BE49-F238E27FC236}">
                <a16:creationId xmlns:a16="http://schemas.microsoft.com/office/drawing/2014/main" id="{682CDC5E-977A-E0E6-1A4B-2C1C87F39497}"/>
              </a:ext>
            </a:extLst>
          </p:cNvPr>
          <p:cNvPicPr>
            <a:picLocks noChangeAspect="1"/>
          </p:cNvPicPr>
          <p:nvPr userDrawn="1"/>
        </p:nvPicPr>
        <p:blipFill>
          <a:blip r:embed="rId21"/>
          <a:stretch>
            <a:fillRect/>
          </a:stretch>
        </p:blipFill>
        <p:spPr>
          <a:xfrm>
            <a:off x="8797128" y="6268327"/>
            <a:ext cx="1573200" cy="407100"/>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875D4A-8775-E2D2-06C8-C090930AB518}"/>
              </a:ext>
            </a:extLst>
          </p:cNvPr>
          <p:cNvPicPr>
            <a:picLocks noChangeAspect="1"/>
          </p:cNvPicPr>
          <p:nvPr userDrawn="1"/>
        </p:nvPicPr>
        <p:blipFill>
          <a:blip r:embed="rId27"/>
          <a:stretch>
            <a:fillRect/>
          </a:stretch>
        </p:blipFill>
        <p:spPr>
          <a:xfrm>
            <a:off x="8797127" y="6273634"/>
            <a:ext cx="1573200" cy="407100"/>
          </a:xfrm>
          <a:prstGeom prst="rect">
            <a:avLst/>
          </a:prstGeom>
        </p:spPr>
      </p:pic>
      <p:pic>
        <p:nvPicPr>
          <p:cNvPr id="7" name="Picture 6">
            <a:extLst>
              <a:ext uri="{FF2B5EF4-FFF2-40B4-BE49-F238E27FC236}">
                <a16:creationId xmlns:a16="http://schemas.microsoft.com/office/drawing/2014/main" id="{7D1A3295-B488-9501-BC9D-6AAAD9060DB3}"/>
              </a:ext>
            </a:extLst>
          </p:cNvPr>
          <p:cNvPicPr>
            <a:picLocks noChangeAspect="1"/>
          </p:cNvPicPr>
          <p:nvPr userDrawn="1"/>
        </p:nvPicPr>
        <p:blipFill>
          <a:blip r:embed="rId28"/>
          <a:stretch>
            <a:fillRect/>
          </a:stretch>
        </p:blipFill>
        <p:spPr>
          <a:xfrm>
            <a:off x="10660784" y="6357677"/>
            <a:ext cx="1112400" cy="241382"/>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hyperlink" Target="mailto:kirsi.hyrkas@ely-keskus.fi" TargetMode="External"/><Relationship Id="rId2" Type="http://schemas.openxmlformats.org/officeDocument/2006/relationships/hyperlink" Target="mailto:eija.harju@ely-keskus.fi" TargetMode="Externa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www.ely-keskus.fi/documents/10191/56461/Kouvola+kaupunki+maaseutu+rajaus.jpg/c99e28c5-0c64-d064-e74b-067cfe5b5083?t=1674646174947" TargetMode="External"/><Relationship Id="rId2" Type="http://schemas.openxmlformats.org/officeDocument/2006/relationships/hyperlink" Target="https://www.ely-keskus.fi/documents/10191/56461/Kotka+kaupunki+maaseutu+rajaus.jpg/19bbcfd0-4f69-5a32-9d5c-c5903b293f07?t=1674646229672" TargetMode="External"/><Relationship Id="rId1" Type="http://schemas.openxmlformats.org/officeDocument/2006/relationships/slideLayout" Target="../slideLayouts/slideLayout33.xml"/><Relationship Id="rId5" Type="http://schemas.openxmlformats.org/officeDocument/2006/relationships/hyperlink" Target="https://www.arcgis.com/home/webmap/viewer.html?webmap=816018cf62ef40899ca26b8d17e24902" TargetMode="External"/><Relationship Id="rId4" Type="http://schemas.openxmlformats.org/officeDocument/2006/relationships/hyperlink" Target="https://www.ely-keskus.fi/documents/10191/56461/Lappeenranta+kaupunki+maaseutu+rajaus.jpg/bde2db68-debb-05bd-00d7-ae61d78512cf?t=1674646270364"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publications.europa.eu/resource/cellar/79c0ce87-f4dc-11e6-8a35-01aa75ed71a1.0007.01/DOC_1" TargetMode="Externa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E03DFE8-3431-68B4-A16B-345E8176523D}"/>
              </a:ext>
            </a:extLst>
          </p:cNvPr>
          <p:cNvSpPr>
            <a:spLocks noGrp="1"/>
          </p:cNvSpPr>
          <p:nvPr>
            <p:ph type="ctrTitle"/>
          </p:nvPr>
        </p:nvSpPr>
        <p:spPr/>
        <p:txBody>
          <a:bodyPr>
            <a:normAutofit fontScale="90000"/>
          </a:bodyPr>
          <a:lstStyle/>
          <a:p>
            <a:r>
              <a:rPr lang="fi-FI" dirty="0"/>
              <a:t>Maaseudun yritystuet</a:t>
            </a:r>
          </a:p>
        </p:txBody>
      </p:sp>
      <p:sp>
        <p:nvSpPr>
          <p:cNvPr id="5" name="Alaotsikko 4">
            <a:extLst>
              <a:ext uri="{FF2B5EF4-FFF2-40B4-BE49-F238E27FC236}">
                <a16:creationId xmlns:a16="http://schemas.microsoft.com/office/drawing/2014/main" id="{B2020069-641E-8C2F-12EA-248286D47286}"/>
              </a:ext>
            </a:extLst>
          </p:cNvPr>
          <p:cNvSpPr>
            <a:spLocks noGrp="1"/>
          </p:cNvSpPr>
          <p:nvPr>
            <p:ph type="subTitle" idx="1"/>
          </p:nvPr>
        </p:nvSpPr>
        <p:spPr>
          <a:xfrm>
            <a:off x="5718930" y="3838155"/>
            <a:ext cx="5327009" cy="995101"/>
          </a:xfrm>
        </p:spPr>
        <p:txBody>
          <a:bodyPr>
            <a:normAutofit/>
          </a:bodyPr>
          <a:lstStyle/>
          <a:p>
            <a:r>
              <a:rPr lang="fi-FI" dirty="0"/>
              <a:t>Kirsi Hyrkäs</a:t>
            </a:r>
          </a:p>
          <a:p>
            <a:r>
              <a:rPr lang="fi-FI" dirty="0"/>
              <a:t>Kaakkois-Suomen ELY-keskus</a:t>
            </a:r>
          </a:p>
        </p:txBody>
      </p:sp>
    </p:spTree>
    <p:extLst>
      <p:ext uri="{BB962C8B-B14F-4D97-AF65-F5344CB8AC3E}">
        <p14:creationId xmlns:p14="http://schemas.microsoft.com/office/powerpoint/2010/main" val="31895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48E6E9E-E017-F2FB-6CF6-5DCE3BDF711A}"/>
              </a:ext>
            </a:extLst>
          </p:cNvPr>
          <p:cNvSpPr>
            <a:spLocks noGrp="1"/>
          </p:cNvSpPr>
          <p:nvPr>
            <p:ph type="body" sz="quarter" idx="22"/>
          </p:nvPr>
        </p:nvSpPr>
        <p:spPr>
          <a:xfrm>
            <a:off x="838200" y="1654629"/>
            <a:ext cx="10632439" cy="4685211"/>
          </a:xfrm>
        </p:spPr>
        <p:txBody>
          <a:bodyPr>
            <a:normAutofit/>
          </a:bodyPr>
          <a:lstStyle/>
          <a:p>
            <a:r>
              <a:rPr lang="fi-FI" dirty="0"/>
              <a:t>Tuen hakija on aikaisemmin osoittanut toistuvasti piittaamattomuutta tuen ehtojen noudattamisesta tai verovelkoja, olennaisia maksuhäiriöitä, ulosottoja yms. </a:t>
            </a:r>
          </a:p>
          <a:p>
            <a:pPr lvl="1"/>
            <a:r>
              <a:rPr lang="fi-FI" dirty="0"/>
              <a:t>Tarkastellaan myös avainhenkilöitä: </a:t>
            </a:r>
          </a:p>
          <a:p>
            <a:pPr lvl="2"/>
            <a:r>
              <a:rPr lang="fi-FI" dirty="0"/>
              <a:t>Toimitusjohtaja ja hänen sijaisensa</a:t>
            </a:r>
          </a:p>
          <a:p>
            <a:pPr lvl="2"/>
            <a:r>
              <a:rPr lang="fi-FI" dirty="0"/>
              <a:t>hallituksen jäseniä ja varajäseniä </a:t>
            </a:r>
          </a:p>
          <a:p>
            <a:pPr lvl="2"/>
            <a:r>
              <a:rPr lang="fi-FI" dirty="0"/>
              <a:t>vastuunalaisia yhtiömiehiä </a:t>
            </a:r>
          </a:p>
          <a:p>
            <a:pPr lvl="2"/>
            <a:r>
              <a:rPr lang="fi-FI" dirty="0"/>
              <a:t>muita ylimpään johtoon kuuluvia tai henkilöitä, jotka suoraan tai välillisesti omistavat vähintään 25 % osakeyhtiöstä</a:t>
            </a:r>
          </a:p>
          <a:p>
            <a:pPr lvl="2"/>
            <a:endParaRPr lang="fi-FI" dirty="0"/>
          </a:p>
          <a:p>
            <a:pPr fontAlgn="auto">
              <a:spcAft>
                <a:spcPts val="0"/>
              </a:spcAft>
            </a:pPr>
            <a:r>
              <a:rPr lang="fi-FI" dirty="0"/>
              <a:t>Vaikeuksissa oleville yrityksille</a:t>
            </a:r>
          </a:p>
          <a:p>
            <a:pPr fontAlgn="auto">
              <a:spcAft>
                <a:spcPts val="0"/>
              </a:spcAft>
            </a:pPr>
            <a:r>
              <a:rPr lang="fi-FI" dirty="0"/>
              <a:t>Tuen kohteena oleva toimenpide on ole aloitettu ennen kuin tukihakemus on tullut vireille</a:t>
            </a:r>
          </a:p>
          <a:p>
            <a:pPr lvl="1"/>
            <a:r>
              <a:rPr lang="fi-FI" dirty="0"/>
              <a:t>Ei enää erillistä </a:t>
            </a:r>
            <a:r>
              <a:rPr lang="fi-FI" dirty="0" err="1"/>
              <a:t>vireilletulotarkastusta</a:t>
            </a:r>
            <a:r>
              <a:rPr lang="fi-FI" dirty="0"/>
              <a:t>. Hakemus tulee vireille, kun hakemus lähetään rahoittajalle Hyrrä-järjestelmässä (vain sähköinen haku)</a:t>
            </a:r>
          </a:p>
          <a:p>
            <a:pPr marL="0" indent="0">
              <a:buNone/>
            </a:pPr>
            <a:endParaRPr lang="fi-FI" dirty="0"/>
          </a:p>
        </p:txBody>
      </p:sp>
      <p:sp>
        <p:nvSpPr>
          <p:cNvPr id="3" name="Otsikko 2">
            <a:extLst>
              <a:ext uri="{FF2B5EF4-FFF2-40B4-BE49-F238E27FC236}">
                <a16:creationId xmlns:a16="http://schemas.microsoft.com/office/drawing/2014/main" id="{2B91607D-72DD-A92E-D509-EC60EA1BD456}"/>
              </a:ext>
            </a:extLst>
          </p:cNvPr>
          <p:cNvSpPr>
            <a:spLocks noGrp="1"/>
          </p:cNvSpPr>
          <p:nvPr>
            <p:ph type="title"/>
          </p:nvPr>
        </p:nvSpPr>
        <p:spPr/>
        <p:txBody>
          <a:bodyPr/>
          <a:lstStyle/>
          <a:p>
            <a:r>
              <a:rPr lang="fi-FI" dirty="0"/>
              <a:t>Tukea ei voida myöntää</a:t>
            </a:r>
          </a:p>
        </p:txBody>
      </p:sp>
    </p:spTree>
    <p:extLst>
      <p:ext uri="{BB962C8B-B14F-4D97-AF65-F5344CB8AC3E}">
        <p14:creationId xmlns:p14="http://schemas.microsoft.com/office/powerpoint/2010/main" val="276430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1689463"/>
            <a:ext cx="10632439" cy="4720046"/>
          </a:xfrm>
        </p:spPr>
        <p:txBody>
          <a:bodyPr>
            <a:normAutofit fontScale="92500" lnSpcReduction="10000"/>
          </a:bodyPr>
          <a:lstStyle/>
          <a:p>
            <a:r>
              <a:rPr lang="fi-FI" dirty="0"/>
              <a:t>Tukea voi hakea jatkuvasti, mutta hakemukset käsitellään valintajaksoittain</a:t>
            </a:r>
          </a:p>
          <a:p>
            <a:pPr marL="457200" lvl="1" indent="0">
              <a:buNone/>
            </a:pPr>
            <a:r>
              <a:rPr lang="fi-FI" dirty="0">
                <a:effectLst/>
                <a:latin typeface="Arial" panose="020B0604020202020204" pitchFamily="34" charset="0"/>
              </a:rPr>
              <a:t>1) 16 päivästä lokakuuta </a:t>
            </a:r>
            <a:r>
              <a:rPr lang="fi-FI" dirty="0"/>
              <a:t> </a:t>
            </a:r>
            <a:r>
              <a:rPr lang="fi-FI" dirty="0">
                <a:effectLst/>
                <a:latin typeface="Arial" panose="020B0604020202020204" pitchFamily="34" charset="0"/>
              </a:rPr>
              <a:t>15 päivään tammikuuta</a:t>
            </a:r>
            <a:br>
              <a:rPr lang="fi-FI" dirty="0"/>
            </a:br>
            <a:r>
              <a:rPr lang="fi-FI" dirty="0">
                <a:effectLst/>
                <a:latin typeface="Arial" panose="020B0604020202020204" pitchFamily="34" charset="0"/>
              </a:rPr>
              <a:t>2) 16 päivästä tammikuuta 15 päivään maaliskuuta</a:t>
            </a:r>
            <a:br>
              <a:rPr lang="fi-FI" dirty="0"/>
            </a:br>
            <a:r>
              <a:rPr lang="fi-FI" dirty="0">
                <a:effectLst/>
                <a:latin typeface="Arial" panose="020B0604020202020204" pitchFamily="34" charset="0"/>
              </a:rPr>
              <a:t>3) 16 päivästä maaliskuuta 15 päivään toukokuuta</a:t>
            </a:r>
            <a:br>
              <a:rPr lang="fi-FI" dirty="0"/>
            </a:br>
            <a:r>
              <a:rPr lang="fi-FI" dirty="0">
                <a:effectLst/>
                <a:latin typeface="Arial" panose="020B0604020202020204" pitchFamily="34" charset="0"/>
              </a:rPr>
              <a:t>4) 16 päivästä toukokuuta 15 päivään elokuuta</a:t>
            </a:r>
            <a:br>
              <a:rPr lang="fi-FI" dirty="0"/>
            </a:br>
            <a:r>
              <a:rPr lang="fi-FI" dirty="0">
                <a:effectLst/>
                <a:latin typeface="Arial" panose="020B0604020202020204" pitchFamily="34" charset="0"/>
              </a:rPr>
              <a:t>5) 16 päivästä elokuuta 15 päivään lokakuuta</a:t>
            </a:r>
            <a:endParaRPr lang="fi-FI" dirty="0"/>
          </a:p>
          <a:p>
            <a:r>
              <a:rPr lang="fi-FI" dirty="0" err="1"/>
              <a:t>Leader</a:t>
            </a:r>
            <a:r>
              <a:rPr lang="fi-FI" dirty="0"/>
              <a:t>-ryhmillä omat valintajaksot</a:t>
            </a:r>
          </a:p>
          <a:p>
            <a:endParaRPr lang="fi-FI" dirty="0"/>
          </a:p>
          <a:p>
            <a:pPr marL="0" indent="0">
              <a:buNone/>
            </a:pPr>
            <a:r>
              <a:rPr lang="fi-FI" sz="3000" b="1" dirty="0"/>
              <a:t>Valintaperusteet ja painotukset, ELY-keskus</a:t>
            </a:r>
            <a:endParaRPr lang="fi-FI" sz="3000" dirty="0"/>
          </a:p>
          <a:p>
            <a:pPr marL="914400" lvl="1" indent="-457200">
              <a:buAutoNum type="arabicParenR"/>
            </a:pPr>
            <a:r>
              <a:rPr lang="fi-FI" sz="1900" dirty="0"/>
              <a:t>Toimenpiteen toteutuspaikka 		15 %</a:t>
            </a:r>
          </a:p>
          <a:p>
            <a:pPr marL="914400" lvl="1" indent="-457200">
              <a:buAutoNum type="arabicParenR"/>
            </a:pPr>
            <a:r>
              <a:rPr lang="fi-FI" sz="1900" dirty="0"/>
              <a:t>Toimenpiteet soveltuvuus 			20 %</a:t>
            </a:r>
          </a:p>
          <a:p>
            <a:pPr marL="914400" lvl="1" indent="-457200">
              <a:buAutoNum type="arabicParenR"/>
            </a:pPr>
            <a:r>
              <a:rPr lang="fi-FI" sz="1900" dirty="0"/>
              <a:t>Toimenpiteen toteutettavuus 		10 %</a:t>
            </a:r>
          </a:p>
          <a:p>
            <a:pPr marL="914400" lvl="1" indent="-457200">
              <a:buAutoNum type="arabicParenR"/>
            </a:pPr>
            <a:r>
              <a:rPr lang="fi-FI" sz="1900" dirty="0"/>
              <a:t>Toimenpiteen liiketoiminnallisuus		25 %</a:t>
            </a:r>
          </a:p>
          <a:p>
            <a:pPr marL="914400" lvl="1" indent="-457200">
              <a:buAutoNum type="arabicParenR"/>
            </a:pPr>
            <a:r>
              <a:rPr lang="fi-FI" sz="1900" dirty="0"/>
              <a:t>Toimenpiteet työllisyysvaikutukset 		15 %</a:t>
            </a:r>
          </a:p>
          <a:p>
            <a:pPr marL="914400" lvl="1" indent="-457200">
              <a:buAutoNum type="arabicParenR"/>
            </a:pPr>
            <a:r>
              <a:rPr lang="fi-FI" sz="1900" dirty="0"/>
              <a:t>Toimenpiteen kokonaiskestävyys 		15 %</a:t>
            </a:r>
          </a:p>
          <a:p>
            <a:pPr marL="0" indent="0">
              <a:buNone/>
            </a:pPr>
            <a:r>
              <a:rPr lang="fi-FI" dirty="0"/>
              <a:t>Tuki on harkinnanvaraista tukea tavoitteena tuen mahdollisimman hyvä vaikuttavuus</a:t>
            </a:r>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lstStyle/>
          <a:p>
            <a:r>
              <a:rPr lang="fi-FI" dirty="0"/>
              <a:t>Valintajaksot, ELY-keskus</a:t>
            </a:r>
          </a:p>
        </p:txBody>
      </p:sp>
    </p:spTree>
    <p:extLst>
      <p:ext uri="{BB962C8B-B14F-4D97-AF65-F5344CB8AC3E}">
        <p14:creationId xmlns:p14="http://schemas.microsoft.com/office/powerpoint/2010/main" val="260718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7D89678-0504-6C74-FC98-AADC449F0D1B}"/>
              </a:ext>
            </a:extLst>
          </p:cNvPr>
          <p:cNvPicPr>
            <a:picLocks noChangeAspect="1"/>
          </p:cNvPicPr>
          <p:nvPr/>
        </p:nvPicPr>
        <p:blipFill>
          <a:blip r:embed="rId2"/>
          <a:stretch>
            <a:fillRect/>
          </a:stretch>
        </p:blipFill>
        <p:spPr>
          <a:xfrm>
            <a:off x="4696846" y="2270088"/>
            <a:ext cx="2798307" cy="2706859"/>
          </a:xfrm>
          <a:prstGeom prst="rect">
            <a:avLst/>
          </a:prstGeom>
        </p:spPr>
      </p:pic>
      <p:sp>
        <p:nvSpPr>
          <p:cNvPr id="2" name="Tekstin paikkamerkki 1">
            <a:extLst>
              <a:ext uri="{FF2B5EF4-FFF2-40B4-BE49-F238E27FC236}">
                <a16:creationId xmlns:a16="http://schemas.microsoft.com/office/drawing/2014/main" id="{C1C4ED73-037A-6726-BB0A-6A945FB93EAA}"/>
              </a:ext>
            </a:extLst>
          </p:cNvPr>
          <p:cNvSpPr>
            <a:spLocks noGrp="1"/>
          </p:cNvSpPr>
          <p:nvPr>
            <p:ph type="body" sz="quarter" idx="22"/>
          </p:nvPr>
        </p:nvSpPr>
        <p:spPr>
          <a:xfrm>
            <a:off x="838201" y="1785257"/>
            <a:ext cx="3655422" cy="3923601"/>
          </a:xfrm>
        </p:spPr>
        <p:txBody>
          <a:bodyPr/>
          <a:lstStyle/>
          <a:p>
            <a:pPr marL="0" indent="0">
              <a:buNone/>
            </a:pPr>
            <a:r>
              <a:rPr lang="fi-FI" b="1" dirty="0"/>
              <a:t>ELY-keskus</a:t>
            </a:r>
          </a:p>
          <a:p>
            <a:r>
              <a:rPr lang="fi-FI" dirty="0"/>
              <a:t>Päätoimisille yrittäjille tai päätoimisiksi alkaville</a:t>
            </a:r>
          </a:p>
          <a:p>
            <a:r>
              <a:rPr lang="fi-FI" dirty="0"/>
              <a:t>Investointien minimi kustannusarvio 10 000 euroa, pääsääntöisesti </a:t>
            </a:r>
            <a:r>
              <a:rPr lang="fi-FI" dirty="0" err="1"/>
              <a:t>max</a:t>
            </a:r>
            <a:r>
              <a:rPr lang="fi-FI" dirty="0"/>
              <a:t> 1,5 </a:t>
            </a:r>
            <a:r>
              <a:rPr lang="fi-FI" dirty="0" err="1"/>
              <a:t>meuroa</a:t>
            </a:r>
            <a:r>
              <a:rPr lang="fi-FI" dirty="0"/>
              <a:t> </a:t>
            </a:r>
          </a:p>
          <a:p>
            <a:r>
              <a:rPr lang="fi-FI" dirty="0"/>
              <a:t>Yritystoiminnan kehittämiseen 50 % enintään 100 000 euron kustannuksiin</a:t>
            </a:r>
          </a:p>
        </p:txBody>
      </p:sp>
      <p:sp>
        <p:nvSpPr>
          <p:cNvPr id="3" name="Otsikko 2">
            <a:extLst>
              <a:ext uri="{FF2B5EF4-FFF2-40B4-BE49-F238E27FC236}">
                <a16:creationId xmlns:a16="http://schemas.microsoft.com/office/drawing/2014/main" id="{41A28757-4E55-E335-1AE3-8A59147CF35A}"/>
              </a:ext>
            </a:extLst>
          </p:cNvPr>
          <p:cNvSpPr>
            <a:spLocks noGrp="1"/>
          </p:cNvSpPr>
          <p:nvPr>
            <p:ph type="title"/>
          </p:nvPr>
        </p:nvSpPr>
        <p:spPr/>
        <p:txBody>
          <a:bodyPr/>
          <a:lstStyle/>
          <a:p>
            <a:r>
              <a:rPr lang="fi-FI" dirty="0"/>
              <a:t>ELY-keskus vai </a:t>
            </a:r>
            <a:r>
              <a:rPr lang="fi-FI" dirty="0" err="1"/>
              <a:t>Leader</a:t>
            </a:r>
            <a:r>
              <a:rPr lang="fi-FI" dirty="0"/>
              <a:t>, karkea jako</a:t>
            </a:r>
          </a:p>
        </p:txBody>
      </p:sp>
      <p:sp>
        <p:nvSpPr>
          <p:cNvPr id="7" name="Tekstin paikkamerkki 1">
            <a:extLst>
              <a:ext uri="{FF2B5EF4-FFF2-40B4-BE49-F238E27FC236}">
                <a16:creationId xmlns:a16="http://schemas.microsoft.com/office/drawing/2014/main" id="{08345543-3910-A866-11F6-30D64680974B}"/>
              </a:ext>
            </a:extLst>
          </p:cNvPr>
          <p:cNvSpPr txBox="1">
            <a:spLocks/>
          </p:cNvSpPr>
          <p:nvPr/>
        </p:nvSpPr>
        <p:spPr>
          <a:xfrm>
            <a:off x="7815216" y="1790000"/>
            <a:ext cx="3655422" cy="4285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fi-FI" sz="2200" b="1" dirty="0" err="1"/>
              <a:t>Leader</a:t>
            </a:r>
            <a:r>
              <a:rPr lang="fi-FI" sz="2200" b="1" dirty="0"/>
              <a:t>-ryhmät</a:t>
            </a:r>
          </a:p>
          <a:p>
            <a:pPr fontAlgn="auto">
              <a:spcAft>
                <a:spcPts val="0"/>
              </a:spcAft>
            </a:pPr>
            <a:r>
              <a:rPr lang="fi-FI" dirty="0"/>
              <a:t>Yritystoimintaa suunnitteleville, aloittaville, osa-aikaisille tai toimintaansa vakiinnuttaville yrittäjille, myös omistajanvaihdokset</a:t>
            </a:r>
          </a:p>
          <a:p>
            <a:pPr fontAlgn="auto">
              <a:spcAft>
                <a:spcPts val="0"/>
              </a:spcAft>
            </a:pPr>
            <a:r>
              <a:rPr lang="fi-FI" dirty="0"/>
              <a:t>Investoinneissa </a:t>
            </a:r>
            <a:r>
              <a:rPr lang="fi-FI" dirty="0" err="1"/>
              <a:t>max</a:t>
            </a:r>
            <a:r>
              <a:rPr lang="fi-FI" dirty="0"/>
              <a:t> 5 </a:t>
            </a:r>
            <a:r>
              <a:rPr lang="fi-FI" dirty="0" err="1"/>
              <a:t>htv</a:t>
            </a:r>
            <a:r>
              <a:rPr lang="fi-FI" dirty="0"/>
              <a:t> työllistävät yritykset</a:t>
            </a:r>
          </a:p>
          <a:p>
            <a:pPr fontAlgn="auto">
              <a:spcAft>
                <a:spcPts val="0"/>
              </a:spcAft>
            </a:pPr>
            <a:r>
              <a:rPr lang="fi-FI" dirty="0"/>
              <a:t>Investointien maksimi kustannusarvio 100 000 euroa</a:t>
            </a:r>
          </a:p>
          <a:p>
            <a:pPr marL="0" indent="0" fontAlgn="auto">
              <a:spcAft>
                <a:spcPts val="0"/>
              </a:spcAft>
              <a:buNone/>
            </a:pPr>
            <a:endParaRPr lang="fi-FI" dirty="0"/>
          </a:p>
        </p:txBody>
      </p:sp>
    </p:spTree>
    <p:extLst>
      <p:ext uri="{BB962C8B-B14F-4D97-AF65-F5344CB8AC3E}">
        <p14:creationId xmlns:p14="http://schemas.microsoft.com/office/powerpoint/2010/main" val="265088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85BF7EC-61C6-3DAF-6A08-DDE009B2C0CF}"/>
              </a:ext>
            </a:extLst>
          </p:cNvPr>
          <p:cNvSpPr>
            <a:spLocks noGrp="1"/>
          </p:cNvSpPr>
          <p:nvPr>
            <p:ph type="title"/>
          </p:nvPr>
        </p:nvSpPr>
        <p:spPr/>
        <p:txBody>
          <a:bodyPr/>
          <a:lstStyle/>
          <a:p>
            <a:r>
              <a:rPr lang="fi-FI" dirty="0"/>
              <a:t>Käytettävissä olevat tuet</a:t>
            </a:r>
          </a:p>
        </p:txBody>
      </p:sp>
      <p:graphicFrame>
        <p:nvGraphicFramePr>
          <p:cNvPr id="5" name="Taulukko 5">
            <a:extLst>
              <a:ext uri="{FF2B5EF4-FFF2-40B4-BE49-F238E27FC236}">
                <a16:creationId xmlns:a16="http://schemas.microsoft.com/office/drawing/2014/main" id="{1DE8C6E4-FB26-7CEB-4994-1A40AB301C8F}"/>
              </a:ext>
            </a:extLst>
          </p:cNvPr>
          <p:cNvGraphicFramePr>
            <a:graphicFrameLocks noGrp="1"/>
          </p:cNvGraphicFramePr>
          <p:nvPr>
            <p:extLst>
              <p:ext uri="{D42A27DB-BD31-4B8C-83A1-F6EECF244321}">
                <p14:modId xmlns:p14="http://schemas.microsoft.com/office/powerpoint/2010/main" val="175576456"/>
              </p:ext>
            </p:extLst>
          </p:nvPr>
        </p:nvGraphicFramePr>
        <p:xfrm>
          <a:off x="838199" y="1689463"/>
          <a:ext cx="9562012" cy="4156570"/>
        </p:xfrm>
        <a:graphic>
          <a:graphicData uri="http://schemas.openxmlformats.org/drawingml/2006/table">
            <a:tbl>
              <a:tblPr firstRow="1" bandRow="1">
                <a:tableStyleId>{5C22544A-7EE6-4342-B048-85BDC9FD1C3A}</a:tableStyleId>
              </a:tblPr>
              <a:tblGrid>
                <a:gridCol w="1184366">
                  <a:extLst>
                    <a:ext uri="{9D8B030D-6E8A-4147-A177-3AD203B41FA5}">
                      <a16:colId xmlns:a16="http://schemas.microsoft.com/office/drawing/2014/main" val="219014935"/>
                    </a:ext>
                  </a:extLst>
                </a:gridCol>
                <a:gridCol w="3387634">
                  <a:extLst>
                    <a:ext uri="{9D8B030D-6E8A-4147-A177-3AD203B41FA5}">
                      <a16:colId xmlns:a16="http://schemas.microsoft.com/office/drawing/2014/main" val="275528401"/>
                    </a:ext>
                  </a:extLst>
                </a:gridCol>
                <a:gridCol w="2599509">
                  <a:extLst>
                    <a:ext uri="{9D8B030D-6E8A-4147-A177-3AD203B41FA5}">
                      <a16:colId xmlns:a16="http://schemas.microsoft.com/office/drawing/2014/main" val="1556223316"/>
                    </a:ext>
                  </a:extLst>
                </a:gridCol>
                <a:gridCol w="2390503">
                  <a:extLst>
                    <a:ext uri="{9D8B030D-6E8A-4147-A177-3AD203B41FA5}">
                      <a16:colId xmlns:a16="http://schemas.microsoft.com/office/drawing/2014/main" val="3808765654"/>
                    </a:ext>
                  </a:extLst>
                </a:gridCol>
              </a:tblGrid>
              <a:tr h="681850">
                <a:tc>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t>1. Käynnistystuki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t>2. Kehittämistuki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t>3. Investointituki</a:t>
                      </a:r>
                    </a:p>
                  </a:txBody>
                  <a:tcPr/>
                </a:tc>
                <a:extLst>
                  <a:ext uri="{0D108BD9-81ED-4DB2-BD59-A6C34878D82A}">
                    <a16:rowId xmlns:a16="http://schemas.microsoft.com/office/drawing/2014/main" val="3763522909"/>
                  </a:ext>
                </a:extLst>
              </a:tr>
              <a:tr h="903110">
                <a:tc>
                  <a:txBody>
                    <a:bodyPr/>
                    <a:lstStyle/>
                    <a:p>
                      <a:endParaRPr lang="fi-FI" dirty="0"/>
                    </a:p>
                    <a:p>
                      <a:r>
                        <a:rPr lang="fi-FI" dirty="0"/>
                        <a:t>ELY-</a:t>
                      </a:r>
                      <a:r>
                        <a:rPr lang="fi-FI" sz="1600" dirty="0"/>
                        <a:t>keskus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t>Maa- ja metsätalouden alkutuotannon ulkopuolisen yritystoiminnan käynnistämiseen maatiloille </a:t>
                      </a:r>
                    </a:p>
                    <a:p>
                      <a:pPr algn="l"/>
                      <a:endParaRPr lang="fi-FI"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t>Tuki yritystoiminnan kehittämiseen </a:t>
                      </a:r>
                    </a:p>
                    <a:p>
                      <a:endParaRPr lang="fi-FI" sz="1200" dirty="0"/>
                    </a:p>
                  </a:txBody>
                  <a:tcPr/>
                </a:tc>
                <a:tc>
                  <a:txBody>
                    <a:bodyPr/>
                    <a:lstStyle/>
                    <a:p>
                      <a:pPr marL="285750" indent="-285750">
                        <a:buFont typeface="Arial" panose="020B0604020202020204" pitchFamily="34" charset="0"/>
                        <a:buChar char="•"/>
                      </a:pPr>
                      <a:endParaRPr lang="fi-FI" sz="1200" dirty="0"/>
                    </a:p>
                    <a:p>
                      <a:pPr marL="285750" indent="-285750">
                        <a:buFont typeface="Arial" panose="020B0604020202020204" pitchFamily="34" charset="0"/>
                        <a:buChar char="•"/>
                      </a:pPr>
                      <a:r>
                        <a:rPr lang="fi-FI" sz="1400" dirty="0"/>
                        <a:t>Aineelliset ja aineettomat investoinnit</a:t>
                      </a:r>
                    </a:p>
                    <a:p>
                      <a:pPr marL="285750" indent="-285750">
                        <a:buFont typeface="Arial" panose="020B0604020202020204" pitchFamily="34" charset="0"/>
                        <a:buChar char="•"/>
                      </a:pPr>
                      <a:r>
                        <a:rPr lang="fi-FI" sz="1400" dirty="0"/>
                        <a:t>Investoinnin toteutettavuustutkimus</a:t>
                      </a:r>
                    </a:p>
                    <a:p>
                      <a:endParaRPr lang="fi-FI" sz="1200" dirty="0"/>
                    </a:p>
                  </a:txBody>
                  <a:tcPr/>
                </a:tc>
                <a:extLst>
                  <a:ext uri="{0D108BD9-81ED-4DB2-BD59-A6C34878D82A}">
                    <a16:rowId xmlns:a16="http://schemas.microsoft.com/office/drawing/2014/main" val="3725620273"/>
                  </a:ext>
                </a:extLst>
              </a:tr>
              <a:tr h="2110011">
                <a:tc>
                  <a:txBody>
                    <a:bodyPr/>
                    <a:lstStyle/>
                    <a:p>
                      <a:endParaRPr lang="fi-FI" dirty="0"/>
                    </a:p>
                    <a:p>
                      <a:endParaRPr lang="fi-FI" dirty="0"/>
                    </a:p>
                    <a:p>
                      <a:r>
                        <a:rPr lang="fi-FI" sz="1600" dirty="0" err="1"/>
                        <a:t>Leader</a:t>
                      </a:r>
                      <a:endParaRPr lang="fi-FI" sz="1600" dirty="0"/>
                    </a:p>
                  </a:txBody>
                  <a:tcPr/>
                </a:tc>
                <a:tc>
                  <a:txBody>
                    <a:bodyPr/>
                    <a:lstStyle/>
                    <a:p>
                      <a:pPr marL="285750" lvl="0" indent="-285750" algn="l">
                        <a:buFont typeface="Arial" panose="020B0604020202020204" pitchFamily="34" charset="0"/>
                        <a:buChar char="•"/>
                      </a:pPr>
                      <a:endParaRPr lang="fi-FI" sz="1200" kern="1200" dirty="0">
                        <a:solidFill>
                          <a:schemeClr val="dk1"/>
                        </a:solidFill>
                        <a:effectLst/>
                        <a:latin typeface="+mn-lt"/>
                        <a:ea typeface="+mn-ea"/>
                        <a:cs typeface="+mn-cs"/>
                      </a:endParaRPr>
                    </a:p>
                    <a:p>
                      <a:pPr marL="285750" lvl="0" indent="-285750" algn="l">
                        <a:buFont typeface="Arial" panose="020B0604020202020204" pitchFamily="34" charset="0"/>
                        <a:buChar char="•"/>
                      </a:pPr>
                      <a:r>
                        <a:rPr lang="fi-FI" sz="1400" kern="1200" dirty="0">
                          <a:solidFill>
                            <a:schemeClr val="dk1"/>
                          </a:solidFill>
                          <a:effectLst/>
                          <a:latin typeface="+mn-lt"/>
                          <a:ea typeface="+mn-ea"/>
                          <a:cs typeface="+mn-cs"/>
                        </a:rPr>
                        <a:t>Uuden yritystoiminnan kokeiluun </a:t>
                      </a:r>
                    </a:p>
                    <a:p>
                      <a:pPr marL="285750" lvl="0" indent="-285750" algn="l">
                        <a:buFont typeface="Arial" panose="020B0604020202020204" pitchFamily="34" charset="0"/>
                        <a:buChar char="•"/>
                      </a:pPr>
                      <a:r>
                        <a:rPr lang="fi-FI" sz="1400" kern="1200" dirty="0">
                          <a:solidFill>
                            <a:schemeClr val="dk1"/>
                          </a:solidFill>
                          <a:effectLst/>
                          <a:latin typeface="+mn-lt"/>
                          <a:ea typeface="+mn-ea"/>
                          <a:cs typeface="+mn-cs"/>
                        </a:rPr>
                        <a:t>Yritystoiminnan käynnistämiseen omistajanvaihdoksen avulla</a:t>
                      </a:r>
                    </a:p>
                    <a:p>
                      <a:pPr marL="285750" lvl="0" indent="-285750" algn="l">
                        <a:buFont typeface="Arial" panose="020B0604020202020204" pitchFamily="34" charset="0"/>
                        <a:buChar char="•"/>
                      </a:pPr>
                      <a:r>
                        <a:rPr lang="fi-FI" sz="1400" kern="1200" dirty="0">
                          <a:solidFill>
                            <a:schemeClr val="dk1"/>
                          </a:solidFill>
                          <a:effectLst/>
                          <a:latin typeface="+mn-lt"/>
                          <a:ea typeface="+mn-ea"/>
                          <a:cs typeface="+mn-cs"/>
                        </a:rPr>
                        <a:t>Osa-aikaisen yritystoiminnan käynnistämiseen</a:t>
                      </a:r>
                    </a:p>
                    <a:p>
                      <a:pPr marL="285750" indent="-285750" algn="l">
                        <a:buFont typeface="Arial" panose="020B0604020202020204" pitchFamily="34" charset="0"/>
                        <a:buChar char="•"/>
                      </a:pPr>
                      <a:r>
                        <a:rPr lang="fi-FI" sz="1400" kern="1200" dirty="0">
                          <a:solidFill>
                            <a:schemeClr val="dk1"/>
                          </a:solidFill>
                          <a:effectLst/>
                          <a:latin typeface="+mn-lt"/>
                          <a:ea typeface="+mn-ea"/>
                          <a:cs typeface="+mn-cs"/>
                        </a:rPr>
                        <a:t>Päätoimisen yritystoiminnan käynnistämiseen </a:t>
                      </a:r>
                    </a:p>
                    <a:p>
                      <a:pPr marL="285750" indent="-285750" algn="l">
                        <a:buFont typeface="Arial" panose="020B0604020202020204" pitchFamily="34" charset="0"/>
                        <a:buChar char="•"/>
                      </a:pPr>
                      <a:r>
                        <a:rPr lang="fi-FI" sz="1400" kern="1200" dirty="0">
                          <a:solidFill>
                            <a:schemeClr val="dk1"/>
                          </a:solidFill>
                          <a:effectLst/>
                          <a:latin typeface="+mn-lt"/>
                          <a:ea typeface="+mn-ea"/>
                          <a:cs typeface="+mn-cs"/>
                        </a:rPr>
                        <a:t>Maatalousalan kokeiluun</a:t>
                      </a:r>
                    </a:p>
                    <a:p>
                      <a:pPr algn="l"/>
                      <a:endParaRPr lang="fi-FI" sz="12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kern="1200" dirty="0">
                          <a:solidFill>
                            <a:schemeClr val="dk1"/>
                          </a:solidFill>
                          <a:effectLst/>
                          <a:latin typeface="+mn-lt"/>
                          <a:ea typeface="+mn-ea"/>
                          <a:cs typeface="+mn-cs"/>
                        </a:rPr>
                        <a:t>Yritystoiminnan suunnitteluvaiheen tukea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kern="1200" dirty="0">
                          <a:solidFill>
                            <a:schemeClr val="dk1"/>
                          </a:solidFill>
                          <a:effectLst/>
                          <a:latin typeface="+mn-lt"/>
                          <a:ea typeface="+mn-ea"/>
                          <a:cs typeface="+mn-cs"/>
                        </a:rPr>
                        <a:t>Yritystoiminnan kehittämistoimenpiteen valmisteluvaiheen tukea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kern="1200" dirty="0">
                          <a:solidFill>
                            <a:schemeClr val="dk1"/>
                          </a:solidFill>
                          <a:effectLst/>
                          <a:latin typeface="+mn-lt"/>
                          <a:ea typeface="+mn-ea"/>
                          <a:cs typeface="+mn-cs"/>
                        </a:rPr>
                        <a:t>Vakiintuneen yritystoiminnan tukea</a:t>
                      </a:r>
                    </a:p>
                    <a:p>
                      <a:endParaRPr lang="fi-FI" sz="1200" dirty="0"/>
                    </a:p>
                  </a:txBody>
                  <a:tcPr/>
                </a:tc>
                <a:tc>
                  <a:txBody>
                    <a:bodyPr/>
                    <a:lstStyle/>
                    <a:p>
                      <a:pPr marL="285750" indent="-285750">
                        <a:buFont typeface="Arial" panose="020B0604020202020204" pitchFamily="34" charset="0"/>
                        <a:buChar char="•"/>
                      </a:pPr>
                      <a:endParaRPr lang="fi-FI" sz="1200" dirty="0"/>
                    </a:p>
                    <a:p>
                      <a:pPr marL="285750" indent="-285750">
                        <a:buFont typeface="Arial" panose="020B0604020202020204" pitchFamily="34" charset="0"/>
                        <a:buChar char="•"/>
                      </a:pPr>
                      <a:r>
                        <a:rPr lang="fi-FI" sz="1400" dirty="0"/>
                        <a:t>Aineelliset ja aineettomat investoinnit</a:t>
                      </a:r>
                    </a:p>
                    <a:p>
                      <a:pPr marL="285750" indent="-285750">
                        <a:buFont typeface="Arial" panose="020B0604020202020204" pitchFamily="34" charset="0"/>
                        <a:buChar char="•"/>
                      </a:pPr>
                      <a:r>
                        <a:rPr lang="fi-FI" sz="1400" dirty="0"/>
                        <a:t>Energiatuki mikroyrityksille</a:t>
                      </a:r>
                    </a:p>
                    <a:p>
                      <a:endParaRPr lang="fi-FI" sz="1200" dirty="0"/>
                    </a:p>
                  </a:txBody>
                  <a:tcPr/>
                </a:tc>
                <a:extLst>
                  <a:ext uri="{0D108BD9-81ED-4DB2-BD59-A6C34878D82A}">
                    <a16:rowId xmlns:a16="http://schemas.microsoft.com/office/drawing/2014/main" val="1653139679"/>
                  </a:ext>
                </a:extLst>
              </a:tr>
            </a:tbl>
          </a:graphicData>
        </a:graphic>
      </p:graphicFrame>
    </p:spTree>
    <p:extLst>
      <p:ext uri="{BB962C8B-B14F-4D97-AF65-F5344CB8AC3E}">
        <p14:creationId xmlns:p14="http://schemas.microsoft.com/office/powerpoint/2010/main" val="263114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E03DFE8-3431-68B4-A16B-345E8176523D}"/>
              </a:ext>
            </a:extLst>
          </p:cNvPr>
          <p:cNvSpPr>
            <a:spLocks noGrp="1"/>
          </p:cNvSpPr>
          <p:nvPr>
            <p:ph type="ctrTitle"/>
          </p:nvPr>
        </p:nvSpPr>
        <p:spPr/>
        <p:txBody>
          <a:bodyPr>
            <a:normAutofit fontScale="90000"/>
          </a:bodyPr>
          <a:lstStyle/>
          <a:p>
            <a:r>
              <a:rPr lang="fi-FI" dirty="0"/>
              <a:t>ELY-keskuksen kautta myönnettävät tuet</a:t>
            </a:r>
          </a:p>
        </p:txBody>
      </p:sp>
    </p:spTree>
    <p:extLst>
      <p:ext uri="{BB962C8B-B14F-4D97-AF65-F5344CB8AC3E}">
        <p14:creationId xmlns:p14="http://schemas.microsoft.com/office/powerpoint/2010/main" val="32271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779780" y="1854437"/>
            <a:ext cx="10632439" cy="4597734"/>
          </a:xfrm>
        </p:spPr>
        <p:txBody>
          <a:bodyPr>
            <a:normAutofit lnSpcReduction="10000"/>
          </a:bodyPr>
          <a:lstStyle/>
          <a:p>
            <a:pPr marL="285750" indent="-285750">
              <a:buFont typeface="Arial" panose="020B0604020202020204" pitchFamily="34" charset="0"/>
              <a:buChar char="•"/>
            </a:pPr>
            <a:r>
              <a:rPr lang="fi-FI" dirty="0"/>
              <a:t>Maatiloille, jotka </a:t>
            </a:r>
            <a:r>
              <a:rPr lang="fi-FI" b="0" i="0" dirty="0">
                <a:effectLst/>
              </a:rPr>
              <a:t>monipuolistavat toimintaa yritystoimintaan, jota harjoitetaan maatalouden yhteydessä saman Y-tunnuksen alla</a:t>
            </a:r>
          </a:p>
          <a:p>
            <a:pPr marL="285750" indent="-285750">
              <a:buFont typeface="Arial" panose="020B0604020202020204" pitchFamily="34" charset="0"/>
              <a:buChar char="•"/>
            </a:pPr>
            <a:r>
              <a:rPr lang="fi-FI" dirty="0"/>
              <a:t>Maatila voi olla kooltaan enintään mikroyritys</a:t>
            </a:r>
            <a:endParaRPr lang="fi-FI" b="0" i="0" dirty="0">
              <a:effectLst/>
            </a:endParaRPr>
          </a:p>
          <a:p>
            <a:pPr marL="285750" indent="-285750">
              <a:buFont typeface="Arial" panose="020B0604020202020204" pitchFamily="34" charset="0"/>
              <a:buChar char="•"/>
            </a:pPr>
            <a:r>
              <a:rPr lang="fi-FI" dirty="0"/>
              <a:t>Tuotetaan ja myydään palveluita tai ei-</a:t>
            </a:r>
            <a:r>
              <a:rPr lang="fi-FI" dirty="0" err="1"/>
              <a:t>annex</a:t>
            </a:r>
            <a:r>
              <a:rPr lang="fi-FI" dirty="0"/>
              <a:t> I tuotteita</a:t>
            </a:r>
            <a:endParaRPr lang="fi-FI" b="0" i="0" dirty="0">
              <a:effectLst/>
            </a:endParaRPr>
          </a:p>
          <a:p>
            <a:pPr marL="285750" indent="-285750">
              <a:buFont typeface="Arial" panose="020B0604020202020204" pitchFamily="34" charset="0"/>
              <a:buChar char="•"/>
            </a:pPr>
            <a:r>
              <a:rPr lang="fi-FI" b="0" i="0" dirty="0">
                <a:effectLst/>
              </a:rPr>
              <a:t>Tuettavasta yritystoiminnasta tavoiteltava vuosittainen liikevaihto vähintään 15 000 euroa vuodessa, y</a:t>
            </a:r>
            <a:r>
              <a:rPr lang="fi-FI" dirty="0"/>
              <a:t>ritystoiminta yhdessä maa- ja metsätalouden kanssa antaa pääasiallisen toimeentulon yrittäjälle</a:t>
            </a:r>
          </a:p>
          <a:p>
            <a:pPr marL="285750" indent="-285750">
              <a:buFont typeface="Arial" panose="020B0604020202020204" pitchFamily="34" charset="0"/>
              <a:buChar char="•"/>
            </a:pPr>
            <a:r>
              <a:rPr lang="fi-FI" dirty="0"/>
              <a:t>Vakioitu kertakorvaus 5 000 tai 10 000 euroa, kuitenkin yhteensä 10 000 euroa samalle tuen hakijalle rahoituskauden aikana, de </a:t>
            </a:r>
            <a:r>
              <a:rPr lang="fi-FI" dirty="0" err="1"/>
              <a:t>minimis</a:t>
            </a:r>
            <a:r>
              <a:rPr lang="fi-FI" dirty="0"/>
              <a:t> tukea</a:t>
            </a:r>
          </a:p>
          <a:p>
            <a:pPr marL="285750" indent="-285750">
              <a:buFont typeface="Arial" panose="020B0604020202020204" pitchFamily="34" charset="0"/>
              <a:buChar char="•"/>
            </a:pPr>
            <a:r>
              <a:rPr lang="fi-FI" sz="2000" dirty="0"/>
              <a:t>Tukipäätöksessä vahvistetaan tehtävät toimet ja niiden toteutumiseksi tarvittavat asiakirjat ja selvitykset</a:t>
            </a:r>
          </a:p>
          <a:p>
            <a:pPr lvl="1"/>
            <a:r>
              <a:rPr lang="fi-FI" dirty="0"/>
              <a:t>Hyväksytyt toimenpiteet voidaan tarvittaessa toteuttaa poikkeavassa aikajärjestyksessä</a:t>
            </a:r>
          </a:p>
          <a:p>
            <a:pPr lvl="1"/>
            <a:r>
              <a:rPr lang="fi-FI" dirty="0"/>
              <a:t>Päätöstä voi muuttaa vain toteuttamisajan osalta</a:t>
            </a:r>
          </a:p>
          <a:p>
            <a:pPr lvl="1">
              <a:buFont typeface="Wingdings" panose="05000000000000000000" pitchFamily="2" charset="2"/>
              <a:buChar char="à"/>
            </a:pPr>
            <a:r>
              <a:rPr lang="fi-FI" dirty="0">
                <a:sym typeface="Wingdings" panose="05000000000000000000" pitchFamily="2" charset="2"/>
              </a:rPr>
              <a:t> Hyvä suunnittelu etukäteen!</a:t>
            </a:r>
          </a:p>
          <a:p>
            <a:pPr marL="285750" indent="-285750">
              <a:buFont typeface="Arial" panose="020B0604020202020204" pitchFamily="34" charset="0"/>
              <a:buChar char="•"/>
            </a:pPr>
            <a:endParaRPr lang="fi-FI" dirty="0"/>
          </a:p>
          <a:p>
            <a:pPr marL="0" indent="0">
              <a:buNone/>
            </a:pPr>
            <a:endParaRPr lang="fi-FI" sz="2200"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a:xfrm>
            <a:off x="779779" y="732113"/>
            <a:ext cx="10632439" cy="785813"/>
          </a:xfrm>
        </p:spPr>
        <p:txBody>
          <a:bodyPr>
            <a:normAutofit/>
          </a:bodyPr>
          <a:lstStyle/>
          <a:p>
            <a:r>
              <a:rPr lang="fi-FI" sz="3200" dirty="0"/>
              <a:t>Käynnistämistuki, ELY-keskus</a:t>
            </a:r>
            <a:endParaRPr lang="fi-FI" dirty="0"/>
          </a:p>
        </p:txBody>
      </p:sp>
    </p:spTree>
    <p:extLst>
      <p:ext uri="{BB962C8B-B14F-4D97-AF65-F5344CB8AC3E}">
        <p14:creationId xmlns:p14="http://schemas.microsoft.com/office/powerpoint/2010/main" val="329093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779780" y="1926356"/>
            <a:ext cx="10632439" cy="3909365"/>
          </a:xfrm>
        </p:spPr>
        <p:txBody>
          <a:bodyPr>
            <a:normAutofit/>
          </a:bodyPr>
          <a:lstStyle/>
          <a:p>
            <a:pPr marL="0" indent="0">
              <a:buNone/>
            </a:pPr>
            <a:r>
              <a:rPr lang="fi-FI" sz="2400" dirty="0"/>
              <a:t>Tukea voidaan myöntää</a:t>
            </a:r>
            <a:r>
              <a:rPr lang="fi-FI" dirty="0"/>
              <a:t>:</a:t>
            </a:r>
          </a:p>
          <a:p>
            <a:pPr lvl="1">
              <a:lnSpc>
                <a:spcPct val="100000"/>
              </a:lnSpc>
              <a:spcBef>
                <a:spcPts val="0"/>
              </a:spcBef>
            </a:pPr>
            <a:r>
              <a:rPr lang="fi-FI" sz="2400" dirty="0"/>
              <a:t>k</a:t>
            </a:r>
            <a:r>
              <a:rPr lang="fi-FI" sz="2400" dirty="0">
                <a:effectLst/>
              </a:rPr>
              <a:t>oulutus- ja valmennuspalveluiden sekä muiden asiantuntijapalvelujen hankkimiseen</a:t>
            </a:r>
          </a:p>
          <a:p>
            <a:pPr lvl="1">
              <a:lnSpc>
                <a:spcPct val="100000"/>
              </a:lnSpc>
              <a:spcBef>
                <a:spcPts val="0"/>
              </a:spcBef>
            </a:pPr>
            <a:r>
              <a:rPr lang="fi-FI" sz="2400" dirty="0">
                <a:effectLst/>
              </a:rPr>
              <a:t>toimitilojen ja laitteiden vuokriin</a:t>
            </a:r>
          </a:p>
          <a:p>
            <a:pPr lvl="1">
              <a:lnSpc>
                <a:spcPct val="100000"/>
              </a:lnSpc>
              <a:spcBef>
                <a:spcPts val="0"/>
              </a:spcBef>
            </a:pPr>
            <a:r>
              <a:rPr lang="fi-FI" sz="2400" dirty="0"/>
              <a:t>k</a:t>
            </a:r>
            <a:r>
              <a:rPr lang="fi-FI" sz="2400" dirty="0">
                <a:effectLst/>
              </a:rPr>
              <a:t>äyttömaksuihin</a:t>
            </a:r>
            <a:endParaRPr lang="fi-FI" sz="2400" dirty="0"/>
          </a:p>
          <a:p>
            <a:pPr lvl="1">
              <a:lnSpc>
                <a:spcPct val="100000"/>
              </a:lnSpc>
              <a:spcBef>
                <a:spcPts val="0"/>
              </a:spcBef>
            </a:pPr>
            <a:r>
              <a:rPr lang="fi-FI" sz="2400" dirty="0">
                <a:effectLst/>
              </a:rPr>
              <a:t>aineisiin ja tarvikkeisiin</a:t>
            </a:r>
          </a:p>
          <a:p>
            <a:pPr lvl="1">
              <a:lnSpc>
                <a:spcPct val="100000"/>
              </a:lnSpc>
              <a:spcBef>
                <a:spcPts val="0"/>
              </a:spcBef>
            </a:pPr>
            <a:r>
              <a:rPr lang="fi-FI" sz="2400" dirty="0"/>
              <a:t>m</a:t>
            </a:r>
            <a:r>
              <a:rPr lang="fi-FI" sz="2400" dirty="0">
                <a:effectLst/>
              </a:rPr>
              <a:t>atkoihin</a:t>
            </a:r>
            <a:endParaRPr lang="fi-FI" sz="2400" dirty="0"/>
          </a:p>
          <a:p>
            <a:pPr lvl="1">
              <a:lnSpc>
                <a:spcPct val="100000"/>
              </a:lnSpc>
              <a:spcBef>
                <a:spcPts val="0"/>
              </a:spcBef>
            </a:pPr>
            <a:r>
              <a:rPr lang="fi-FI" sz="2400" dirty="0">
                <a:effectLst/>
              </a:rPr>
              <a:t>muihin uuden yritystoiminnan käynnistämisvaiheen kannalta tarpeellisiin ja toimenpiteeseen välittömästi liittyviin toimiin.</a:t>
            </a:r>
            <a:endParaRPr lang="fi-FI" sz="2400" dirty="0"/>
          </a:p>
          <a:p>
            <a:pPr marL="0" indent="0">
              <a:buNone/>
            </a:pPr>
            <a:endParaRPr lang="fi-FI" sz="2200"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a:xfrm>
            <a:off x="838199" y="822044"/>
            <a:ext cx="10632439" cy="785813"/>
          </a:xfrm>
        </p:spPr>
        <p:txBody>
          <a:bodyPr>
            <a:normAutofit/>
          </a:bodyPr>
          <a:lstStyle/>
          <a:p>
            <a:r>
              <a:rPr lang="fi-FI" sz="3200" dirty="0"/>
              <a:t>Käynnistämistuki, ELY-keskus</a:t>
            </a:r>
            <a:endParaRPr lang="fi-FI" dirty="0"/>
          </a:p>
        </p:txBody>
      </p:sp>
    </p:spTree>
    <p:extLst>
      <p:ext uri="{BB962C8B-B14F-4D97-AF65-F5344CB8AC3E}">
        <p14:creationId xmlns:p14="http://schemas.microsoft.com/office/powerpoint/2010/main" val="39725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199" y="1921655"/>
            <a:ext cx="10632439" cy="4263388"/>
          </a:xfrm>
        </p:spPr>
        <p:txBody>
          <a:bodyPr>
            <a:normAutofit/>
          </a:bodyPr>
          <a:lstStyle/>
          <a:p>
            <a:r>
              <a:rPr lang="fi-FI" sz="2200" dirty="0"/>
              <a:t>Maa- ja metsätalouden alkutuotannon ulkopuoliseen yritystoiminnan kehittämiseen mikro- ja pienyritykselle ja maatilalle</a:t>
            </a:r>
          </a:p>
          <a:p>
            <a:pPr marL="0" indent="0">
              <a:lnSpc>
                <a:spcPct val="100000"/>
              </a:lnSpc>
              <a:spcBef>
                <a:spcPts val="0"/>
              </a:spcBef>
              <a:buNone/>
            </a:pPr>
            <a:endParaRPr lang="fi-FI" sz="2200" dirty="0"/>
          </a:p>
          <a:p>
            <a:r>
              <a:rPr lang="fi-FI" sz="2200" dirty="0"/>
              <a:t>Kehittämisellä tarkoitetaan tuotteiden, palveluiden, tuotantomenetelmien, markkinoinnin, teknologioiden ja digitaalisten ratkaisujen kehittämistä sekä muuta yritystoiminnan uudistumista edistävää kehittämistoimea</a:t>
            </a:r>
          </a:p>
          <a:p>
            <a:pPr marL="457200" lvl="1" indent="0">
              <a:spcBef>
                <a:spcPts val="0"/>
              </a:spcBef>
              <a:buNone/>
            </a:pPr>
            <a:endParaRPr lang="fi-FI" sz="2000" dirty="0"/>
          </a:p>
          <a:p>
            <a:r>
              <a:rPr lang="fi-FI" sz="2200" dirty="0"/>
              <a:t>Tukea voidaan myöntää enintään 50 prosenttia tuen perusteeksi esitetyistä, määrältään enintään 100 000 euron hyväksyttävistä kustannuksista. Hyväksyttävien kustannusten vähimmäismäärä on 5 000 euroa</a:t>
            </a:r>
          </a:p>
          <a:p>
            <a:pPr marL="0" indent="0">
              <a:buNone/>
            </a:pPr>
            <a:endParaRPr lang="fi-FI"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normAutofit/>
          </a:bodyPr>
          <a:lstStyle/>
          <a:p>
            <a:r>
              <a:rPr lang="fi-FI" sz="3200" dirty="0"/>
              <a:t>Kehittämistuki, ELY-keskus</a:t>
            </a:r>
          </a:p>
        </p:txBody>
      </p:sp>
    </p:spTree>
    <p:extLst>
      <p:ext uri="{BB962C8B-B14F-4D97-AF65-F5344CB8AC3E}">
        <p14:creationId xmlns:p14="http://schemas.microsoft.com/office/powerpoint/2010/main" val="389912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198" y="1708745"/>
            <a:ext cx="10632439" cy="4400573"/>
          </a:xfrm>
        </p:spPr>
        <p:txBody>
          <a:bodyPr>
            <a:noAutofit/>
          </a:bodyPr>
          <a:lstStyle/>
          <a:p>
            <a:pPr marL="0" indent="0">
              <a:buNone/>
            </a:pPr>
            <a:r>
              <a:rPr lang="fi-FI" sz="2200" dirty="0"/>
              <a:t>Tukea voidaan myöntää:</a:t>
            </a:r>
          </a:p>
          <a:p>
            <a:pPr lvl="1"/>
            <a:r>
              <a:rPr lang="fi-FI" sz="2000" dirty="0"/>
              <a:t>käytännönläheisten tai tiedelähtöisten taikka näiden yhdistelmänä toteutettavien selvitysten ja tutkimusten sekä tiedon hankkimisesta ja soveltamisesta aiheutuviin kustannuksiin  </a:t>
            </a:r>
          </a:p>
          <a:p>
            <a:pPr lvl="1"/>
            <a:r>
              <a:rPr lang="fi-FI" sz="2000" dirty="0"/>
              <a:t>yrityksen ulkopuolelta hankittavien kehittämis- ja asiantuntijapalveluiden kustannuksiin  </a:t>
            </a:r>
          </a:p>
          <a:p>
            <a:pPr lvl="1"/>
            <a:r>
              <a:rPr lang="fi-FI" sz="2000" dirty="0"/>
              <a:t>tarvikkeiden ja aineiden kustannuksiin  </a:t>
            </a:r>
          </a:p>
          <a:p>
            <a:pPr lvl="1"/>
            <a:r>
              <a:rPr lang="fi-FI" sz="2000" dirty="0"/>
              <a:t>matkakustannuksiin  </a:t>
            </a:r>
          </a:p>
          <a:p>
            <a:pPr lvl="1"/>
            <a:r>
              <a:rPr lang="fi-FI" sz="2000" dirty="0"/>
              <a:t>vuokrakustannuksiin</a:t>
            </a:r>
          </a:p>
          <a:p>
            <a:pPr lvl="1"/>
            <a:r>
              <a:rPr lang="fi-FI" sz="2000" dirty="0"/>
              <a:t>tuensaajan kehittämistoimenpiteiden toteuttamisesta aiheutuviin palkkakuluihin ja niihin liittyviin lakisääteisiin kustannuksiin (laskennallinen 39%) </a:t>
            </a:r>
          </a:p>
          <a:p>
            <a:pPr lvl="2"/>
            <a:r>
              <a:rPr lang="fi-FI" sz="1800" dirty="0"/>
              <a:t>palkka- sekä sivukulut voivat olla enintään puolet hyväksytyistä kokonaiskustannuksista   </a:t>
            </a:r>
          </a:p>
          <a:p>
            <a:pPr lvl="1"/>
            <a:r>
              <a:rPr lang="fi-FI" sz="2000" dirty="0"/>
              <a:t>muihin kehittämistoiminnan kannalta tarpeellisiin ja siihen välittömästi liittyviin kustannuksiin </a:t>
            </a:r>
          </a:p>
          <a:p>
            <a:pPr marL="0" indent="0">
              <a:buNone/>
            </a:pPr>
            <a:endParaRPr lang="fi-FI" dirty="0"/>
          </a:p>
          <a:p>
            <a:pPr marL="0" indent="0">
              <a:buNone/>
            </a:pPr>
            <a:endParaRPr lang="fi-FI" dirty="0"/>
          </a:p>
          <a:p>
            <a:pPr marL="0" indent="0">
              <a:buNone/>
            </a:pPr>
            <a:endParaRPr lang="fi-FI"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normAutofit/>
          </a:bodyPr>
          <a:lstStyle/>
          <a:p>
            <a:r>
              <a:rPr lang="fi-FI" sz="3200" dirty="0"/>
              <a:t>Kehittämistuki, ELY-keskus</a:t>
            </a:r>
          </a:p>
        </p:txBody>
      </p:sp>
    </p:spTree>
    <p:extLst>
      <p:ext uri="{BB962C8B-B14F-4D97-AF65-F5344CB8AC3E}">
        <p14:creationId xmlns:p14="http://schemas.microsoft.com/office/powerpoint/2010/main" val="123218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1928696"/>
            <a:ext cx="10632439" cy="3661569"/>
          </a:xfrm>
        </p:spPr>
        <p:txBody>
          <a:bodyPr>
            <a:normAutofit/>
          </a:bodyPr>
          <a:lstStyle/>
          <a:p>
            <a:pPr marL="0" indent="0">
              <a:buNone/>
            </a:pPr>
            <a:endParaRPr lang="fi-FI" sz="2200" dirty="0"/>
          </a:p>
          <a:p>
            <a:r>
              <a:rPr lang="fi-FI" sz="2200" dirty="0"/>
              <a:t>Myös keskisuuren yrityksen yritystoiminnan kehittämiseen</a:t>
            </a:r>
          </a:p>
          <a:p>
            <a:r>
              <a:rPr lang="fi-FI" sz="2200" b="1" dirty="0"/>
              <a:t>Toimenpidettä hallinnoi palveluntuottaja</a:t>
            </a:r>
          </a:p>
          <a:p>
            <a:r>
              <a:rPr lang="fi-FI" sz="2200" dirty="0"/>
              <a:t>Tuki kohdennetaan maataloustuotteiden jalostusta ja kaupan pitämistä harjoittavalle pienelle tai keskisuurelle yritykselle, joka on lopullinen edunsaaja</a:t>
            </a:r>
            <a:endParaRPr lang="fi-FI" sz="2200" b="1" dirty="0"/>
          </a:p>
          <a:p>
            <a:r>
              <a:rPr lang="fi-FI" sz="2200" dirty="0"/>
              <a:t>Tuki myönnetään yrityksen hankkimien kehittämis- ja asiantuntijapalveluiden kustannuksiin</a:t>
            </a:r>
          </a:p>
          <a:p>
            <a:pPr fontAlgn="auto">
              <a:spcAft>
                <a:spcPts val="0"/>
              </a:spcAft>
            </a:pPr>
            <a:r>
              <a:rPr lang="fi-FI" sz="2200" dirty="0"/>
              <a:t>Tuettava kustannus vähintään 5 000 euroa ja enintään 100 000 euroa, tuki 50 %</a:t>
            </a:r>
          </a:p>
          <a:p>
            <a:pPr marL="0" indent="0">
              <a:buNone/>
            </a:pPr>
            <a:endParaRPr lang="fi-FI" sz="2200" dirty="0"/>
          </a:p>
          <a:p>
            <a:pPr marL="0" indent="0">
              <a:buNone/>
            </a:pPr>
            <a:endParaRPr lang="fi-FI" sz="2200"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a:xfrm>
            <a:off x="838199" y="782739"/>
            <a:ext cx="10632439" cy="1066609"/>
          </a:xfrm>
        </p:spPr>
        <p:txBody>
          <a:bodyPr>
            <a:noAutofit/>
          </a:bodyPr>
          <a:lstStyle/>
          <a:p>
            <a:r>
              <a:rPr lang="fi-FI" sz="3200" dirty="0"/>
              <a:t>Kehittämistuki maataloustuotteita jalostaville ja kaupan pitämistä harjoittaville, ELY-keskus</a:t>
            </a:r>
          </a:p>
        </p:txBody>
      </p:sp>
    </p:spTree>
    <p:extLst>
      <p:ext uri="{BB962C8B-B14F-4D97-AF65-F5344CB8AC3E}">
        <p14:creationId xmlns:p14="http://schemas.microsoft.com/office/powerpoint/2010/main" val="395820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otsikko 4">
            <a:extLst>
              <a:ext uri="{FF2B5EF4-FFF2-40B4-BE49-F238E27FC236}">
                <a16:creationId xmlns:a16="http://schemas.microsoft.com/office/drawing/2014/main" id="{B2020069-641E-8C2F-12EA-248286D47286}"/>
              </a:ext>
            </a:extLst>
          </p:cNvPr>
          <p:cNvSpPr>
            <a:spLocks noGrp="1"/>
          </p:cNvSpPr>
          <p:nvPr>
            <p:ph type="body" sz="quarter" idx="22"/>
          </p:nvPr>
        </p:nvSpPr>
        <p:spPr>
          <a:xfrm>
            <a:off x="838198" y="1568552"/>
            <a:ext cx="7974875" cy="4494035"/>
          </a:xfrm>
        </p:spPr>
        <p:txBody>
          <a:bodyPr>
            <a:normAutofit lnSpcReduction="10000"/>
          </a:bodyPr>
          <a:lstStyle/>
          <a:p>
            <a:pPr>
              <a:lnSpc>
                <a:spcPct val="120000"/>
              </a:lnSpc>
            </a:pPr>
            <a:r>
              <a:rPr lang="fi-FI" sz="2100" dirty="0"/>
              <a:t>Tavoitteena on kestävän kehityksen periaatteita noudattaen monipuolistaa, uudistaa ja lisätä maaseudun elinkeinotoimintaa sekä parantaa maaseudun yritysten toimintaedellytyksiä ja kehittää niiden kilpailukykyä</a:t>
            </a:r>
          </a:p>
          <a:p>
            <a:pPr marL="0" indent="0">
              <a:buNone/>
            </a:pPr>
            <a:endParaRPr lang="fi-FI" sz="3000" b="1" dirty="0"/>
          </a:p>
          <a:p>
            <a:pPr marL="0" indent="0">
              <a:buNone/>
            </a:pPr>
            <a:r>
              <a:rPr lang="fi-FI" sz="3000" b="1" dirty="0"/>
              <a:t>Rahoituksen määrä</a:t>
            </a:r>
          </a:p>
          <a:p>
            <a:pPr fontAlgn="auto">
              <a:lnSpc>
                <a:spcPct val="100000"/>
              </a:lnSpc>
              <a:spcAft>
                <a:spcPts val="0"/>
              </a:spcAft>
            </a:pPr>
            <a:r>
              <a:rPr lang="fi-FI" dirty="0"/>
              <a:t>Kaakkois-Suomen ELY-keskuksen myöntövaltuus vuosille 2023 – 2027 on yhteensä 23 300 000 euroa, josta puolet eli 11 650 000 euroa on budjetoitu yritysrahoitukseen</a:t>
            </a:r>
          </a:p>
          <a:p>
            <a:pPr fontAlgn="auto">
              <a:lnSpc>
                <a:spcPct val="100000"/>
              </a:lnSpc>
              <a:spcAft>
                <a:spcPts val="0"/>
              </a:spcAft>
            </a:pPr>
            <a:r>
              <a:rPr lang="fi-FI" dirty="0"/>
              <a:t>Siirtymäkaudella 2021- 2022 on jo käytetty CAP-kauden rahoitusta</a:t>
            </a:r>
          </a:p>
          <a:p>
            <a:pPr fontAlgn="auto">
              <a:lnSpc>
                <a:spcPct val="100000"/>
              </a:lnSpc>
              <a:spcAft>
                <a:spcPts val="0"/>
              </a:spcAft>
            </a:pPr>
            <a:r>
              <a:rPr lang="fi-FI" dirty="0" err="1"/>
              <a:t>Leader</a:t>
            </a:r>
            <a:r>
              <a:rPr lang="fi-FI" dirty="0"/>
              <a:t>-rahoitus täydentää ELY-keskuksen rahoitusmahdollisuuksia </a:t>
            </a:r>
          </a:p>
          <a:p>
            <a:pPr marL="0" indent="0">
              <a:buNone/>
            </a:pPr>
            <a:endParaRPr lang="fi-FI" b="1" dirty="0"/>
          </a:p>
        </p:txBody>
      </p:sp>
      <p:sp>
        <p:nvSpPr>
          <p:cNvPr id="4" name="Otsikko 3">
            <a:extLst>
              <a:ext uri="{FF2B5EF4-FFF2-40B4-BE49-F238E27FC236}">
                <a16:creationId xmlns:a16="http://schemas.microsoft.com/office/drawing/2014/main" id="{FE03DFE8-3431-68B4-A16B-345E8176523D}"/>
              </a:ext>
            </a:extLst>
          </p:cNvPr>
          <p:cNvSpPr>
            <a:spLocks noGrp="1"/>
          </p:cNvSpPr>
          <p:nvPr>
            <p:ph type="title"/>
          </p:nvPr>
        </p:nvSpPr>
        <p:spPr/>
        <p:txBody>
          <a:bodyPr>
            <a:normAutofit/>
          </a:bodyPr>
          <a:lstStyle/>
          <a:p>
            <a:r>
              <a:rPr lang="fi-FI" dirty="0"/>
              <a:t>Tavoitteet</a:t>
            </a:r>
          </a:p>
        </p:txBody>
      </p:sp>
      <p:pic>
        <p:nvPicPr>
          <p:cNvPr id="2" name="Kuva 1">
            <a:extLst>
              <a:ext uri="{FF2B5EF4-FFF2-40B4-BE49-F238E27FC236}">
                <a16:creationId xmlns:a16="http://schemas.microsoft.com/office/drawing/2014/main" id="{8BC659BC-D5F4-A9E3-D287-FE4B45C268BD}"/>
              </a:ext>
            </a:extLst>
          </p:cNvPr>
          <p:cNvPicPr>
            <a:picLocks noChangeAspect="1"/>
          </p:cNvPicPr>
          <p:nvPr/>
        </p:nvPicPr>
        <p:blipFill>
          <a:blip r:embed="rId3"/>
          <a:stretch>
            <a:fillRect/>
          </a:stretch>
        </p:blipFill>
        <p:spPr>
          <a:xfrm>
            <a:off x="8422317" y="556332"/>
            <a:ext cx="3290711" cy="3295615"/>
          </a:xfrm>
          <a:prstGeom prst="rect">
            <a:avLst/>
          </a:prstGeom>
        </p:spPr>
      </p:pic>
    </p:spTree>
    <p:extLst>
      <p:ext uri="{BB962C8B-B14F-4D97-AF65-F5344CB8AC3E}">
        <p14:creationId xmlns:p14="http://schemas.microsoft.com/office/powerpoint/2010/main" val="247310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09EE873-EAF1-3B57-6CB1-81D7151B4941}"/>
              </a:ext>
            </a:extLst>
          </p:cNvPr>
          <p:cNvSpPr>
            <a:spLocks noGrp="1"/>
          </p:cNvSpPr>
          <p:nvPr>
            <p:ph type="body" sz="quarter" idx="22"/>
          </p:nvPr>
        </p:nvSpPr>
        <p:spPr>
          <a:xfrm>
            <a:off x="838200" y="1598215"/>
            <a:ext cx="10632439" cy="4864230"/>
          </a:xfrm>
        </p:spPr>
        <p:txBody>
          <a:bodyPr>
            <a:noAutofit/>
          </a:bodyPr>
          <a:lstStyle/>
          <a:p>
            <a:pPr fontAlgn="auto">
              <a:lnSpc>
                <a:spcPct val="120000"/>
              </a:lnSpc>
              <a:spcAft>
                <a:spcPts val="0"/>
              </a:spcAft>
            </a:pPr>
            <a:r>
              <a:rPr lang="fi-FI" dirty="0"/>
              <a:t>Voidaan selvittää aineellisen investoinnin toiminnallisia, taloudellisia ja teknisiä edellytyksiä mukaan lukien rahoituksen hakemisen edellytysten selvittäminen ja valmistelu</a:t>
            </a:r>
          </a:p>
          <a:p>
            <a:pPr fontAlgn="auto">
              <a:lnSpc>
                <a:spcPct val="120000"/>
              </a:lnSpc>
              <a:spcAft>
                <a:spcPts val="0"/>
              </a:spcAft>
            </a:pPr>
            <a:r>
              <a:rPr lang="fi-FI" dirty="0"/>
              <a:t>Ei edellytä investoinnin toteuttamista</a:t>
            </a:r>
          </a:p>
          <a:p>
            <a:pPr fontAlgn="auto">
              <a:lnSpc>
                <a:spcPct val="120000"/>
              </a:lnSpc>
              <a:spcAft>
                <a:spcPts val="0"/>
              </a:spcAft>
            </a:pPr>
            <a:r>
              <a:rPr lang="fi-FI" dirty="0"/>
              <a:t>Kustannuksiksi voidaan hyväksyä yrityksen ulkopuolelta hankittavista kehittämis- ja asiantuntijapalveluista aiheutuvat kustannukset sekä muut välttämättömät ja tarpeelliset kustannukset. </a:t>
            </a:r>
          </a:p>
          <a:p>
            <a:pPr fontAlgn="auto">
              <a:lnSpc>
                <a:spcPct val="120000"/>
              </a:lnSpc>
              <a:spcAft>
                <a:spcPts val="0"/>
              </a:spcAft>
            </a:pPr>
            <a:r>
              <a:rPr lang="fi-FI" dirty="0"/>
              <a:t>Varsinaiset rakennusten suunnittelusta aiheutuvat kustannukset eivät ole toteutettavuustutkimuksen tukikelpoisia kustannuksia. </a:t>
            </a:r>
          </a:p>
          <a:p>
            <a:pPr fontAlgn="auto">
              <a:lnSpc>
                <a:spcPct val="120000"/>
              </a:lnSpc>
              <a:spcAft>
                <a:spcPts val="0"/>
              </a:spcAft>
            </a:pPr>
            <a:r>
              <a:rPr lang="fi-FI" dirty="0"/>
              <a:t>Tukea voidaan myöntää enintään 50 prosenttia tuen perusteeksi esitetyistä, määrältään    3 000 - 50 000 euron hyväksyttävistä kustannuksista. </a:t>
            </a:r>
          </a:p>
          <a:p>
            <a:endParaRPr lang="fi-FI" dirty="0"/>
          </a:p>
        </p:txBody>
      </p:sp>
      <p:sp>
        <p:nvSpPr>
          <p:cNvPr id="3" name="Otsikko 2">
            <a:extLst>
              <a:ext uri="{FF2B5EF4-FFF2-40B4-BE49-F238E27FC236}">
                <a16:creationId xmlns:a16="http://schemas.microsoft.com/office/drawing/2014/main" id="{ED4504FE-DA7F-E0B3-EEC4-13CE72FE6A77}"/>
              </a:ext>
            </a:extLst>
          </p:cNvPr>
          <p:cNvSpPr>
            <a:spLocks noGrp="1"/>
          </p:cNvSpPr>
          <p:nvPr>
            <p:ph type="title"/>
          </p:nvPr>
        </p:nvSpPr>
        <p:spPr>
          <a:xfrm>
            <a:off x="838199" y="679998"/>
            <a:ext cx="10632439" cy="785813"/>
          </a:xfrm>
        </p:spPr>
        <p:txBody>
          <a:bodyPr/>
          <a:lstStyle/>
          <a:p>
            <a:r>
              <a:rPr lang="fi-FI" dirty="0"/>
              <a:t>Investoinnin toteutettavuustutkimus, ELY-keskus</a:t>
            </a:r>
          </a:p>
        </p:txBody>
      </p:sp>
    </p:spTree>
    <p:extLst>
      <p:ext uri="{BB962C8B-B14F-4D97-AF65-F5344CB8AC3E}">
        <p14:creationId xmlns:p14="http://schemas.microsoft.com/office/powerpoint/2010/main" val="33925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2021163"/>
            <a:ext cx="10632439" cy="4054098"/>
          </a:xfrm>
        </p:spPr>
        <p:txBody>
          <a:bodyPr>
            <a:normAutofit lnSpcReduction="10000"/>
          </a:bodyPr>
          <a:lstStyle/>
          <a:p>
            <a:pPr marL="0" indent="0">
              <a:lnSpc>
                <a:spcPct val="100000"/>
              </a:lnSpc>
              <a:buNone/>
            </a:pPr>
            <a:r>
              <a:rPr lang="fi-FI" sz="2200" b="1" dirty="0"/>
              <a:t>Investointeihin, joilla on oleellista merkitystä </a:t>
            </a:r>
          </a:p>
          <a:p>
            <a:pPr marL="0" indent="0">
              <a:lnSpc>
                <a:spcPct val="100000"/>
              </a:lnSpc>
              <a:buNone/>
            </a:pPr>
            <a:r>
              <a:rPr lang="fi-FI" sz="2200" b="1" dirty="0"/>
              <a:t>yrityksen perustamiselle, kasvulle tai kehittymiselle!</a:t>
            </a:r>
          </a:p>
          <a:p>
            <a:pPr marL="0" indent="0">
              <a:lnSpc>
                <a:spcPct val="100000"/>
              </a:lnSpc>
              <a:spcBef>
                <a:spcPts val="0"/>
              </a:spcBef>
              <a:buNone/>
            </a:pPr>
            <a:endParaRPr lang="fi-FI" sz="2200" dirty="0"/>
          </a:p>
          <a:p>
            <a:pPr marL="0" indent="0">
              <a:buNone/>
            </a:pPr>
            <a:r>
              <a:rPr lang="fi-FI" sz="2200" dirty="0"/>
              <a:t>Investointi voi olla aineellinen tai aineeton</a:t>
            </a:r>
          </a:p>
          <a:p>
            <a:pPr marL="0" indent="0">
              <a:spcBef>
                <a:spcPts val="0"/>
              </a:spcBef>
              <a:buNone/>
            </a:pPr>
            <a:endParaRPr lang="fi-FI" sz="2200" dirty="0"/>
          </a:p>
          <a:p>
            <a:pPr marL="0" indent="0">
              <a:buNone/>
            </a:pPr>
            <a:r>
              <a:rPr lang="fi-FI" sz="2200" dirty="0"/>
              <a:t>Aineettoman investoinnin tukikelpoiset kustannukset:</a:t>
            </a:r>
          </a:p>
          <a:p>
            <a:pPr lvl="1"/>
            <a:r>
              <a:rPr lang="fi-FI" sz="2200" dirty="0">
                <a:effectLst/>
                <a:latin typeface="Arial" panose="020B0604020202020204" pitchFamily="34" charset="0"/>
              </a:rPr>
              <a:t>tietokoneohjelmistojen, pilvipalveluiden ja vastaavien ratkaisujen hankkiminen</a:t>
            </a:r>
          </a:p>
          <a:p>
            <a:pPr lvl="1"/>
            <a:r>
              <a:rPr lang="fi-FI" sz="2200" dirty="0">
                <a:effectLst/>
                <a:latin typeface="Arial" panose="020B0604020202020204" pitchFamily="34" charset="0"/>
              </a:rPr>
              <a:t>patenttien, tekijänoikeuksien ja tavaramerkkien hankkiminen sekä muiden immateriaalioikeuksien ja käyttölupien hankkiminen</a:t>
            </a:r>
          </a:p>
          <a:p>
            <a:pPr lvl="1"/>
            <a:r>
              <a:rPr lang="fi-FI" sz="2200" dirty="0"/>
              <a:t>edellytyksenä on, että aineeton omaisuus on poistokelpoista ja sitä käytetään ainoastaan tukea saavassa toimipaikassa</a:t>
            </a:r>
          </a:p>
          <a:p>
            <a:pPr marL="0" indent="0">
              <a:buNone/>
            </a:pPr>
            <a:endParaRPr lang="fi-FI" sz="2200"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lstStyle/>
          <a:p>
            <a:r>
              <a:rPr lang="fi-FI" sz="3200" dirty="0"/>
              <a:t>Investointituki, ELY-keskus</a:t>
            </a:r>
            <a:endParaRPr lang="fi-FI" dirty="0"/>
          </a:p>
        </p:txBody>
      </p:sp>
      <p:pic>
        <p:nvPicPr>
          <p:cNvPr id="5" name="Kuva 4" descr="Kuva, joka sisältää kohteen logo">
            <a:extLst>
              <a:ext uri="{FF2B5EF4-FFF2-40B4-BE49-F238E27FC236}">
                <a16:creationId xmlns:a16="http://schemas.microsoft.com/office/drawing/2014/main" id="{F90BAA10-C58D-4034-F611-B4FE545F416D}"/>
              </a:ext>
            </a:extLst>
          </p:cNvPr>
          <p:cNvPicPr>
            <a:picLocks noChangeAspect="1"/>
          </p:cNvPicPr>
          <p:nvPr/>
        </p:nvPicPr>
        <p:blipFill>
          <a:blip r:embed="rId2"/>
          <a:stretch>
            <a:fillRect/>
          </a:stretch>
        </p:blipFill>
        <p:spPr>
          <a:xfrm>
            <a:off x="8697931" y="626723"/>
            <a:ext cx="2933271" cy="2933271"/>
          </a:xfrm>
          <a:prstGeom prst="rect">
            <a:avLst/>
          </a:prstGeom>
        </p:spPr>
      </p:pic>
    </p:spTree>
    <p:extLst>
      <p:ext uri="{BB962C8B-B14F-4D97-AF65-F5344CB8AC3E}">
        <p14:creationId xmlns:p14="http://schemas.microsoft.com/office/powerpoint/2010/main" val="40260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1767155"/>
            <a:ext cx="10632439" cy="3915577"/>
          </a:xfrm>
        </p:spPr>
        <p:txBody>
          <a:bodyPr>
            <a:normAutofit lnSpcReduction="10000"/>
          </a:bodyPr>
          <a:lstStyle/>
          <a:p>
            <a:pPr marL="0" indent="0">
              <a:buNone/>
            </a:pPr>
            <a:r>
              <a:rPr lang="fi-FI" dirty="0"/>
              <a:t>Uusiutuvan energian ja biopolttoaineiden investoinnit</a:t>
            </a:r>
          </a:p>
          <a:p>
            <a:pPr lvl="1"/>
            <a:r>
              <a:rPr lang="fi-FI" dirty="0"/>
              <a:t>Tukea voivat saada maaseutualueella sijaitsevat mikro- tai pienet yritykset</a:t>
            </a:r>
          </a:p>
          <a:p>
            <a:pPr lvl="1"/>
            <a:r>
              <a:rPr lang="fi-FI" dirty="0"/>
              <a:t>Pääosa tuotetusta uusiutuvasta energiasta on myytävä ulkopuolisille asiakkaille</a:t>
            </a:r>
          </a:p>
          <a:p>
            <a:pPr lvl="1"/>
            <a:r>
              <a:rPr lang="fi-FI" dirty="0"/>
              <a:t>Enintään 2 megawatin laitokset, tuettava kustannus vähintään 10 000 euroa ja enintään           2 000 000 euroa</a:t>
            </a:r>
          </a:p>
          <a:p>
            <a:pPr lvl="1"/>
            <a:r>
              <a:rPr lang="fi-FI" dirty="0"/>
              <a:t>Tuki 20 % olemassa olevan laitoksen laajentamiseen tai parantamiseen, 30 % uuden laitoksen perustamiseen ja 50 % uuden biokaasulaitoksen perustamiseen</a:t>
            </a:r>
          </a:p>
          <a:p>
            <a:pPr marL="457200" lvl="1" indent="0">
              <a:buNone/>
            </a:pPr>
            <a:endParaRPr lang="fi-FI" dirty="0"/>
          </a:p>
          <a:p>
            <a:pPr marL="0" indent="0" fontAlgn="auto">
              <a:spcAft>
                <a:spcPts val="0"/>
              </a:spcAft>
              <a:buNone/>
            </a:pPr>
            <a:r>
              <a:rPr lang="fi-FI" dirty="0"/>
              <a:t>Maataloustuotteiden jalostuksen ja kaupan pitämisen investoinnit</a:t>
            </a:r>
          </a:p>
          <a:p>
            <a:pPr lvl="1" fontAlgn="auto">
              <a:spcAft>
                <a:spcPts val="0"/>
              </a:spcAft>
            </a:pPr>
            <a:r>
              <a:rPr lang="fi-FI" dirty="0"/>
              <a:t>Tukea voivat saada maaseutualueella sijaitsevat mikro- tai pienet yritykset sekä keskisuuret yritykset – keskisuurten osalta jalostuksen lopputuotteen on oltava edelleen maataloustuote</a:t>
            </a:r>
          </a:p>
          <a:p>
            <a:pPr lvl="1" fontAlgn="auto">
              <a:spcAft>
                <a:spcPts val="0"/>
              </a:spcAft>
            </a:pPr>
            <a:r>
              <a:rPr lang="fi-FI" dirty="0"/>
              <a:t>Tuettava kustannus vähintään 10 000 euroa ja enintään 2 000 000 euroa</a:t>
            </a:r>
          </a:p>
          <a:p>
            <a:pPr lvl="1" fontAlgn="auto">
              <a:spcAft>
                <a:spcPts val="0"/>
              </a:spcAft>
            </a:pPr>
            <a:r>
              <a:rPr lang="fi-FI" dirty="0"/>
              <a:t>Tuki 15 – 40 % riippuen yrityksen sijainnista ja kokoluokasta</a:t>
            </a:r>
          </a:p>
          <a:p>
            <a:pPr marL="0" indent="0">
              <a:buNone/>
            </a:pPr>
            <a:endParaRPr lang="fi-FI" sz="2200"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lstStyle/>
          <a:p>
            <a:r>
              <a:rPr lang="fi-FI" sz="3200" dirty="0"/>
              <a:t>Investointituki, ELY-keskus</a:t>
            </a:r>
            <a:endParaRPr lang="fi-FI" dirty="0"/>
          </a:p>
        </p:txBody>
      </p:sp>
    </p:spTree>
    <p:extLst>
      <p:ext uri="{BB962C8B-B14F-4D97-AF65-F5344CB8AC3E}">
        <p14:creationId xmlns:p14="http://schemas.microsoft.com/office/powerpoint/2010/main" val="411438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2021163"/>
            <a:ext cx="10632439" cy="4256347"/>
          </a:xfrm>
        </p:spPr>
        <p:txBody>
          <a:bodyPr>
            <a:normAutofit/>
          </a:bodyPr>
          <a:lstStyle/>
          <a:p>
            <a:pPr marL="0" indent="0">
              <a:buNone/>
            </a:pPr>
            <a:r>
              <a:rPr lang="fi-FI" dirty="0">
                <a:latin typeface="Arial" panose="020B0604020202020204" pitchFamily="34" charset="0"/>
              </a:rPr>
              <a:t>I</a:t>
            </a:r>
            <a:r>
              <a:rPr lang="fi-FI" dirty="0">
                <a:effectLst/>
                <a:latin typeface="Arial" panose="020B0604020202020204" pitchFamily="34" charset="0"/>
              </a:rPr>
              <a:t>nvestointituki maataloustuotteiden jalostukseen ja kaupan pitämiseen</a:t>
            </a: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r>
              <a:rPr lang="fi-FI" dirty="0"/>
              <a:t>Maaseutualueet luokitellaan 2018 kaupunki-maaseutu –luokituksen mukaisesti</a:t>
            </a:r>
          </a:p>
          <a:p>
            <a:pPr fontAlgn="auto">
              <a:spcAft>
                <a:spcPts val="0"/>
              </a:spcAft>
            </a:pPr>
            <a:r>
              <a:rPr lang="fi-FI" dirty="0"/>
              <a:t>I-tukialueeseen kuuluvat Imatra, Parikkala, Rautjärvi ja Ruokolahti Etelä-Karjalassa sekä Miehikkälä ja Virolahti Kymenlaaksossa</a:t>
            </a:r>
          </a:p>
          <a:p>
            <a:pPr marL="0" indent="0">
              <a:buNone/>
            </a:pPr>
            <a:endParaRPr lang="fi-FI"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lstStyle/>
          <a:p>
            <a:r>
              <a:rPr lang="fi-FI" sz="3200" dirty="0"/>
              <a:t>Investointituki, ELY-keskus</a:t>
            </a:r>
            <a:endParaRPr lang="fi-FI" dirty="0"/>
          </a:p>
        </p:txBody>
      </p:sp>
      <p:pic>
        <p:nvPicPr>
          <p:cNvPr id="5" name="Kuva 4">
            <a:extLst>
              <a:ext uri="{FF2B5EF4-FFF2-40B4-BE49-F238E27FC236}">
                <a16:creationId xmlns:a16="http://schemas.microsoft.com/office/drawing/2014/main" id="{E0C2F13C-BEDE-C8DA-D8E2-9F5F92A1AB13}"/>
              </a:ext>
            </a:extLst>
          </p:cNvPr>
          <p:cNvPicPr>
            <a:picLocks noChangeAspect="1"/>
          </p:cNvPicPr>
          <p:nvPr/>
        </p:nvPicPr>
        <p:blipFill>
          <a:blip r:embed="rId2"/>
          <a:stretch>
            <a:fillRect/>
          </a:stretch>
        </p:blipFill>
        <p:spPr>
          <a:xfrm>
            <a:off x="995798" y="2677314"/>
            <a:ext cx="10358002" cy="2170364"/>
          </a:xfrm>
          <a:prstGeom prst="rect">
            <a:avLst/>
          </a:prstGeom>
        </p:spPr>
      </p:pic>
    </p:spTree>
    <p:extLst>
      <p:ext uri="{BB962C8B-B14F-4D97-AF65-F5344CB8AC3E}">
        <p14:creationId xmlns:p14="http://schemas.microsoft.com/office/powerpoint/2010/main" val="356670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2021163"/>
            <a:ext cx="10632439" cy="4256347"/>
          </a:xfrm>
        </p:spPr>
        <p:txBody>
          <a:bodyPr>
            <a:normAutofit fontScale="92500" lnSpcReduction="10000"/>
          </a:bodyPr>
          <a:lstStyle/>
          <a:p>
            <a:pPr marL="0" indent="0">
              <a:buNone/>
            </a:pPr>
            <a:r>
              <a:rPr lang="fi-FI" dirty="0">
                <a:latin typeface="Arial" panose="020B0604020202020204" pitchFamily="34" charset="0"/>
              </a:rPr>
              <a:t>I</a:t>
            </a:r>
            <a:r>
              <a:rPr lang="fi-FI" dirty="0">
                <a:effectLst/>
                <a:latin typeface="Arial" panose="020B0604020202020204" pitchFamily="34" charset="0"/>
              </a:rPr>
              <a:t>nvestointituki m</a:t>
            </a:r>
            <a:r>
              <a:rPr lang="fi-FI" dirty="0"/>
              <a:t>ikro- ja pienyrityksille sekä monialaisille maatiloille</a:t>
            </a:r>
          </a:p>
          <a:p>
            <a:pPr marL="0" indent="0">
              <a:buNone/>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endParaRPr lang="fi-FI" dirty="0"/>
          </a:p>
          <a:p>
            <a:pPr fontAlgn="auto">
              <a:spcAft>
                <a:spcPts val="0"/>
              </a:spcAft>
            </a:pPr>
            <a:r>
              <a:rPr lang="fi-FI" dirty="0"/>
              <a:t>Maaseutualueet luokitellaan 2018 kaupunki-maaseutu –luokituksen mukaisesti</a:t>
            </a:r>
          </a:p>
          <a:p>
            <a:pPr fontAlgn="auto">
              <a:spcAft>
                <a:spcPts val="0"/>
              </a:spcAft>
            </a:pPr>
            <a:r>
              <a:rPr lang="fi-FI" dirty="0"/>
              <a:t>I-tukialueeseen kuuluvat Imatra, Parikkala, Rautjärvi ja Ruokolahti Etelä-Karjalassa sekä Miehikkälä ja Virolahti Kymenlaaksossa</a:t>
            </a:r>
          </a:p>
          <a:p>
            <a:pPr marL="0" indent="0">
              <a:buNone/>
            </a:pPr>
            <a:endParaRPr lang="fi-FI"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lstStyle/>
          <a:p>
            <a:r>
              <a:rPr lang="fi-FI" sz="3200" dirty="0"/>
              <a:t>Investointituki, ELY-keskus</a:t>
            </a:r>
            <a:endParaRPr lang="fi-FI" dirty="0"/>
          </a:p>
        </p:txBody>
      </p:sp>
      <p:pic>
        <p:nvPicPr>
          <p:cNvPr id="6" name="Kuva 5">
            <a:extLst>
              <a:ext uri="{FF2B5EF4-FFF2-40B4-BE49-F238E27FC236}">
                <a16:creationId xmlns:a16="http://schemas.microsoft.com/office/drawing/2014/main" id="{FC72B196-F12B-9698-C83E-9774240AE279}"/>
              </a:ext>
            </a:extLst>
          </p:cNvPr>
          <p:cNvPicPr>
            <a:picLocks noChangeAspect="1"/>
          </p:cNvPicPr>
          <p:nvPr/>
        </p:nvPicPr>
        <p:blipFill>
          <a:blip r:embed="rId2"/>
          <a:stretch>
            <a:fillRect/>
          </a:stretch>
        </p:blipFill>
        <p:spPr>
          <a:xfrm>
            <a:off x="941845" y="2436964"/>
            <a:ext cx="10760373" cy="2292295"/>
          </a:xfrm>
          <a:prstGeom prst="rect">
            <a:avLst/>
          </a:prstGeom>
        </p:spPr>
      </p:pic>
    </p:spTree>
    <p:extLst>
      <p:ext uri="{BB962C8B-B14F-4D97-AF65-F5344CB8AC3E}">
        <p14:creationId xmlns:p14="http://schemas.microsoft.com/office/powerpoint/2010/main" val="377587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1684962"/>
            <a:ext cx="10632439" cy="4633645"/>
          </a:xfrm>
        </p:spPr>
        <p:txBody>
          <a:bodyPr>
            <a:normAutofit/>
          </a:bodyPr>
          <a:lstStyle/>
          <a:p>
            <a:pPr lvl="1"/>
            <a:r>
              <a:rPr lang="fi-FI" sz="2000" dirty="0">
                <a:effectLst/>
              </a:rPr>
              <a:t>rakennuksen, rakenteen tai rakennelman rakentaminen, laajentaminen tai korjaaminen</a:t>
            </a:r>
          </a:p>
          <a:p>
            <a:pPr lvl="1"/>
            <a:r>
              <a:rPr lang="fi-FI" sz="2000" dirty="0">
                <a:effectLst/>
              </a:rPr>
              <a:t>rakennuksen hankkiminen</a:t>
            </a:r>
          </a:p>
          <a:p>
            <a:pPr lvl="1"/>
            <a:r>
              <a:rPr lang="fi-FI" sz="2000" dirty="0">
                <a:effectLst/>
              </a:rPr>
              <a:t>koneiden ja laitteiden sekä muun irtaimen käyttöomaisuuden hankkiminen</a:t>
            </a:r>
          </a:p>
          <a:p>
            <a:pPr lvl="1"/>
            <a:r>
              <a:rPr lang="fi-FI" sz="2000" dirty="0">
                <a:effectLst/>
              </a:rPr>
              <a:t>sähkö-, lämpö-, vesi-, viemäri- ja tietoliikenneliittymät sekä muut liittymät osana edellä lueteltuja toimenpiteitä</a:t>
            </a:r>
          </a:p>
          <a:p>
            <a:pPr lvl="1"/>
            <a:r>
              <a:rPr lang="fi-FI" sz="2000" dirty="0">
                <a:effectLst/>
              </a:rPr>
              <a:t>toimenpiteen suunnittelusta ja toteutuksesta aiheutuvat yleiskustannukset</a:t>
            </a:r>
          </a:p>
          <a:p>
            <a:pPr lvl="1"/>
            <a:r>
              <a:rPr lang="fi-FI" sz="2000" dirty="0">
                <a:effectLst/>
              </a:rPr>
              <a:t>lupa- ja rekisteröintimaksut sekä muut vastaavat toimenpiteen toteutuksesta aiheutuvat yleiskustannukset</a:t>
            </a:r>
          </a:p>
          <a:p>
            <a:pPr lvl="1"/>
            <a:r>
              <a:rPr lang="fi-FI" sz="2000" dirty="0"/>
              <a:t>osamaksu on tietyin ehdoin tukikelpoinen, leasing ei ole tukikelpoinen</a:t>
            </a:r>
          </a:p>
          <a:p>
            <a:pPr lvl="1"/>
            <a:r>
              <a:rPr lang="fi-FI" sz="2000" dirty="0"/>
              <a:t>myös käytettyjä koneita ja laitteita voidaan tukea</a:t>
            </a:r>
          </a:p>
          <a:p>
            <a:pPr lvl="1"/>
            <a:r>
              <a:rPr lang="fi-FI" sz="2000" dirty="0">
                <a:effectLst/>
              </a:rPr>
              <a:t>maa-alueen hankintakustannuksesta on tukikelpoista enintään 10 prosenttia koko kiinteistön tukikelpoisista kokonaiskustannuksista</a:t>
            </a:r>
          </a:p>
          <a:p>
            <a:pPr marL="0" indent="0">
              <a:buNone/>
            </a:pPr>
            <a:endParaRPr lang="fi-FI"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p:txBody>
          <a:bodyPr/>
          <a:lstStyle/>
          <a:p>
            <a:r>
              <a:rPr lang="fi-FI" dirty="0"/>
              <a:t>Aineellisen investoinnin tukikelpoiset kustannukset</a:t>
            </a:r>
          </a:p>
        </p:txBody>
      </p:sp>
    </p:spTree>
    <p:extLst>
      <p:ext uri="{BB962C8B-B14F-4D97-AF65-F5344CB8AC3E}">
        <p14:creationId xmlns:p14="http://schemas.microsoft.com/office/powerpoint/2010/main" val="142124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32F2AA-795A-D823-BCBE-71FAB5CFBB65}"/>
              </a:ext>
            </a:extLst>
          </p:cNvPr>
          <p:cNvSpPr>
            <a:spLocks noGrp="1"/>
          </p:cNvSpPr>
          <p:nvPr>
            <p:ph type="body" sz="quarter" idx="22"/>
          </p:nvPr>
        </p:nvSpPr>
        <p:spPr>
          <a:xfrm>
            <a:off x="838200" y="1571946"/>
            <a:ext cx="10632439" cy="4911047"/>
          </a:xfrm>
        </p:spPr>
        <p:txBody>
          <a:bodyPr>
            <a:normAutofit fontScale="92500" lnSpcReduction="10000"/>
          </a:bodyPr>
          <a:lstStyle/>
          <a:p>
            <a:pPr lvl="1"/>
            <a:r>
              <a:rPr lang="fi-FI" sz="1900" u="sng" dirty="0">
                <a:effectLst/>
              </a:rPr>
              <a:t>eläinten</a:t>
            </a:r>
            <a:r>
              <a:rPr lang="fi-FI" sz="1900" dirty="0">
                <a:effectLst/>
              </a:rPr>
              <a:t> hankinta</a:t>
            </a:r>
          </a:p>
          <a:p>
            <a:pPr lvl="1"/>
            <a:r>
              <a:rPr lang="fi-FI" sz="1900" u="sng" dirty="0">
                <a:effectLst/>
              </a:rPr>
              <a:t>traktorin</a:t>
            </a:r>
            <a:r>
              <a:rPr lang="fi-FI" sz="1900" dirty="0">
                <a:effectLst/>
              </a:rPr>
              <a:t> tai muun maatalouden alkutuotantoon tarkoitetun koneen tai laitteen hankinta</a:t>
            </a:r>
          </a:p>
          <a:p>
            <a:pPr lvl="1"/>
            <a:r>
              <a:rPr lang="fi-FI" sz="1900" u="sng" dirty="0">
                <a:effectLst/>
              </a:rPr>
              <a:t>liikennealan</a:t>
            </a:r>
            <a:r>
              <a:rPr lang="fi-FI" sz="1900" dirty="0">
                <a:effectLst/>
              </a:rPr>
              <a:t> investoinnit</a:t>
            </a:r>
          </a:p>
          <a:p>
            <a:pPr lvl="1"/>
            <a:r>
              <a:rPr lang="fi-FI" sz="1900" u="sng" dirty="0">
                <a:effectLst/>
              </a:rPr>
              <a:t>puunkorjuun monitoimikoneen </a:t>
            </a:r>
            <a:r>
              <a:rPr lang="fi-FI" sz="1900" dirty="0">
                <a:effectLst/>
              </a:rPr>
              <a:t>tai kuormaa kantavan </a:t>
            </a:r>
            <a:r>
              <a:rPr lang="fi-FI" sz="1900" u="sng" dirty="0">
                <a:effectLst/>
              </a:rPr>
              <a:t>metsätraktorin</a:t>
            </a:r>
            <a:r>
              <a:rPr lang="fi-FI" sz="1900" dirty="0">
                <a:effectLst/>
              </a:rPr>
              <a:t> hankinta sekä muun vastaavan koneen tai laitteen hankinta</a:t>
            </a:r>
          </a:p>
          <a:p>
            <a:pPr lvl="1"/>
            <a:r>
              <a:rPr lang="fi-FI" sz="1900" dirty="0">
                <a:effectLst/>
              </a:rPr>
              <a:t>käytössä olevan </a:t>
            </a:r>
            <a:r>
              <a:rPr lang="fi-FI" sz="1900" u="sng" dirty="0">
                <a:effectLst/>
              </a:rPr>
              <a:t>koneen tai laitteen korvaaminen uudella</a:t>
            </a:r>
            <a:r>
              <a:rPr lang="fi-FI" sz="1900" dirty="0">
                <a:effectLst/>
              </a:rPr>
              <a:t>, ellei yritystoimintaa olennaisesti laajenneta tai yrityksen teknologinen taso investoinnin vaikutuksesta merkittävästi parane taikka oteta käyttöön korkeampaan ympäristönsuojelulliseen tasoon johtavia tekniikoita</a:t>
            </a:r>
          </a:p>
          <a:p>
            <a:pPr lvl="1"/>
            <a:r>
              <a:rPr lang="fi-FI" sz="1900" dirty="0">
                <a:effectLst/>
              </a:rPr>
              <a:t>energiakäyttöön tarkoitetun </a:t>
            </a:r>
            <a:r>
              <a:rPr lang="fi-FI" sz="1900" u="sng" dirty="0">
                <a:effectLst/>
              </a:rPr>
              <a:t>turpeen tuotantoon </a:t>
            </a:r>
            <a:r>
              <a:rPr lang="fi-FI" sz="1900" dirty="0">
                <a:effectLst/>
              </a:rPr>
              <a:t>liittyvät investoinnit</a:t>
            </a:r>
          </a:p>
          <a:p>
            <a:pPr lvl="1"/>
            <a:r>
              <a:rPr lang="fi-FI" sz="1900" u="sng" dirty="0">
                <a:effectLst/>
              </a:rPr>
              <a:t>toisen yrityksen osakkeiden tai osuuksien taikka liiketoiminnan hankinta</a:t>
            </a:r>
            <a:r>
              <a:rPr lang="fi-FI" sz="1900" dirty="0">
                <a:effectLst/>
              </a:rPr>
              <a:t>; tukea voidaan kuitenkin myöntää sellaisten kiinteistöosakeyhtiön osakkeiden hankintaan, jotka oikeuttavat hallitsemaan kehittämistukilain mukaan tukikelpoisessa yritystoiminnassa käytettävää toimitilaa</a:t>
            </a:r>
          </a:p>
          <a:p>
            <a:pPr lvl="1"/>
            <a:r>
              <a:rPr lang="fi-FI" sz="1900" dirty="0">
                <a:effectLst/>
              </a:rPr>
              <a:t>investointi, jonka tarkoituksena on ainoastaan </a:t>
            </a:r>
            <a:r>
              <a:rPr lang="fi-FI" sz="1900" u="sng" dirty="0">
                <a:effectLst/>
              </a:rPr>
              <a:t>toimitilojen tarjoaminen vuokralle</a:t>
            </a:r>
          </a:p>
          <a:p>
            <a:pPr lvl="1"/>
            <a:r>
              <a:rPr lang="fi-FI" sz="1900" dirty="0">
                <a:effectLst/>
              </a:rPr>
              <a:t>kiinteistön tai rakennusten hankinta julkisyhteisöltä, ellei kohteen arvoa ole määritelty markkinaehtoisesti ulkopuolisen asiantuntijan toimesta ja hankintaa tehdään markkinaehtoisesti</a:t>
            </a:r>
          </a:p>
          <a:p>
            <a:pPr lvl="1"/>
            <a:r>
              <a:rPr lang="fi-FI" sz="1900" dirty="0">
                <a:effectLst/>
              </a:rPr>
              <a:t>kokonaisteholtaan </a:t>
            </a:r>
            <a:r>
              <a:rPr lang="fi-FI" sz="1900" u="sng" dirty="0">
                <a:effectLst/>
              </a:rPr>
              <a:t>yli kahden megawatin uusiutuvan energian </a:t>
            </a:r>
            <a:r>
              <a:rPr lang="fi-FI" sz="1900" dirty="0">
                <a:effectLst/>
              </a:rPr>
              <a:t>tuotannolliset investoinnit</a:t>
            </a:r>
          </a:p>
          <a:p>
            <a:pPr lvl="1"/>
            <a:r>
              <a:rPr lang="fi-FI" sz="1900" u="sng" dirty="0">
                <a:effectLst/>
              </a:rPr>
              <a:t>aurinko- ja tuulivoimalat</a:t>
            </a:r>
          </a:p>
          <a:p>
            <a:pPr lvl="1"/>
            <a:r>
              <a:rPr lang="fi-FI" sz="1900" dirty="0">
                <a:effectLst/>
              </a:rPr>
              <a:t>koneurakoinnin </a:t>
            </a:r>
            <a:r>
              <a:rPr lang="fi-FI" sz="1900" u="sng" dirty="0">
                <a:effectLst/>
              </a:rPr>
              <a:t>maansiirtokoneet</a:t>
            </a:r>
          </a:p>
          <a:p>
            <a:pPr marL="0" indent="0">
              <a:buNone/>
            </a:pPr>
            <a:endParaRPr lang="fi-FI" dirty="0"/>
          </a:p>
        </p:txBody>
      </p:sp>
      <p:sp>
        <p:nvSpPr>
          <p:cNvPr id="3" name="Otsikko 2">
            <a:extLst>
              <a:ext uri="{FF2B5EF4-FFF2-40B4-BE49-F238E27FC236}">
                <a16:creationId xmlns:a16="http://schemas.microsoft.com/office/drawing/2014/main" id="{767ACD47-F793-A50F-F872-1076A13600EC}"/>
              </a:ext>
            </a:extLst>
          </p:cNvPr>
          <p:cNvSpPr>
            <a:spLocks noGrp="1"/>
          </p:cNvSpPr>
          <p:nvPr>
            <p:ph type="title"/>
          </p:nvPr>
        </p:nvSpPr>
        <p:spPr>
          <a:xfrm>
            <a:off x="838199" y="582393"/>
            <a:ext cx="10632439" cy="785813"/>
          </a:xfrm>
        </p:spPr>
        <p:txBody>
          <a:bodyPr/>
          <a:lstStyle/>
          <a:p>
            <a:r>
              <a:rPr lang="fi-FI" dirty="0"/>
              <a:t>Seuraavia investointeja ei tueta</a:t>
            </a:r>
          </a:p>
        </p:txBody>
      </p:sp>
    </p:spTree>
    <p:extLst>
      <p:ext uri="{BB962C8B-B14F-4D97-AF65-F5344CB8AC3E}">
        <p14:creationId xmlns:p14="http://schemas.microsoft.com/office/powerpoint/2010/main" val="2261808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48C4D80-EFA6-D4C3-6BEF-274FBF4E2A68}"/>
              </a:ext>
            </a:extLst>
          </p:cNvPr>
          <p:cNvSpPr>
            <a:spLocks noGrp="1"/>
          </p:cNvSpPr>
          <p:nvPr>
            <p:ph type="body" sz="quarter" idx="22"/>
          </p:nvPr>
        </p:nvSpPr>
        <p:spPr>
          <a:xfrm>
            <a:off x="838200" y="1889761"/>
            <a:ext cx="10632439" cy="3792972"/>
          </a:xfrm>
        </p:spPr>
        <p:txBody>
          <a:bodyPr>
            <a:normAutofit fontScale="85000" lnSpcReduction="20000"/>
          </a:bodyPr>
          <a:lstStyle/>
          <a:p>
            <a:r>
              <a:rPr lang="fi-FI" dirty="0"/>
              <a:t>Liiketoimintasuunnitelma (yrityksen toimintastrategia)</a:t>
            </a:r>
          </a:p>
          <a:p>
            <a:r>
              <a:rPr lang="fi-FI" dirty="0"/>
              <a:t>Investointi/hankesuunnitelma (hankkeen tarve ja toimenpiteet)</a:t>
            </a:r>
          </a:p>
          <a:p>
            <a:r>
              <a:rPr lang="fi-FI" dirty="0"/>
              <a:t>Rakentamishankkeessa lisäksi</a:t>
            </a:r>
          </a:p>
          <a:p>
            <a:pPr lvl="1"/>
            <a:r>
              <a:rPr lang="fi-FI" dirty="0"/>
              <a:t>Pääpiirustukset ja erikoissuunnitelmat, joilla merkitystä hyväksyttävien kustannusten arvioinnissa</a:t>
            </a:r>
          </a:p>
          <a:p>
            <a:pPr lvl="1"/>
            <a:r>
              <a:rPr lang="fi-FI" dirty="0"/>
              <a:t>Rakennusselostus</a:t>
            </a:r>
          </a:p>
          <a:p>
            <a:pPr lvl="1"/>
            <a:r>
              <a:rPr lang="fi-FI" dirty="0"/>
              <a:t>Rakennusselostukseen perustuva kustannusarvio tai –laskelma</a:t>
            </a:r>
          </a:p>
          <a:p>
            <a:pPr lvl="2"/>
            <a:r>
              <a:rPr lang="fi-FI" dirty="0"/>
              <a:t>rakentamisen osalta kustannusten kohtuullisuus tarkistetaan pääsääntöisesti viitekustannuksiin perustuen </a:t>
            </a:r>
          </a:p>
          <a:p>
            <a:pPr lvl="1"/>
            <a:r>
              <a:rPr lang="fi-FI" dirty="0"/>
              <a:t>Vaadittavat luvat, hakemusvaiheessa vähintään hakemukset sisällä. Päätös voidaan tehdä vasta, kun luvat ovat lainvoimaisia.</a:t>
            </a:r>
          </a:p>
          <a:p>
            <a:r>
              <a:rPr lang="fi-FI" dirty="0"/>
              <a:t>Luettelo kone-, laite- ja kalustohankinnoista</a:t>
            </a:r>
          </a:p>
          <a:p>
            <a:r>
              <a:rPr lang="fi-FI" dirty="0"/>
              <a:t>Kustannusten kohtuullisuuden arviointi </a:t>
            </a:r>
          </a:p>
          <a:p>
            <a:pPr lvl="1"/>
            <a:r>
              <a:rPr lang="fi-FI" dirty="0"/>
              <a:t>riittävä määrä tarjouksia yli 3 000 euron hankinnoista</a:t>
            </a:r>
          </a:p>
          <a:p>
            <a:endParaRPr lang="fi-FI" dirty="0"/>
          </a:p>
          <a:p>
            <a:r>
              <a:rPr lang="fi-FI" dirty="0"/>
              <a:t>Muut pakolliset liitteet tarkentuvat myöhemmin, kun Hyrrä-järjestelmä valmis</a:t>
            </a:r>
          </a:p>
        </p:txBody>
      </p:sp>
      <p:sp>
        <p:nvSpPr>
          <p:cNvPr id="3" name="Otsikko 2">
            <a:extLst>
              <a:ext uri="{FF2B5EF4-FFF2-40B4-BE49-F238E27FC236}">
                <a16:creationId xmlns:a16="http://schemas.microsoft.com/office/drawing/2014/main" id="{7D70BDF4-3F37-28EF-4861-841E599C9BC3}"/>
              </a:ext>
            </a:extLst>
          </p:cNvPr>
          <p:cNvSpPr>
            <a:spLocks noGrp="1"/>
          </p:cNvSpPr>
          <p:nvPr>
            <p:ph type="title"/>
          </p:nvPr>
        </p:nvSpPr>
        <p:spPr/>
        <p:txBody>
          <a:bodyPr/>
          <a:lstStyle/>
          <a:p>
            <a:r>
              <a:rPr lang="fi-FI" dirty="0"/>
              <a:t>Keskeistä hakemuksesta</a:t>
            </a:r>
          </a:p>
        </p:txBody>
      </p:sp>
    </p:spTree>
    <p:extLst>
      <p:ext uri="{BB962C8B-B14F-4D97-AF65-F5344CB8AC3E}">
        <p14:creationId xmlns:p14="http://schemas.microsoft.com/office/powerpoint/2010/main" val="3333417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92831E6-277F-E7E1-7F6C-FD299E2CBF5D}"/>
              </a:ext>
            </a:extLst>
          </p:cNvPr>
          <p:cNvSpPr>
            <a:spLocks noGrp="1"/>
          </p:cNvSpPr>
          <p:nvPr>
            <p:ph type="ctrTitle"/>
          </p:nvPr>
        </p:nvSpPr>
        <p:spPr/>
        <p:txBody>
          <a:bodyPr>
            <a:normAutofit fontScale="90000"/>
          </a:bodyPr>
          <a:lstStyle/>
          <a:p>
            <a:r>
              <a:rPr lang="fi-FI" sz="5400" dirty="0">
                <a:solidFill>
                  <a:schemeClr val="bg1">
                    <a:lumMod val="95000"/>
                  </a:schemeClr>
                </a:solidFill>
              </a:rPr>
              <a:t>Kiitos!</a:t>
            </a:r>
            <a:br>
              <a:rPr lang="fi-FI" sz="5400" dirty="0">
                <a:solidFill>
                  <a:schemeClr val="bg1">
                    <a:lumMod val="95000"/>
                  </a:schemeClr>
                </a:solidFill>
              </a:rPr>
            </a:br>
            <a:r>
              <a:rPr lang="fi-FI" dirty="0">
                <a:solidFill>
                  <a:schemeClr val="bg1">
                    <a:lumMod val="95000"/>
                  </a:schemeClr>
                </a:solidFill>
              </a:rPr>
              <a:t>Hakujen alkamista odotellessa</a:t>
            </a:r>
            <a:br>
              <a:rPr lang="fi-FI" dirty="0">
                <a:solidFill>
                  <a:schemeClr val="bg1">
                    <a:lumMod val="95000"/>
                  </a:schemeClr>
                </a:solidFill>
              </a:rPr>
            </a:br>
            <a:endParaRPr lang="fi-FI" dirty="0"/>
          </a:p>
        </p:txBody>
      </p:sp>
      <p:sp>
        <p:nvSpPr>
          <p:cNvPr id="7" name="Tekstiruutu 6">
            <a:extLst>
              <a:ext uri="{FF2B5EF4-FFF2-40B4-BE49-F238E27FC236}">
                <a16:creationId xmlns:a16="http://schemas.microsoft.com/office/drawing/2014/main" id="{8D9E53DB-A7C3-A48A-A843-8FEAED29A272}"/>
              </a:ext>
            </a:extLst>
          </p:cNvPr>
          <p:cNvSpPr txBox="1"/>
          <p:nvPr/>
        </p:nvSpPr>
        <p:spPr>
          <a:xfrm>
            <a:off x="4188823" y="5172891"/>
            <a:ext cx="5573486" cy="584775"/>
          </a:xfrm>
          <a:prstGeom prst="rect">
            <a:avLst/>
          </a:prstGeom>
          <a:noFill/>
        </p:spPr>
        <p:txBody>
          <a:bodyPr wrap="square" rtlCol="0">
            <a:spAutoFit/>
          </a:bodyPr>
          <a:lstStyle/>
          <a:p>
            <a:r>
              <a:rPr lang="fi-FI" sz="1600" dirty="0">
                <a:solidFill>
                  <a:schemeClr val="bg1">
                    <a:lumMod val="95000"/>
                  </a:schemeClr>
                </a:solidFill>
              </a:rPr>
              <a:t>Eija Harju, </a:t>
            </a:r>
            <a:r>
              <a:rPr lang="fi-FI" sz="1600" dirty="0">
                <a:solidFill>
                  <a:schemeClr val="bg1">
                    <a:lumMod val="95000"/>
                  </a:schemeClr>
                </a:solidFill>
                <a:hlinkClick r:id="rId2">
                  <a:extLst>
                    <a:ext uri="{A12FA001-AC4F-418D-AE19-62706E023703}">
                      <ahyp:hlinkClr xmlns:ahyp="http://schemas.microsoft.com/office/drawing/2018/hyperlinkcolor" val="tx"/>
                    </a:ext>
                  </a:extLst>
                </a:hlinkClick>
              </a:rPr>
              <a:t>eija.harju@ely-keskus.fi</a:t>
            </a:r>
            <a:r>
              <a:rPr lang="fi-FI" sz="1600" dirty="0">
                <a:solidFill>
                  <a:schemeClr val="bg1">
                    <a:lumMod val="95000"/>
                  </a:schemeClr>
                </a:solidFill>
              </a:rPr>
              <a:t>, 0295 029 029</a:t>
            </a:r>
          </a:p>
          <a:p>
            <a:r>
              <a:rPr lang="fi-FI" sz="1600" dirty="0">
                <a:solidFill>
                  <a:schemeClr val="bg1">
                    <a:lumMod val="95000"/>
                  </a:schemeClr>
                </a:solidFill>
              </a:rPr>
              <a:t>Kirsi Hyrkäs, </a:t>
            </a:r>
            <a:r>
              <a:rPr lang="fi-FI" sz="1600" dirty="0">
                <a:solidFill>
                  <a:schemeClr val="bg1">
                    <a:lumMod val="95000"/>
                  </a:schemeClr>
                </a:solidFill>
                <a:hlinkClick r:id="rId3">
                  <a:extLst>
                    <a:ext uri="{A12FA001-AC4F-418D-AE19-62706E023703}">
                      <ahyp:hlinkClr xmlns:ahyp="http://schemas.microsoft.com/office/drawing/2018/hyperlinkcolor" val="tx"/>
                    </a:ext>
                  </a:extLst>
                </a:hlinkClick>
              </a:rPr>
              <a:t>kirsi.hyrkas@ely-keskus.fi</a:t>
            </a:r>
            <a:r>
              <a:rPr lang="fi-FI" sz="1600" dirty="0">
                <a:solidFill>
                  <a:schemeClr val="bg1">
                    <a:lumMod val="95000"/>
                  </a:schemeClr>
                </a:solidFill>
              </a:rPr>
              <a:t>, 0295 029 104</a:t>
            </a:r>
          </a:p>
        </p:txBody>
      </p:sp>
    </p:spTree>
    <p:extLst>
      <p:ext uri="{BB962C8B-B14F-4D97-AF65-F5344CB8AC3E}">
        <p14:creationId xmlns:p14="http://schemas.microsoft.com/office/powerpoint/2010/main" val="153625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CD6B419-9A3E-F0D6-BAA5-28100603F855}"/>
              </a:ext>
            </a:extLst>
          </p:cNvPr>
          <p:cNvSpPr>
            <a:spLocks noGrp="1"/>
          </p:cNvSpPr>
          <p:nvPr>
            <p:ph type="body" sz="quarter" idx="22"/>
          </p:nvPr>
        </p:nvSpPr>
        <p:spPr>
          <a:xfrm>
            <a:off x="838200" y="809897"/>
            <a:ext cx="10632439" cy="4872835"/>
          </a:xfrm>
        </p:spPr>
        <p:txBody>
          <a:bodyPr>
            <a:normAutofit lnSpcReduction="10000"/>
          </a:bodyPr>
          <a:lstStyle/>
          <a:p>
            <a:pPr marL="0" indent="0">
              <a:buNone/>
            </a:pPr>
            <a:r>
              <a:rPr lang="fi-FI" sz="3000" b="1" dirty="0"/>
              <a:t>Esitys perustuu hyväksyttyihin</a:t>
            </a:r>
          </a:p>
          <a:p>
            <a:pPr lvl="1"/>
            <a:endParaRPr lang="fi-FI" sz="2400" dirty="0"/>
          </a:p>
          <a:p>
            <a:pPr lvl="1"/>
            <a:r>
              <a:rPr lang="fi-FI" sz="2400" dirty="0"/>
              <a:t>CAP-suunnitelmaan 2023-2027, hyväksytty syksyllä 2022</a:t>
            </a:r>
          </a:p>
          <a:p>
            <a:pPr lvl="1"/>
            <a:r>
              <a:rPr lang="fi-FI" sz="2400" dirty="0"/>
              <a:t>Alueelliseen kehittämissuunnitelmaan ”Kestävää kasvua Kaakkois-Suomen maaseudulta” viimeistelty loppuvuonna 2022</a:t>
            </a:r>
          </a:p>
          <a:p>
            <a:pPr lvl="1"/>
            <a:r>
              <a:rPr lang="fi-FI" sz="2400" dirty="0"/>
              <a:t>Lakiin maaseudun kehittämisen tukemisesta rahoituskaudella 2023-2027 (1325/2022), voimassa 1.1.2023</a:t>
            </a:r>
          </a:p>
          <a:p>
            <a:pPr lvl="1"/>
            <a:r>
              <a:rPr lang="fi-FI" sz="2400" dirty="0"/>
              <a:t>Valtioneuvoston asetukseen maaseudun yritystuesta rahoituskaudella 2023-2027 (646/2023), voimassa 6.4.2023 </a:t>
            </a:r>
          </a:p>
          <a:p>
            <a:pPr lvl="1"/>
            <a:endParaRPr lang="fi-FI" sz="2400" dirty="0"/>
          </a:p>
          <a:p>
            <a:pPr lvl="1"/>
            <a:r>
              <a:rPr lang="fi-FI" sz="2400" dirty="0"/>
              <a:t>Haku aukeaa vasta, kun ohjeistus ja tukijärjestelmä ovat valmiita</a:t>
            </a:r>
          </a:p>
          <a:p>
            <a:pPr lvl="1"/>
            <a:endParaRPr lang="fi-FI" sz="2400" dirty="0"/>
          </a:p>
          <a:p>
            <a:pPr lvl="1"/>
            <a:r>
              <a:rPr lang="fi-FI" sz="2400" dirty="0"/>
              <a:t>Vanhan Hyrrän kautta hoidetaan päättyneen kauden hankkeet, alkavalle kaudelle tulossa uusi käyttöliittymä</a:t>
            </a:r>
          </a:p>
        </p:txBody>
      </p:sp>
    </p:spTree>
    <p:extLst>
      <p:ext uri="{BB962C8B-B14F-4D97-AF65-F5344CB8AC3E}">
        <p14:creationId xmlns:p14="http://schemas.microsoft.com/office/powerpoint/2010/main" val="129271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E03DFE8-3431-68B4-A16B-345E8176523D}"/>
              </a:ext>
            </a:extLst>
          </p:cNvPr>
          <p:cNvSpPr>
            <a:spLocks noGrp="1"/>
          </p:cNvSpPr>
          <p:nvPr>
            <p:ph type="ctrTitle"/>
          </p:nvPr>
        </p:nvSpPr>
        <p:spPr/>
        <p:txBody>
          <a:bodyPr>
            <a:normAutofit fontScale="90000"/>
          </a:bodyPr>
          <a:lstStyle/>
          <a:p>
            <a:r>
              <a:rPr lang="fi-FI" dirty="0"/>
              <a:t>Tuen myöntämisen yleiset edellytykset</a:t>
            </a:r>
          </a:p>
        </p:txBody>
      </p:sp>
    </p:spTree>
    <p:extLst>
      <p:ext uri="{BB962C8B-B14F-4D97-AF65-F5344CB8AC3E}">
        <p14:creationId xmlns:p14="http://schemas.microsoft.com/office/powerpoint/2010/main" val="428382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3E7B194-5CE7-A49F-471C-2D9F03254D39}"/>
              </a:ext>
            </a:extLst>
          </p:cNvPr>
          <p:cNvSpPr>
            <a:spLocks noGrp="1"/>
          </p:cNvSpPr>
          <p:nvPr>
            <p:ph type="body" sz="quarter" idx="22"/>
          </p:nvPr>
        </p:nvSpPr>
        <p:spPr>
          <a:xfrm>
            <a:off x="838200" y="1689463"/>
            <a:ext cx="10632439" cy="4249783"/>
          </a:xfrm>
        </p:spPr>
        <p:txBody>
          <a:bodyPr>
            <a:normAutofit/>
          </a:bodyPr>
          <a:lstStyle/>
          <a:p>
            <a:pPr marL="0" indent="0" fontAlgn="auto">
              <a:spcAft>
                <a:spcPts val="0"/>
              </a:spcAft>
              <a:buNone/>
            </a:pPr>
            <a:r>
              <a:rPr lang="fi-FI" sz="2400" dirty="0"/>
              <a:t>Kaakkois-Suomessa kuntia kahdelta eri tukialueelta eli I ja III alueelta </a:t>
            </a:r>
          </a:p>
          <a:p>
            <a:pPr lvl="1"/>
            <a:r>
              <a:rPr lang="fi-FI" sz="2000" dirty="0"/>
              <a:t>Asetus (467/2022) </a:t>
            </a:r>
          </a:p>
          <a:p>
            <a:pPr marL="457200" lvl="1" indent="0">
              <a:buNone/>
            </a:pPr>
            <a:endParaRPr lang="fi-FI" sz="2000" dirty="0"/>
          </a:p>
          <a:p>
            <a:pPr marL="0" indent="0" fontAlgn="auto">
              <a:spcAft>
                <a:spcPts val="0"/>
              </a:spcAft>
              <a:buNone/>
            </a:pPr>
            <a:r>
              <a:rPr lang="fi-FI" dirty="0"/>
              <a:t>I tukialueeseen kuuluvat rajakunnat Lappeenrantaa lukuun ottamatta eli</a:t>
            </a:r>
          </a:p>
          <a:p>
            <a:pPr lvl="1"/>
            <a:r>
              <a:rPr lang="fi-FI" dirty="0"/>
              <a:t>Etelä-Karjalassa Parikkala, Rautjärvi, Ruokolahti ja Imatra</a:t>
            </a:r>
          </a:p>
          <a:p>
            <a:pPr lvl="1"/>
            <a:r>
              <a:rPr lang="fi-FI" dirty="0"/>
              <a:t>Kymenlaaksossa Miehikkälä ja Virolahti</a:t>
            </a:r>
          </a:p>
          <a:p>
            <a:pPr marL="0" indent="0">
              <a:buNone/>
            </a:pPr>
            <a:endParaRPr lang="fi-FI" dirty="0"/>
          </a:p>
          <a:p>
            <a:pPr marL="0" indent="0">
              <a:buNone/>
            </a:pPr>
            <a:r>
              <a:rPr lang="fi-FI" dirty="0"/>
              <a:t>III tukialueeseen kuuluvat loput kunnat eli </a:t>
            </a:r>
          </a:p>
          <a:p>
            <a:pPr lvl="1"/>
            <a:r>
              <a:rPr lang="fi-FI" dirty="0"/>
              <a:t>Lappeenranta, Taipalsaari, Lemi, Savitaipale, Luumäki, Kouvola, Hamina, Kotka ja Pyhtää (Iitti Pohjois-Kymen Kasvun kautta)</a:t>
            </a:r>
          </a:p>
          <a:p>
            <a:endParaRPr lang="fi-FI" dirty="0"/>
          </a:p>
          <a:p>
            <a:endParaRPr lang="fi-FI" dirty="0"/>
          </a:p>
        </p:txBody>
      </p:sp>
      <p:sp>
        <p:nvSpPr>
          <p:cNvPr id="3" name="Otsikko 2">
            <a:extLst>
              <a:ext uri="{FF2B5EF4-FFF2-40B4-BE49-F238E27FC236}">
                <a16:creationId xmlns:a16="http://schemas.microsoft.com/office/drawing/2014/main" id="{61D48CD4-93E6-29A6-F642-E609713F994F}"/>
              </a:ext>
            </a:extLst>
          </p:cNvPr>
          <p:cNvSpPr>
            <a:spLocks noGrp="1"/>
          </p:cNvSpPr>
          <p:nvPr>
            <p:ph type="title"/>
          </p:nvPr>
        </p:nvSpPr>
        <p:spPr/>
        <p:txBody>
          <a:bodyPr/>
          <a:lstStyle/>
          <a:p>
            <a:r>
              <a:rPr lang="fi-FI" dirty="0"/>
              <a:t>Tukialueet</a:t>
            </a:r>
          </a:p>
        </p:txBody>
      </p:sp>
    </p:spTree>
    <p:extLst>
      <p:ext uri="{BB962C8B-B14F-4D97-AF65-F5344CB8AC3E}">
        <p14:creationId xmlns:p14="http://schemas.microsoft.com/office/powerpoint/2010/main" val="28019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3E7B194-5CE7-A49F-471C-2D9F03254D39}"/>
              </a:ext>
            </a:extLst>
          </p:cNvPr>
          <p:cNvSpPr>
            <a:spLocks noGrp="1"/>
          </p:cNvSpPr>
          <p:nvPr>
            <p:ph type="body" sz="quarter" idx="22"/>
          </p:nvPr>
        </p:nvSpPr>
        <p:spPr>
          <a:xfrm>
            <a:off x="838200" y="1689463"/>
            <a:ext cx="10632439" cy="4642690"/>
          </a:xfrm>
        </p:spPr>
        <p:txBody>
          <a:bodyPr>
            <a:normAutofit fontScale="85000" lnSpcReduction="20000"/>
          </a:bodyPr>
          <a:lstStyle/>
          <a:p>
            <a:pPr fontAlgn="auto">
              <a:spcAft>
                <a:spcPts val="0"/>
              </a:spcAft>
            </a:pPr>
            <a:r>
              <a:rPr lang="fi-FI" sz="2400" dirty="0"/>
              <a:t>Yrityksen tulee sijaita tukikelpoisella maaseutualueella </a:t>
            </a:r>
          </a:p>
          <a:p>
            <a:pPr lvl="1" fontAlgn="auto">
              <a:spcAft>
                <a:spcPts val="0"/>
              </a:spcAft>
            </a:pPr>
            <a:r>
              <a:rPr lang="fi-FI" sz="2000" dirty="0"/>
              <a:t>Kotkan, Kouvolan ja Lappeenrannan keskusta-alueet ovat tukikelvottomia (CAP27 kaupunki-maaseuturajauskartat)</a:t>
            </a:r>
          </a:p>
          <a:p>
            <a:pPr lvl="1" fontAlgn="auto">
              <a:spcAft>
                <a:spcPts val="0"/>
              </a:spcAft>
            </a:pPr>
            <a:r>
              <a:rPr lang="fi-FI" sz="2000" dirty="0">
                <a:hlinkClick r:id="rId2"/>
              </a:rPr>
              <a:t>Kotka kaupunki-maaseuturajaus</a:t>
            </a:r>
            <a:endParaRPr lang="fi-FI" sz="2000" dirty="0"/>
          </a:p>
          <a:p>
            <a:pPr lvl="1" fontAlgn="auto">
              <a:spcAft>
                <a:spcPts val="0"/>
              </a:spcAft>
            </a:pPr>
            <a:r>
              <a:rPr lang="fi-FI" sz="2000" dirty="0">
                <a:hlinkClick r:id="rId3"/>
              </a:rPr>
              <a:t>Kouvola kaupunki-maaseuturajaus</a:t>
            </a:r>
            <a:endParaRPr lang="fi-FI" sz="2000" dirty="0"/>
          </a:p>
          <a:p>
            <a:pPr lvl="1" fontAlgn="auto">
              <a:spcAft>
                <a:spcPts val="0"/>
              </a:spcAft>
            </a:pPr>
            <a:r>
              <a:rPr lang="fi-FI" sz="2000" dirty="0">
                <a:hlinkClick r:id="rId4"/>
              </a:rPr>
              <a:t>Lappeenranta kaupunki-maaseuturajaus</a:t>
            </a:r>
            <a:endParaRPr lang="fi-FI" sz="2000" dirty="0"/>
          </a:p>
          <a:p>
            <a:pPr lvl="1"/>
            <a:r>
              <a:rPr lang="fi-FI" sz="2000" dirty="0"/>
              <a:t>Imatra ja Hamina kokonaan maaseutualuetta, mutta on huomioitava, että ELY-keskus ei voi rahoittaa sisintä kaupunkialuetta johtuen valintakriteereistä  </a:t>
            </a:r>
          </a:p>
          <a:p>
            <a:pPr marL="0" indent="0">
              <a:buNone/>
            </a:pPr>
            <a:endParaRPr lang="fi-FI" sz="2400" dirty="0"/>
          </a:p>
          <a:p>
            <a:pPr marL="0" indent="0">
              <a:buNone/>
            </a:pPr>
            <a:r>
              <a:rPr lang="fi-FI" sz="2400" dirty="0"/>
              <a:t>Periaate: Maaseuturahaston tuet pyritään kohdentamaan maaseutumaisille maaseutualueille </a:t>
            </a:r>
          </a:p>
          <a:p>
            <a:pPr lvl="1"/>
            <a:r>
              <a:rPr lang="fi-FI" sz="2000" dirty="0"/>
              <a:t>I tukialueella hieman korkeammat tukiprosentit kuin III tukialueella</a:t>
            </a:r>
          </a:p>
          <a:p>
            <a:pPr lvl="1"/>
            <a:r>
              <a:rPr lang="fi-FI" sz="2000" dirty="0"/>
              <a:t>Harvaanasutulla ja ydinmaaseudulla korkeammat tukiprosentit kuin muilla tukikelpoisilla maaseutualueilla. Yrityksen sijainti/tukiprosentti määritellään </a:t>
            </a:r>
            <a:r>
              <a:rPr lang="fi-FI" sz="2400" dirty="0">
                <a:hlinkClick r:id="rId5"/>
              </a:rPr>
              <a:t>Kaupunki maaseutuluokitus</a:t>
            </a:r>
            <a:r>
              <a:rPr lang="fi-FI" sz="2400" dirty="0"/>
              <a:t> </a:t>
            </a:r>
            <a:r>
              <a:rPr lang="fi-FI" sz="2100" dirty="0"/>
              <a:t>mukaisesti.</a:t>
            </a:r>
          </a:p>
          <a:p>
            <a:pPr lvl="1"/>
            <a:r>
              <a:rPr lang="fi-FI" sz="2100" dirty="0"/>
              <a:t>Kartasta käytetään vuoden 2018 luokitusta (julkaistu 2020).</a:t>
            </a:r>
          </a:p>
          <a:p>
            <a:pPr marL="0" indent="0" fontAlgn="auto">
              <a:spcAft>
                <a:spcPts val="0"/>
              </a:spcAft>
              <a:buNone/>
            </a:pPr>
            <a:endParaRPr lang="fi-FI" sz="2400" dirty="0"/>
          </a:p>
          <a:p>
            <a:pPr marL="0" indent="0">
              <a:buNone/>
            </a:pPr>
            <a:r>
              <a:rPr lang="fi-FI" dirty="0"/>
              <a:t>Tukiprosentit esitellään myöhemmin tässä esityksessä toimenpidekohtaisesti</a:t>
            </a:r>
          </a:p>
        </p:txBody>
      </p:sp>
      <p:sp>
        <p:nvSpPr>
          <p:cNvPr id="3" name="Otsikko 2">
            <a:extLst>
              <a:ext uri="{FF2B5EF4-FFF2-40B4-BE49-F238E27FC236}">
                <a16:creationId xmlns:a16="http://schemas.microsoft.com/office/drawing/2014/main" id="{61D48CD4-93E6-29A6-F642-E609713F994F}"/>
              </a:ext>
            </a:extLst>
          </p:cNvPr>
          <p:cNvSpPr>
            <a:spLocks noGrp="1"/>
          </p:cNvSpPr>
          <p:nvPr>
            <p:ph type="title"/>
          </p:nvPr>
        </p:nvSpPr>
        <p:spPr>
          <a:xfrm>
            <a:off x="838200" y="525847"/>
            <a:ext cx="10632439" cy="785813"/>
          </a:xfrm>
        </p:spPr>
        <p:txBody>
          <a:bodyPr>
            <a:normAutofit fontScale="90000"/>
          </a:bodyPr>
          <a:lstStyle/>
          <a:p>
            <a:r>
              <a:rPr lang="fi-FI" dirty="0"/>
              <a:t>Tukialue, tukikelpoinen maaseutualue ja yrityksen sijainnin vaikutus tukiprosentteihin</a:t>
            </a:r>
          </a:p>
        </p:txBody>
      </p:sp>
    </p:spTree>
    <p:extLst>
      <p:ext uri="{BB962C8B-B14F-4D97-AF65-F5344CB8AC3E}">
        <p14:creationId xmlns:p14="http://schemas.microsoft.com/office/powerpoint/2010/main" val="349276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6576858-0C5A-25E9-E2E8-2EEC223476D2}"/>
              </a:ext>
            </a:extLst>
          </p:cNvPr>
          <p:cNvSpPr>
            <a:spLocks noGrp="1"/>
          </p:cNvSpPr>
          <p:nvPr>
            <p:ph type="body" sz="quarter" idx="22"/>
          </p:nvPr>
        </p:nvSpPr>
        <p:spPr>
          <a:xfrm>
            <a:off x="838200" y="1375953"/>
            <a:ext cx="10632439" cy="4960565"/>
          </a:xfrm>
        </p:spPr>
        <p:txBody>
          <a:bodyPr>
            <a:normAutofit lnSpcReduction="10000"/>
          </a:bodyPr>
          <a:lstStyle/>
          <a:p>
            <a:pPr marL="0" indent="0">
              <a:buNone/>
            </a:pPr>
            <a:r>
              <a:rPr lang="fi-FI" dirty="0"/>
              <a:t>Mikroyritys:</a:t>
            </a:r>
          </a:p>
          <a:p>
            <a:pPr lvl="1"/>
            <a:r>
              <a:rPr lang="fi-FI" dirty="0"/>
              <a:t>Vähemmän kuin 10 työntekijää, vuosiliikevaihto enintään 2 miljoonaa euroa tai taseen loppusumma enintään 2 miljoonaa euroa</a:t>
            </a:r>
          </a:p>
          <a:p>
            <a:pPr marL="0" indent="0">
              <a:buNone/>
            </a:pPr>
            <a:r>
              <a:rPr lang="fi-FI" dirty="0"/>
              <a:t>Pieni yritys:</a:t>
            </a:r>
          </a:p>
          <a:p>
            <a:pPr lvl="1"/>
            <a:r>
              <a:rPr lang="fi-FI" dirty="0"/>
              <a:t>Vähemmän kuin 50 työntekijää, vuosiliikevaihto enintään 10 miljoonaa euroa tai taseen loppusumma enintään 10 miljoonaa euroa</a:t>
            </a:r>
          </a:p>
          <a:p>
            <a:pPr marL="0" indent="0">
              <a:buNone/>
            </a:pPr>
            <a:r>
              <a:rPr lang="fi-FI" dirty="0"/>
              <a:t>Keskisuuri yritys vain maataloustuotteiden jalostuksessa ja kaupan pitämisessä</a:t>
            </a:r>
          </a:p>
          <a:p>
            <a:pPr lvl="1"/>
            <a:r>
              <a:rPr lang="fi-FI" dirty="0"/>
              <a:t>Vähemmän kuin 250 työntekijää, vuosiliikevaihto enintään 50 miljoonaa euroa tai taseen loppusumma enintään 43 miljoonaa euroa</a:t>
            </a:r>
          </a:p>
          <a:p>
            <a:pPr lvl="1"/>
            <a:endParaRPr lang="fi-FI" dirty="0"/>
          </a:p>
          <a:p>
            <a:pPr marL="0" indent="0">
              <a:buNone/>
            </a:pPr>
            <a:r>
              <a:rPr lang="fi-FI" dirty="0"/>
              <a:t>Yrityskokoa määritellessä tarkastellaan myös yrityksen sidosyrityksiä</a:t>
            </a:r>
          </a:p>
          <a:p>
            <a:pPr marL="0" indent="0">
              <a:buNone/>
            </a:pPr>
            <a:r>
              <a:rPr lang="fi-FI" dirty="0">
                <a:hlinkClick r:id="rId2"/>
              </a:rPr>
              <a:t>Käyttöopas </a:t>
            </a:r>
            <a:r>
              <a:rPr lang="fi-FI" dirty="0" err="1">
                <a:hlinkClick r:id="rId2"/>
              </a:rPr>
              <a:t>PK-yrityksen</a:t>
            </a:r>
            <a:r>
              <a:rPr lang="fi-FI" dirty="0">
                <a:hlinkClick r:id="rId2"/>
              </a:rPr>
              <a:t> määritelmä</a:t>
            </a:r>
            <a:endParaRPr lang="fi-FI" dirty="0"/>
          </a:p>
          <a:p>
            <a:pPr marL="0" indent="0">
              <a:buNone/>
            </a:pPr>
            <a:endParaRPr lang="fi-FI" dirty="0"/>
          </a:p>
          <a:p>
            <a:pPr marL="0" indent="0">
              <a:buNone/>
            </a:pPr>
            <a:r>
              <a:rPr lang="fi-FI" dirty="0"/>
              <a:t>Tuen edellytysten tulee olla voimassa myös investoinnin toteutuksen jälkeisen pysyvyysajan (3-10 vuotta)</a:t>
            </a:r>
          </a:p>
          <a:p>
            <a:endParaRPr lang="fi-FI" dirty="0"/>
          </a:p>
        </p:txBody>
      </p:sp>
      <p:sp>
        <p:nvSpPr>
          <p:cNvPr id="3" name="Otsikko 2">
            <a:extLst>
              <a:ext uri="{FF2B5EF4-FFF2-40B4-BE49-F238E27FC236}">
                <a16:creationId xmlns:a16="http://schemas.microsoft.com/office/drawing/2014/main" id="{CE99CFCD-FEB9-8F34-6B19-2AA30A0F1999}"/>
              </a:ext>
            </a:extLst>
          </p:cNvPr>
          <p:cNvSpPr>
            <a:spLocks noGrp="1"/>
          </p:cNvSpPr>
          <p:nvPr>
            <p:ph type="title"/>
          </p:nvPr>
        </p:nvSpPr>
        <p:spPr>
          <a:xfrm>
            <a:off x="779780" y="521482"/>
            <a:ext cx="10632439" cy="785813"/>
          </a:xfrm>
        </p:spPr>
        <p:txBody>
          <a:bodyPr/>
          <a:lstStyle/>
          <a:p>
            <a:r>
              <a:rPr lang="fi-FI" dirty="0"/>
              <a:t>Yrityskoko</a:t>
            </a:r>
          </a:p>
        </p:txBody>
      </p:sp>
    </p:spTree>
    <p:extLst>
      <p:ext uri="{BB962C8B-B14F-4D97-AF65-F5344CB8AC3E}">
        <p14:creationId xmlns:p14="http://schemas.microsoft.com/office/powerpoint/2010/main" val="135246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63027C2-8BC4-9C40-2B9F-B1066CF8BE6F}"/>
              </a:ext>
            </a:extLst>
          </p:cNvPr>
          <p:cNvSpPr>
            <a:spLocks noGrp="1"/>
          </p:cNvSpPr>
          <p:nvPr>
            <p:ph type="body" sz="quarter" idx="22"/>
          </p:nvPr>
        </p:nvSpPr>
        <p:spPr>
          <a:xfrm>
            <a:off x="838200" y="1759131"/>
            <a:ext cx="10632439" cy="4484915"/>
          </a:xfrm>
        </p:spPr>
        <p:txBody>
          <a:bodyPr/>
          <a:lstStyle/>
          <a:p>
            <a:pPr fontAlgn="auto">
              <a:spcAft>
                <a:spcPts val="0"/>
              </a:spcAft>
            </a:pPr>
            <a:r>
              <a:rPr lang="fi-FI" sz="2200" dirty="0"/>
              <a:t>Yrittäjyyden tulee olla päätoimista, jotta yritys voi saada tukea ELY-keskuksen rahoituskiintiöstä</a:t>
            </a:r>
          </a:p>
          <a:p>
            <a:pPr fontAlgn="auto">
              <a:spcAft>
                <a:spcPts val="0"/>
              </a:spcAft>
            </a:pPr>
            <a:r>
              <a:rPr lang="fi-FI" sz="2200" dirty="0"/>
              <a:t>Yrityksellä on oltava edellytykset kannattavaan liiketoimintaan (kannattavuus, maksuvalmius ja vakavaraisuus sekä tuettavan toiminnan kohteena olevien tuotteiden ja palveluiden riittävät markkinat)</a:t>
            </a:r>
          </a:p>
          <a:p>
            <a:r>
              <a:rPr lang="fi-FI" sz="2200" dirty="0"/>
              <a:t>Tuella vain vähäisiä kilpailua ja markkinoiden toimintaa vääristäviä vaikutuksia</a:t>
            </a:r>
          </a:p>
          <a:p>
            <a:r>
              <a:rPr lang="fi-FI" sz="2200" dirty="0"/>
              <a:t>Tukea voidaan myöntää paikallisilla markkinoilla toimiville yrityksille vain, jos yritys tuotteillaan ja palveluillaan korvaa alueen ulkopuolelta hankittavia tuotteita ja palveluita. </a:t>
            </a:r>
          </a:p>
          <a:p>
            <a:r>
              <a:rPr lang="fi-FI" sz="2200" dirty="0"/>
              <a:t>Mikäli toimenpide edellyttää luvan hankkimista viranomaiselta, päätöksen edellytyksenä on luvan esittäminen</a:t>
            </a:r>
          </a:p>
          <a:p>
            <a:endParaRPr lang="fi-FI" dirty="0"/>
          </a:p>
        </p:txBody>
      </p:sp>
      <p:sp>
        <p:nvSpPr>
          <p:cNvPr id="3" name="Otsikko 2">
            <a:extLst>
              <a:ext uri="{FF2B5EF4-FFF2-40B4-BE49-F238E27FC236}">
                <a16:creationId xmlns:a16="http://schemas.microsoft.com/office/drawing/2014/main" id="{9C472D30-6DD3-E36B-66BB-A8A565B6BC03}"/>
              </a:ext>
            </a:extLst>
          </p:cNvPr>
          <p:cNvSpPr>
            <a:spLocks noGrp="1"/>
          </p:cNvSpPr>
          <p:nvPr>
            <p:ph type="title"/>
          </p:nvPr>
        </p:nvSpPr>
        <p:spPr/>
        <p:txBody>
          <a:bodyPr/>
          <a:lstStyle/>
          <a:p>
            <a:r>
              <a:rPr lang="fi-FI" dirty="0"/>
              <a:t>Muut edellytykset</a:t>
            </a:r>
          </a:p>
        </p:txBody>
      </p:sp>
    </p:spTree>
    <p:extLst>
      <p:ext uri="{BB962C8B-B14F-4D97-AF65-F5344CB8AC3E}">
        <p14:creationId xmlns:p14="http://schemas.microsoft.com/office/powerpoint/2010/main" val="28532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A21F6E4-D944-95DF-4EFC-F330C353AC5A}"/>
              </a:ext>
            </a:extLst>
          </p:cNvPr>
          <p:cNvSpPr>
            <a:spLocks noGrp="1"/>
          </p:cNvSpPr>
          <p:nvPr>
            <p:ph type="body" sz="quarter" idx="22"/>
          </p:nvPr>
        </p:nvSpPr>
        <p:spPr>
          <a:xfrm>
            <a:off x="838200" y="1741715"/>
            <a:ext cx="10632439" cy="4484914"/>
          </a:xfrm>
        </p:spPr>
        <p:txBody>
          <a:bodyPr>
            <a:normAutofit/>
          </a:bodyPr>
          <a:lstStyle/>
          <a:p>
            <a:pPr marL="0" indent="0" fontAlgn="auto">
              <a:spcAft>
                <a:spcPts val="0"/>
              </a:spcAft>
              <a:buNone/>
            </a:pPr>
            <a:r>
              <a:rPr lang="fi-FI" sz="2400" dirty="0"/>
              <a:t>Julkisen tuen yhteensovitus</a:t>
            </a:r>
          </a:p>
          <a:p>
            <a:endParaRPr lang="fi-FI" dirty="0"/>
          </a:p>
          <a:p>
            <a:r>
              <a:rPr lang="fi-FI" dirty="0"/>
              <a:t>Mikäli tuki ei kata kokonaan toimenpiteen hyväksyttyjä kustannuksia, hakijalta edellytetään selvitystä kokonaisrahoituksesta, esim. pankin lainalupaus</a:t>
            </a:r>
          </a:p>
          <a:p>
            <a:r>
              <a:rPr lang="fi-FI" dirty="0"/>
              <a:t>Tukea myönnettäessä otetaan huomioon vain samaan hankkeeseen/investointiin kohdistuva muu julkinen tuki</a:t>
            </a:r>
          </a:p>
          <a:p>
            <a:pPr lvl="1"/>
            <a:r>
              <a:rPr lang="fi-FI" dirty="0" err="1"/>
              <a:t>Leader</a:t>
            </a:r>
            <a:r>
              <a:rPr lang="fi-FI" dirty="0"/>
              <a:t>-ryhmän myöntämä kuntaraha</a:t>
            </a:r>
          </a:p>
          <a:p>
            <a:pPr lvl="1"/>
            <a:r>
              <a:rPr lang="fi-FI" dirty="0"/>
              <a:t>Finnveran ko. investointiin kohdistuvaan lainaan tai takaukseen sisältyvä tuki</a:t>
            </a:r>
          </a:p>
          <a:p>
            <a:pPr lvl="1"/>
            <a:r>
              <a:rPr lang="fi-FI" dirty="0"/>
              <a:t>muu mahdollinen tuki kunnalta tai muulta julkiselta taholta (avustus, takaukseen sisältyvä tuki, tuettu laina)</a:t>
            </a:r>
          </a:p>
          <a:p>
            <a:r>
              <a:rPr lang="fi-FI" dirty="0"/>
              <a:t>I tukialueella vähintään 25 % investoinnista on rahoitettava sellaisella rahalla, joka ei sisällä julkista tukea</a:t>
            </a:r>
          </a:p>
          <a:p>
            <a:endParaRPr lang="fi-FI" dirty="0"/>
          </a:p>
        </p:txBody>
      </p:sp>
      <p:sp>
        <p:nvSpPr>
          <p:cNvPr id="3" name="Otsikko 2">
            <a:extLst>
              <a:ext uri="{FF2B5EF4-FFF2-40B4-BE49-F238E27FC236}">
                <a16:creationId xmlns:a16="http://schemas.microsoft.com/office/drawing/2014/main" id="{6B3F9825-E6C9-45D1-00F7-8CECC15DF133}"/>
              </a:ext>
            </a:extLst>
          </p:cNvPr>
          <p:cNvSpPr>
            <a:spLocks noGrp="1"/>
          </p:cNvSpPr>
          <p:nvPr>
            <p:ph type="title"/>
          </p:nvPr>
        </p:nvSpPr>
        <p:spPr/>
        <p:txBody>
          <a:bodyPr/>
          <a:lstStyle/>
          <a:p>
            <a:r>
              <a:rPr lang="fi-FI" dirty="0"/>
              <a:t>Muut edellytykset</a:t>
            </a:r>
          </a:p>
        </p:txBody>
      </p:sp>
    </p:spTree>
    <p:extLst>
      <p:ext uri="{BB962C8B-B14F-4D97-AF65-F5344CB8AC3E}">
        <p14:creationId xmlns:p14="http://schemas.microsoft.com/office/powerpoint/2010/main" val="3827117599"/>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291CBBAE2105014396607CAAAF0D8CD1" ma:contentTypeVersion="23941" ma:contentTypeDescription="Taimin työtiloissa käytettävä sisältötyyppi. Pohjautuu TAIMI Yleisdokumentti-sisältötyyppiin, josta on siivottu mm. joitakin viestinnällisen intran metatietoja pois ja järjestetty metatiedot eri järjestykseen." ma:contentTypeScope="" ma:versionID="78552a5f1edd6e1cc937acf91b5a5f5d">
  <xsd:schema xmlns:xsd="http://www.w3.org/2001/XMLSchema" xmlns:xs="http://www.w3.org/2001/XMLSchema" xmlns:p="http://schemas.microsoft.com/office/2006/metadata/properties" xmlns:ns2="a90a8554-5475-4609-9feb-2f024996965b" targetNamespace="http://schemas.microsoft.com/office/2006/metadata/properties" ma:root="true" ma:fieldsID="fe3a2001a3f0db007cf92125966d665f"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2c86073-d20c-4242-97f1-555d65605501" ContentTypeId="0x01010040485BB5EA91409BADF540D1B0254D3304" PreviousValue="true"/>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1F02E152-EE7E-4853-A99E-7B355967805C}"/>
</file>

<file path=customXml/itemProps2.xml><?xml version="1.0" encoding="utf-8"?>
<ds:datastoreItem xmlns:ds="http://schemas.openxmlformats.org/officeDocument/2006/customXml" ds:itemID="{5F8D0D63-99E9-4BC3-B811-55E4400300BD}">
  <ds:schemaRefs>
    <ds:schemaRef ds:uri="http://schemas.microsoft.com/sharepoint/v3/contenttype/forms"/>
  </ds:schemaRefs>
</ds:datastoreItem>
</file>

<file path=customXml/itemProps3.xml><?xml version="1.0" encoding="utf-8"?>
<ds:datastoreItem xmlns:ds="http://schemas.openxmlformats.org/officeDocument/2006/customXml" ds:itemID="{A76924B9-6907-49A1-BF3A-D783D4380B8A}"/>
</file>

<file path=customXml/itemProps4.xml><?xml version="1.0" encoding="utf-8"?>
<ds:datastoreItem xmlns:ds="http://schemas.openxmlformats.org/officeDocument/2006/customXml" ds:itemID="{D37577C3-37E8-48BD-A0F9-BF2EAFA5F0A1}"/>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9198</TotalTime>
  <Words>1868</Words>
  <Application>Microsoft Office PowerPoint</Application>
  <PresentationFormat>Laajakuva</PresentationFormat>
  <Paragraphs>277</Paragraphs>
  <Slides>28</Slides>
  <Notes>5</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28</vt:i4>
      </vt:variant>
    </vt:vector>
  </HeadingPairs>
  <TitlesOfParts>
    <vt:vector size="36" baseType="lpstr">
      <vt:lpstr>Arial</vt:lpstr>
      <vt:lpstr>Calibri</vt:lpstr>
      <vt:lpstr>Tahoma</vt:lpstr>
      <vt:lpstr>Wingdings</vt:lpstr>
      <vt:lpstr>Sisältökalvot</vt:lpstr>
      <vt:lpstr>Sisältökalvot - Ei alareunaa</vt:lpstr>
      <vt:lpstr>Kannet, välikalvot, loppukalvot</vt:lpstr>
      <vt:lpstr>Graafiset elementit</vt:lpstr>
      <vt:lpstr>Maaseudun yritystuet</vt:lpstr>
      <vt:lpstr>Tavoitteet</vt:lpstr>
      <vt:lpstr>PowerPoint-esitys</vt:lpstr>
      <vt:lpstr>Tuen myöntämisen yleiset edellytykset</vt:lpstr>
      <vt:lpstr>Tukialueet</vt:lpstr>
      <vt:lpstr>Tukialue, tukikelpoinen maaseutualue ja yrityksen sijainnin vaikutus tukiprosentteihin</vt:lpstr>
      <vt:lpstr>Yrityskoko</vt:lpstr>
      <vt:lpstr>Muut edellytykset</vt:lpstr>
      <vt:lpstr>Muut edellytykset</vt:lpstr>
      <vt:lpstr>Tukea ei voida myöntää</vt:lpstr>
      <vt:lpstr>Valintajaksot, ELY-keskus</vt:lpstr>
      <vt:lpstr>ELY-keskus vai Leader, karkea jako</vt:lpstr>
      <vt:lpstr>Käytettävissä olevat tuet</vt:lpstr>
      <vt:lpstr>ELY-keskuksen kautta myönnettävät tuet</vt:lpstr>
      <vt:lpstr>Käynnistämistuki, ELY-keskus</vt:lpstr>
      <vt:lpstr>Käynnistämistuki, ELY-keskus</vt:lpstr>
      <vt:lpstr>Kehittämistuki, ELY-keskus</vt:lpstr>
      <vt:lpstr>Kehittämistuki, ELY-keskus</vt:lpstr>
      <vt:lpstr>Kehittämistuki maataloustuotteita jalostaville ja kaupan pitämistä harjoittaville, ELY-keskus</vt:lpstr>
      <vt:lpstr>Investoinnin toteutettavuustutkimus, ELY-keskus</vt:lpstr>
      <vt:lpstr>Investointituki, ELY-keskus</vt:lpstr>
      <vt:lpstr>Investointituki, ELY-keskus</vt:lpstr>
      <vt:lpstr>Investointituki, ELY-keskus</vt:lpstr>
      <vt:lpstr>Investointituki, ELY-keskus</vt:lpstr>
      <vt:lpstr>Aineellisen investoinnin tukikelpoiset kustannukset</vt:lpstr>
      <vt:lpstr>Seuraavia investointeja ei tueta</vt:lpstr>
      <vt:lpstr>Keskeistä hakemuksesta</vt:lpstr>
      <vt:lpstr>Kiitos! Hakujen alkamista odotellessa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Räty Saija (ELY)</cp:lastModifiedBy>
  <cp:revision>139</cp:revision>
  <cp:lastPrinted>2018-08-24T13:32:20Z</cp:lastPrinted>
  <dcterms:created xsi:type="dcterms:W3CDTF">2022-04-05T10:40:53Z</dcterms:created>
  <dcterms:modified xsi:type="dcterms:W3CDTF">2023-05-22T05:35:14Z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0x01010040485BB5EA91409BADF540D1B0254D330400291CBBAE2105014396607CAAAF0D8CD1</vt:lpwstr>
  </property>
</Properties>
</file>