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3.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93" r:id="rId3"/>
    <p:sldMasterId id="2147484069" r:id="rId4"/>
    <p:sldMasterId id="2147484043" r:id="rId5"/>
    <p:sldMasterId id="2147484095" r:id="rId6"/>
  </p:sldMasterIdLst>
  <p:notesMasterIdLst>
    <p:notesMasterId r:id="rId67"/>
  </p:notesMasterIdLst>
  <p:handoutMasterIdLst>
    <p:handoutMasterId r:id="rId68"/>
  </p:handoutMasterIdLst>
  <p:sldIdLst>
    <p:sldId id="362" r:id="rId7"/>
    <p:sldId id="363" r:id="rId8"/>
    <p:sldId id="364" r:id="rId9"/>
    <p:sldId id="365" r:id="rId10"/>
    <p:sldId id="366" r:id="rId11"/>
    <p:sldId id="367" r:id="rId12"/>
    <p:sldId id="368" r:id="rId13"/>
    <p:sldId id="369" r:id="rId14"/>
    <p:sldId id="416" r:id="rId15"/>
    <p:sldId id="370" r:id="rId16"/>
    <p:sldId id="371" r:id="rId17"/>
    <p:sldId id="372" r:id="rId18"/>
    <p:sldId id="373" r:id="rId19"/>
    <p:sldId id="374" r:id="rId20"/>
    <p:sldId id="378" r:id="rId21"/>
    <p:sldId id="414" r:id="rId22"/>
    <p:sldId id="375" r:id="rId23"/>
    <p:sldId id="376" r:id="rId24"/>
    <p:sldId id="377" r:id="rId25"/>
    <p:sldId id="379" r:id="rId26"/>
    <p:sldId id="380" r:id="rId27"/>
    <p:sldId id="415" r:id="rId28"/>
    <p:sldId id="381" r:id="rId29"/>
    <p:sldId id="382" r:id="rId30"/>
    <p:sldId id="383" r:id="rId31"/>
    <p:sldId id="384" r:id="rId32"/>
    <p:sldId id="385" r:id="rId33"/>
    <p:sldId id="386" r:id="rId34"/>
    <p:sldId id="419" r:id="rId35"/>
    <p:sldId id="387" r:id="rId36"/>
    <p:sldId id="388" r:id="rId37"/>
    <p:sldId id="389" r:id="rId38"/>
    <p:sldId id="390" r:id="rId39"/>
    <p:sldId id="391" r:id="rId40"/>
    <p:sldId id="392" r:id="rId41"/>
    <p:sldId id="309" r:id="rId42"/>
    <p:sldId id="277" r:id="rId43"/>
    <p:sldId id="401" r:id="rId44"/>
    <p:sldId id="417" r:id="rId45"/>
    <p:sldId id="402" r:id="rId46"/>
    <p:sldId id="393" r:id="rId47"/>
    <p:sldId id="396" r:id="rId48"/>
    <p:sldId id="395" r:id="rId49"/>
    <p:sldId id="394" r:id="rId50"/>
    <p:sldId id="397" r:id="rId51"/>
    <p:sldId id="421" r:id="rId52"/>
    <p:sldId id="398" r:id="rId53"/>
    <p:sldId id="418" r:id="rId54"/>
    <p:sldId id="399" r:id="rId55"/>
    <p:sldId id="403" r:id="rId56"/>
    <p:sldId id="420" r:id="rId57"/>
    <p:sldId id="400" r:id="rId58"/>
    <p:sldId id="404" r:id="rId59"/>
    <p:sldId id="406" r:id="rId60"/>
    <p:sldId id="407" r:id="rId61"/>
    <p:sldId id="408" r:id="rId62"/>
    <p:sldId id="409" r:id="rId63"/>
    <p:sldId id="410" r:id="rId64"/>
    <p:sldId id="413" r:id="rId65"/>
    <p:sldId id="411" r:id="rId66"/>
  </p:sldIdLst>
  <p:sldSz cx="12192000" cy="6858000"/>
  <p:notesSz cx="6858000" cy="9926638"/>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1DFC5"/>
    <a:srgbClr val="F5F5F5"/>
    <a:srgbClr val="F9F9F9"/>
    <a:srgbClr val="8AACC9"/>
    <a:srgbClr val="F4DBAD"/>
    <a:srgbClr val="FCC8C2"/>
    <a:srgbClr val="F89284"/>
    <a:srgbClr val="E8B75D"/>
    <a:srgbClr val="FF7403"/>
    <a:srgbClr val="185B9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912" autoAdjust="0"/>
    <p:restoredTop sz="96327"/>
  </p:normalViewPr>
  <p:slideViewPr>
    <p:cSldViewPr snapToGrid="0" snapToObjects="1">
      <p:cViewPr varScale="1">
        <p:scale>
          <a:sx n="62" d="100"/>
          <a:sy n="62" d="100"/>
        </p:scale>
        <p:origin x="948" y="56"/>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snapToObjects="1">
      <p:cViewPr varScale="1">
        <p:scale>
          <a:sx n="105" d="100"/>
          <a:sy n="105" d="100"/>
        </p:scale>
        <p:origin x="4448" y="192"/>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handoutMaster" Target="handoutMasters/handoutMaster1.xml"/><Relationship Id="rId7" Type="http://schemas.openxmlformats.org/officeDocument/2006/relationships/slide" Target="slides/slide1.xml"/><Relationship Id="rId71"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5" Type="http://schemas.openxmlformats.org/officeDocument/2006/relationships/slideMaster" Target="slideMasters/slideMaster3.xml"/><Relationship Id="rId61" Type="http://schemas.openxmlformats.org/officeDocument/2006/relationships/slide" Target="slides/slide55.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presProps" Target="presProps.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tableStyles" Target="tableStyles.xml"/><Relationship Id="rId3" Type="http://schemas.openxmlformats.org/officeDocument/2006/relationships/slideMaster" Target="slideMasters/slideMaster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notesMaster" Target="notesMasters/notesMaster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4.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4" Type="http://schemas.openxmlformats.org/officeDocument/2006/relationships/slideMaster" Target="slideMasters/slideMaster2.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Ylätunnisteen paikkamerkki 1">
            <a:extLst>
              <a:ext uri="{FF2B5EF4-FFF2-40B4-BE49-F238E27FC236}">
                <a16:creationId xmlns:a16="http://schemas.microsoft.com/office/drawing/2014/main" id="{7798C6C9-0C95-2888-BD81-9F5108B91CAF}"/>
              </a:ext>
            </a:extLst>
          </p:cNvPr>
          <p:cNvSpPr>
            <a:spLocks noGrp="1"/>
          </p:cNvSpPr>
          <p:nvPr>
            <p:ph type="hdr" sz="quarter"/>
          </p:nvPr>
        </p:nvSpPr>
        <p:spPr>
          <a:xfrm>
            <a:off x="0" y="0"/>
            <a:ext cx="2971800" cy="498475"/>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fi-FI"/>
          </a:p>
        </p:txBody>
      </p:sp>
      <p:sp>
        <p:nvSpPr>
          <p:cNvPr id="3" name="Päivämäärän paikkamerkki 2">
            <a:extLst>
              <a:ext uri="{FF2B5EF4-FFF2-40B4-BE49-F238E27FC236}">
                <a16:creationId xmlns:a16="http://schemas.microsoft.com/office/drawing/2014/main" id="{E102B5AA-70B9-4DC2-FE66-0F0772E79A51}"/>
              </a:ext>
            </a:extLst>
          </p:cNvPr>
          <p:cNvSpPr>
            <a:spLocks noGrp="1"/>
          </p:cNvSpPr>
          <p:nvPr>
            <p:ph type="dt" sz="quarter" idx="1"/>
          </p:nvPr>
        </p:nvSpPr>
        <p:spPr>
          <a:xfrm>
            <a:off x="3884613" y="0"/>
            <a:ext cx="2971800" cy="498475"/>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08B9088F-7FAE-446C-9EA5-AFF8127D3699}" type="datetimeFigureOut">
              <a:rPr lang="fi-FI"/>
              <a:pPr>
                <a:defRPr/>
              </a:pPr>
              <a:t>16.4.2023</a:t>
            </a:fld>
            <a:endParaRPr lang="fi-FI"/>
          </a:p>
        </p:txBody>
      </p:sp>
      <p:sp>
        <p:nvSpPr>
          <p:cNvPr id="4" name="Alatunnisteen paikkamerkki 3">
            <a:extLst>
              <a:ext uri="{FF2B5EF4-FFF2-40B4-BE49-F238E27FC236}">
                <a16:creationId xmlns:a16="http://schemas.microsoft.com/office/drawing/2014/main" id="{4F258C96-42EC-DA42-435F-B2825E883314}"/>
              </a:ext>
            </a:extLst>
          </p:cNvPr>
          <p:cNvSpPr>
            <a:spLocks noGrp="1"/>
          </p:cNvSpPr>
          <p:nvPr>
            <p:ph type="ftr" sz="quarter" idx="2"/>
          </p:nvPr>
        </p:nvSpPr>
        <p:spPr>
          <a:xfrm>
            <a:off x="0" y="9428163"/>
            <a:ext cx="2971800" cy="498475"/>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fi-FI"/>
          </a:p>
        </p:txBody>
      </p:sp>
      <p:sp>
        <p:nvSpPr>
          <p:cNvPr id="5" name="Dian numeron paikkamerkki 4">
            <a:extLst>
              <a:ext uri="{FF2B5EF4-FFF2-40B4-BE49-F238E27FC236}">
                <a16:creationId xmlns:a16="http://schemas.microsoft.com/office/drawing/2014/main" id="{5A35A770-AD97-703A-A47F-F9309978293C}"/>
              </a:ext>
            </a:extLst>
          </p:cNvPr>
          <p:cNvSpPr>
            <a:spLocks noGrp="1"/>
          </p:cNvSpPr>
          <p:nvPr>
            <p:ph type="sldNum" sz="quarter" idx="3"/>
          </p:nvPr>
        </p:nvSpPr>
        <p:spPr>
          <a:xfrm>
            <a:off x="3884613" y="9428163"/>
            <a:ext cx="2971800" cy="49847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fld id="{A92539CA-AD3E-4720-911A-F634F75886A1}" type="slidenum">
              <a:rPr lang="fi-FI" altLang="fi-FI"/>
              <a:pPr/>
              <a:t>‹#›</a:t>
            </a:fld>
            <a:endParaRPr lang="fi-FI" altLang="fi-FI"/>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5FCC159-4341-C974-4954-2F23DA09E8FC}"/>
              </a:ext>
            </a:extLst>
          </p:cNvPr>
          <p:cNvSpPr>
            <a:spLocks noGrp="1"/>
          </p:cNvSpPr>
          <p:nvPr>
            <p:ph type="hdr" sz="quarter"/>
          </p:nvPr>
        </p:nvSpPr>
        <p:spPr>
          <a:xfrm>
            <a:off x="0" y="0"/>
            <a:ext cx="2971800" cy="498475"/>
          </a:xfrm>
          <a:prstGeom prst="rect">
            <a:avLst/>
          </a:prstGeom>
        </p:spPr>
        <p:txBody>
          <a:bodyPr vert="horz" lIns="91440" tIns="45720" rIns="91440" bIns="45720" rtlCol="0"/>
          <a:lstStyle>
            <a:lvl1pPr algn="l" eaLnBrk="1" fontAlgn="auto" hangingPunct="1">
              <a:spcBef>
                <a:spcPts val="0"/>
              </a:spcBef>
              <a:spcAft>
                <a:spcPts val="0"/>
              </a:spcAft>
              <a:defRPr sz="1200" b="0" i="0">
                <a:latin typeface="Arial" charset="0"/>
              </a:defRPr>
            </a:lvl1pPr>
          </a:lstStyle>
          <a:p>
            <a:pPr>
              <a:defRPr/>
            </a:pPr>
            <a:endParaRPr lang="en-US"/>
          </a:p>
        </p:txBody>
      </p:sp>
      <p:sp>
        <p:nvSpPr>
          <p:cNvPr id="3" name="Date Placeholder 2">
            <a:extLst>
              <a:ext uri="{FF2B5EF4-FFF2-40B4-BE49-F238E27FC236}">
                <a16:creationId xmlns:a16="http://schemas.microsoft.com/office/drawing/2014/main" id="{4962D184-CA75-64D6-85F5-33B0EE9ACBD8}"/>
              </a:ext>
            </a:extLst>
          </p:cNvPr>
          <p:cNvSpPr>
            <a:spLocks noGrp="1"/>
          </p:cNvSpPr>
          <p:nvPr>
            <p:ph type="dt" idx="1"/>
          </p:nvPr>
        </p:nvSpPr>
        <p:spPr>
          <a:xfrm>
            <a:off x="3884613" y="0"/>
            <a:ext cx="2971800" cy="498475"/>
          </a:xfrm>
          <a:prstGeom prst="rect">
            <a:avLst/>
          </a:prstGeom>
        </p:spPr>
        <p:txBody>
          <a:bodyPr vert="horz" lIns="91440" tIns="45720" rIns="91440" bIns="45720" rtlCol="0"/>
          <a:lstStyle>
            <a:lvl1pPr algn="r" eaLnBrk="1" fontAlgn="auto" hangingPunct="1">
              <a:spcBef>
                <a:spcPts val="0"/>
              </a:spcBef>
              <a:spcAft>
                <a:spcPts val="0"/>
              </a:spcAft>
              <a:defRPr sz="1200" b="0" i="0">
                <a:latin typeface="Arial" charset="0"/>
              </a:defRPr>
            </a:lvl1pPr>
          </a:lstStyle>
          <a:p>
            <a:pPr>
              <a:defRPr/>
            </a:pPr>
            <a:fld id="{EF3C3D8A-250F-4046-9D44-605A603DC31D}" type="datetimeFigureOut">
              <a:rPr lang="hr-HR"/>
              <a:pPr>
                <a:defRPr/>
              </a:pPr>
              <a:t>15.4.2023.</a:t>
            </a:fld>
            <a:endParaRPr lang="hr-HR"/>
          </a:p>
        </p:txBody>
      </p:sp>
      <p:sp>
        <p:nvSpPr>
          <p:cNvPr id="4" name="Slide Image Placeholder 3">
            <a:extLst>
              <a:ext uri="{FF2B5EF4-FFF2-40B4-BE49-F238E27FC236}">
                <a16:creationId xmlns:a16="http://schemas.microsoft.com/office/drawing/2014/main" id="{5AE8634E-927C-A68C-8115-FF3F6C0681EA}"/>
              </a:ext>
            </a:extLst>
          </p:cNvPr>
          <p:cNvSpPr>
            <a:spLocks noGrp="1" noRot="1" noChangeAspect="1"/>
          </p:cNvSpPr>
          <p:nvPr>
            <p:ph type="sldImg" idx="2"/>
          </p:nvPr>
        </p:nvSpPr>
        <p:spPr>
          <a:xfrm>
            <a:off x="452438" y="1241425"/>
            <a:ext cx="5953125" cy="3349625"/>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26B4288D-8852-D9F0-96F8-B30798BF9D0E}"/>
              </a:ext>
            </a:extLst>
          </p:cNvPr>
          <p:cNvSpPr>
            <a:spLocks noGrp="1"/>
          </p:cNvSpPr>
          <p:nvPr>
            <p:ph type="body" sz="quarter" idx="3"/>
          </p:nvPr>
        </p:nvSpPr>
        <p:spPr>
          <a:xfrm>
            <a:off x="685800" y="4776788"/>
            <a:ext cx="5486400" cy="3908425"/>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67FA004F-B912-9BBF-5636-F746B3D4DBC0}"/>
              </a:ext>
            </a:extLst>
          </p:cNvPr>
          <p:cNvSpPr>
            <a:spLocks noGrp="1"/>
          </p:cNvSpPr>
          <p:nvPr>
            <p:ph type="ftr" sz="quarter" idx="4"/>
          </p:nvPr>
        </p:nvSpPr>
        <p:spPr>
          <a:xfrm>
            <a:off x="0" y="9428163"/>
            <a:ext cx="2971800" cy="498475"/>
          </a:xfrm>
          <a:prstGeom prst="rect">
            <a:avLst/>
          </a:prstGeom>
        </p:spPr>
        <p:txBody>
          <a:bodyPr vert="horz" lIns="91440" tIns="45720" rIns="91440" bIns="45720" rtlCol="0" anchor="b"/>
          <a:lstStyle>
            <a:lvl1pPr algn="l" eaLnBrk="1" fontAlgn="auto" hangingPunct="1">
              <a:spcBef>
                <a:spcPts val="0"/>
              </a:spcBef>
              <a:spcAft>
                <a:spcPts val="0"/>
              </a:spcAft>
              <a:defRPr sz="1200" b="0" i="0">
                <a:latin typeface="Arial" charset="0"/>
              </a:defRPr>
            </a:lvl1pPr>
          </a:lstStyle>
          <a:p>
            <a:pPr>
              <a:defRPr/>
            </a:pPr>
            <a:endParaRPr lang="en-US"/>
          </a:p>
        </p:txBody>
      </p:sp>
      <p:sp>
        <p:nvSpPr>
          <p:cNvPr id="7" name="Slide Number Placeholder 6">
            <a:extLst>
              <a:ext uri="{FF2B5EF4-FFF2-40B4-BE49-F238E27FC236}">
                <a16:creationId xmlns:a16="http://schemas.microsoft.com/office/drawing/2014/main" id="{BCD4BAD4-5C30-2831-CC26-6927438A8424}"/>
              </a:ext>
            </a:extLst>
          </p:cNvPr>
          <p:cNvSpPr>
            <a:spLocks noGrp="1"/>
          </p:cNvSpPr>
          <p:nvPr>
            <p:ph type="sldNum" sz="quarter" idx="5"/>
          </p:nvPr>
        </p:nvSpPr>
        <p:spPr>
          <a:xfrm>
            <a:off x="3884613" y="9428163"/>
            <a:ext cx="2971800" cy="49847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401AC3AC-4520-4E4B-BB06-6526342D6FC6}" type="slidenum">
              <a:rPr lang="uk-UA" altLang="fi-FI"/>
              <a:pPr/>
              <a:t>‹#›</a:t>
            </a:fld>
            <a:endParaRPr lang="uk-UA" altLang="fi-FI"/>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FI" sz="1000" dirty="0"/>
              <a:t>Test note</a:t>
            </a:r>
          </a:p>
        </p:txBody>
      </p:sp>
      <p:sp>
        <p:nvSpPr>
          <p:cNvPr id="4" name="Slide Number Placeholder 3"/>
          <p:cNvSpPr>
            <a:spLocks noGrp="1"/>
          </p:cNvSpPr>
          <p:nvPr>
            <p:ph type="sldNum" sz="quarter" idx="5"/>
          </p:nvPr>
        </p:nvSpPr>
        <p:spPr/>
        <p:txBody>
          <a:bodyPr/>
          <a:lstStyle/>
          <a:p>
            <a:fld id="{401AC3AC-4520-4E4B-BB06-6526342D6FC6}" type="slidenum">
              <a:rPr lang="uk-UA" altLang="fi-FI" smtClean="0"/>
              <a:pPr/>
              <a:t>1</a:t>
            </a:fld>
            <a:endParaRPr lang="uk-UA" altLang="fi-FI"/>
          </a:p>
        </p:txBody>
      </p:sp>
    </p:spTree>
    <p:extLst>
      <p:ext uri="{BB962C8B-B14F-4D97-AF65-F5344CB8AC3E}">
        <p14:creationId xmlns:p14="http://schemas.microsoft.com/office/powerpoint/2010/main" val="6568737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image" Target="../media/image6.emf"/><Relationship Id="rId7" Type="http://schemas.openxmlformats.org/officeDocument/2006/relationships/image" Target="../media/image9.emf"/><Relationship Id="rId2" Type="http://schemas.openxmlformats.org/officeDocument/2006/relationships/image" Target="../media/image5.emf"/><Relationship Id="rId1" Type="http://schemas.openxmlformats.org/officeDocument/2006/relationships/slideMaster" Target="../slideMasters/slideMaster3.xml"/><Relationship Id="rId6" Type="http://schemas.openxmlformats.org/officeDocument/2006/relationships/image" Target="../media/image4.emf"/><Relationship Id="rId5" Type="http://schemas.openxmlformats.org/officeDocument/2006/relationships/image" Target="../media/image8.emf"/><Relationship Id="rId4" Type="http://schemas.openxmlformats.org/officeDocument/2006/relationships/image" Target="../media/image7.emf"/></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0.emf"/><Relationship Id="rId1" Type="http://schemas.openxmlformats.org/officeDocument/2006/relationships/slideMaster" Target="../slideMasters/slideMaster3.xml"/><Relationship Id="rId5" Type="http://schemas.openxmlformats.org/officeDocument/2006/relationships/image" Target="../media/image3.emf"/><Relationship Id="rId4" Type="http://schemas.openxmlformats.org/officeDocument/2006/relationships/image" Target="../media/image9.emf"/></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1.emf"/><Relationship Id="rId1" Type="http://schemas.openxmlformats.org/officeDocument/2006/relationships/slideMaster" Target="../slideMasters/slideMaster3.xml"/><Relationship Id="rId5" Type="http://schemas.openxmlformats.org/officeDocument/2006/relationships/image" Target="../media/image3.emf"/><Relationship Id="rId4" Type="http://schemas.openxmlformats.org/officeDocument/2006/relationships/image" Target="../media/image9.emf"/></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2.emf"/><Relationship Id="rId1" Type="http://schemas.openxmlformats.org/officeDocument/2006/relationships/slideMaster" Target="../slideMasters/slideMaster3.xml"/><Relationship Id="rId5" Type="http://schemas.openxmlformats.org/officeDocument/2006/relationships/image" Target="../media/image3.emf"/><Relationship Id="rId4" Type="http://schemas.openxmlformats.org/officeDocument/2006/relationships/image" Target="../media/image9.emf"/></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3.emf"/><Relationship Id="rId1" Type="http://schemas.openxmlformats.org/officeDocument/2006/relationships/slideMaster" Target="../slideMasters/slideMaster3.xml"/><Relationship Id="rId5" Type="http://schemas.openxmlformats.org/officeDocument/2006/relationships/image" Target="../media/image3.emf"/><Relationship Id="rId4" Type="http://schemas.openxmlformats.org/officeDocument/2006/relationships/image" Target="../media/image9.em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4.emf"/><Relationship Id="rId1" Type="http://schemas.openxmlformats.org/officeDocument/2006/relationships/slideMaster" Target="../slideMasters/slideMaster3.xml"/><Relationship Id="rId5" Type="http://schemas.openxmlformats.org/officeDocument/2006/relationships/image" Target="../media/image3.emf"/><Relationship Id="rId4" Type="http://schemas.openxmlformats.org/officeDocument/2006/relationships/image" Target="../media/image9.emf"/></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4.emf"/><Relationship Id="rId1" Type="http://schemas.openxmlformats.org/officeDocument/2006/relationships/slideMaster" Target="../slideMasters/slideMaster3.xml"/><Relationship Id="rId4" Type="http://schemas.openxmlformats.org/officeDocument/2006/relationships/image" Target="../media/image3.emf"/></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4.emf"/><Relationship Id="rId1" Type="http://schemas.openxmlformats.org/officeDocument/2006/relationships/slideMaster" Target="../slideMasters/slideMaster3.xml"/><Relationship Id="rId4" Type="http://schemas.openxmlformats.org/officeDocument/2006/relationships/image" Target="../media/image3.emf"/></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4.emf"/><Relationship Id="rId1" Type="http://schemas.openxmlformats.org/officeDocument/2006/relationships/slideMaster" Target="../slideMasters/slideMaster3.xml"/><Relationship Id="rId4" Type="http://schemas.openxmlformats.org/officeDocument/2006/relationships/image" Target="../media/image3.emf"/></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4.emf"/><Relationship Id="rId1" Type="http://schemas.openxmlformats.org/officeDocument/2006/relationships/slideMaster" Target="../slideMasters/slideMaster3.xml"/><Relationship Id="rId4" Type="http://schemas.openxmlformats.org/officeDocument/2006/relationships/image" Target="../media/image3.emf"/></Relationships>
</file>

<file path=ppt/slideLayouts/_rels/slideLayout55.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image" Target="../media/image7.emf"/><Relationship Id="rId7" Type="http://schemas.openxmlformats.org/officeDocument/2006/relationships/image" Target="../media/image4.emf"/><Relationship Id="rId2" Type="http://schemas.openxmlformats.org/officeDocument/2006/relationships/image" Target="../media/image15.emf"/><Relationship Id="rId1" Type="http://schemas.openxmlformats.org/officeDocument/2006/relationships/slideMaster" Target="../slideMasters/slideMaster3.xml"/><Relationship Id="rId6" Type="http://schemas.openxmlformats.org/officeDocument/2006/relationships/image" Target="../media/image17.emf"/><Relationship Id="rId5" Type="http://schemas.openxmlformats.org/officeDocument/2006/relationships/image" Target="../media/image16.emf"/><Relationship Id="rId4" Type="http://schemas.openxmlformats.org/officeDocument/2006/relationships/image" Target="../media/image6.emf"/></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Master" Target="../slideMasters/slideMaster3.xml"/><Relationship Id="rId5" Type="http://schemas.openxmlformats.org/officeDocument/2006/relationships/image" Target="../media/image9.emf"/><Relationship Id="rId4" Type="http://schemas.openxmlformats.org/officeDocument/2006/relationships/image" Target="../media/image4.emf"/></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Master" Target="../slideMasters/slideMaster3.xml"/><Relationship Id="rId5" Type="http://schemas.openxmlformats.org/officeDocument/2006/relationships/image" Target="../media/image9.emf"/><Relationship Id="rId4" Type="http://schemas.openxmlformats.org/officeDocument/2006/relationships/image" Target="../media/image4.emf"/></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23.emf"/><Relationship Id="rId7" Type="http://schemas.openxmlformats.org/officeDocument/2006/relationships/image" Target="../media/image9.emf"/><Relationship Id="rId2" Type="http://schemas.openxmlformats.org/officeDocument/2006/relationships/image" Target="../media/image22.emf"/><Relationship Id="rId1" Type="http://schemas.openxmlformats.org/officeDocument/2006/relationships/slideMaster" Target="../slideMasters/slideMaster3.xml"/><Relationship Id="rId6" Type="http://schemas.openxmlformats.org/officeDocument/2006/relationships/image" Target="../media/image4.emf"/><Relationship Id="rId5" Type="http://schemas.openxmlformats.org/officeDocument/2006/relationships/image" Target="../media/image25.emf"/><Relationship Id="rId4" Type="http://schemas.openxmlformats.org/officeDocument/2006/relationships/image" Target="../media/image24.emf"/></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6.emf"/><Relationship Id="rId7" Type="http://schemas.openxmlformats.org/officeDocument/2006/relationships/image" Target="../media/image9.emf"/><Relationship Id="rId2" Type="http://schemas.openxmlformats.org/officeDocument/2006/relationships/image" Target="../media/image7.emf"/><Relationship Id="rId1" Type="http://schemas.openxmlformats.org/officeDocument/2006/relationships/slideMaster" Target="../slideMasters/slideMaster3.xml"/><Relationship Id="rId6" Type="http://schemas.openxmlformats.org/officeDocument/2006/relationships/image" Target="../media/image4.emf"/><Relationship Id="rId5" Type="http://schemas.openxmlformats.org/officeDocument/2006/relationships/image" Target="../media/image13.emf"/><Relationship Id="rId4" Type="http://schemas.openxmlformats.org/officeDocument/2006/relationships/image" Target="../media/image17.emf"/></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6.emf"/><Relationship Id="rId7" Type="http://schemas.openxmlformats.org/officeDocument/2006/relationships/image" Target="../media/image9.emf"/><Relationship Id="rId2" Type="http://schemas.openxmlformats.org/officeDocument/2006/relationships/image" Target="../media/image7.emf"/><Relationship Id="rId1" Type="http://schemas.openxmlformats.org/officeDocument/2006/relationships/slideMaster" Target="../slideMasters/slideMaster3.xml"/><Relationship Id="rId6" Type="http://schemas.openxmlformats.org/officeDocument/2006/relationships/image" Target="../media/image4.emf"/><Relationship Id="rId5" Type="http://schemas.openxmlformats.org/officeDocument/2006/relationships/image" Target="../media/image14.emf"/><Relationship Id="rId4" Type="http://schemas.openxmlformats.org/officeDocument/2006/relationships/image" Target="../media/image17.emf"/></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Master" Target="../slideMasters/slideMaster3.xml"/><Relationship Id="rId5" Type="http://schemas.openxmlformats.org/officeDocument/2006/relationships/image" Target="../media/image28.emf"/><Relationship Id="rId4" Type="http://schemas.openxmlformats.org/officeDocument/2006/relationships/image" Target="../media/image1.emf"/></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9.emf"/><Relationship Id="rId1" Type="http://schemas.openxmlformats.org/officeDocument/2006/relationships/slideMaster" Target="../slideMasters/slideMaster3.xml"/><Relationship Id="rId5" Type="http://schemas.openxmlformats.org/officeDocument/2006/relationships/image" Target="../media/image28.emf"/><Relationship Id="rId4" Type="http://schemas.openxmlformats.org/officeDocument/2006/relationships/image" Target="../media/image1.emf"/></Relationships>
</file>

<file path=ppt/slideLayouts/_rels/slideLayout63.xml.rels><?xml version="1.0" encoding="UTF-8" standalone="yes"?>
<Relationships xmlns="http://schemas.openxmlformats.org/package/2006/relationships"><Relationship Id="rId8" Type="http://schemas.openxmlformats.org/officeDocument/2006/relationships/image" Target="../media/image34.emf"/><Relationship Id="rId3" Type="http://schemas.openxmlformats.org/officeDocument/2006/relationships/image" Target="../media/image31.emf"/><Relationship Id="rId7" Type="http://schemas.openxmlformats.org/officeDocument/2006/relationships/image" Target="../media/image33.emf"/><Relationship Id="rId12" Type="http://schemas.openxmlformats.org/officeDocument/2006/relationships/image" Target="../media/image38.emf"/><Relationship Id="rId2" Type="http://schemas.openxmlformats.org/officeDocument/2006/relationships/image" Target="../media/image30.emf"/><Relationship Id="rId1" Type="http://schemas.openxmlformats.org/officeDocument/2006/relationships/slideMaster" Target="../slideMasters/slideMaster4.xml"/><Relationship Id="rId6" Type="http://schemas.openxmlformats.org/officeDocument/2006/relationships/image" Target="../media/image32.emf"/><Relationship Id="rId11" Type="http://schemas.openxmlformats.org/officeDocument/2006/relationships/image" Target="../media/image37.emf"/><Relationship Id="rId5" Type="http://schemas.openxmlformats.org/officeDocument/2006/relationships/image" Target="../media/image14.emf"/><Relationship Id="rId10" Type="http://schemas.openxmlformats.org/officeDocument/2006/relationships/image" Target="../media/image36.emf"/><Relationship Id="rId4" Type="http://schemas.openxmlformats.org/officeDocument/2006/relationships/image" Target="../media/image13.emf"/><Relationship Id="rId9" Type="http://schemas.openxmlformats.org/officeDocument/2006/relationships/image" Target="../media/image35.emf"/></Relationships>
</file>

<file path=ppt/slideLayouts/_rels/slideLayout64.xml.rels><?xml version="1.0" encoding="UTF-8" standalone="yes"?>
<Relationships xmlns="http://schemas.openxmlformats.org/package/2006/relationships"><Relationship Id="rId8" Type="http://schemas.openxmlformats.org/officeDocument/2006/relationships/image" Target="../media/image45.emf"/><Relationship Id="rId3" Type="http://schemas.openxmlformats.org/officeDocument/2006/relationships/image" Target="../media/image40.emf"/><Relationship Id="rId7" Type="http://schemas.openxmlformats.org/officeDocument/2006/relationships/image" Target="../media/image44.emf"/><Relationship Id="rId12" Type="http://schemas.openxmlformats.org/officeDocument/2006/relationships/image" Target="../media/image38.emf"/><Relationship Id="rId2" Type="http://schemas.openxmlformats.org/officeDocument/2006/relationships/image" Target="../media/image39.emf"/><Relationship Id="rId1" Type="http://schemas.openxmlformats.org/officeDocument/2006/relationships/slideMaster" Target="../slideMasters/slideMaster4.xml"/><Relationship Id="rId6" Type="http://schemas.openxmlformats.org/officeDocument/2006/relationships/image" Target="../media/image43.emf"/><Relationship Id="rId11" Type="http://schemas.openxmlformats.org/officeDocument/2006/relationships/image" Target="../media/image48.emf"/><Relationship Id="rId5" Type="http://schemas.openxmlformats.org/officeDocument/2006/relationships/image" Target="../media/image42.emf"/><Relationship Id="rId10" Type="http://schemas.openxmlformats.org/officeDocument/2006/relationships/image" Target="../media/image47.emf"/><Relationship Id="rId4" Type="http://schemas.openxmlformats.org/officeDocument/2006/relationships/image" Target="../media/image41.emf"/><Relationship Id="rId9" Type="http://schemas.openxmlformats.org/officeDocument/2006/relationships/image" Target="../media/image46.emf"/></Relationships>
</file>

<file path=ppt/slideLayouts/_rels/slideLayout65.xml.rels><?xml version="1.0" encoding="UTF-8" standalone="yes"?>
<Relationships xmlns="http://schemas.openxmlformats.org/package/2006/relationships"><Relationship Id="rId8" Type="http://schemas.openxmlformats.org/officeDocument/2006/relationships/image" Target="../media/image55.emf"/><Relationship Id="rId13" Type="http://schemas.openxmlformats.org/officeDocument/2006/relationships/image" Target="../media/image60.emf"/><Relationship Id="rId18" Type="http://schemas.openxmlformats.org/officeDocument/2006/relationships/image" Target="../media/image65.emf"/><Relationship Id="rId3" Type="http://schemas.openxmlformats.org/officeDocument/2006/relationships/image" Target="../media/image50.emf"/><Relationship Id="rId21" Type="http://schemas.openxmlformats.org/officeDocument/2006/relationships/image" Target="../media/image68.jpeg"/><Relationship Id="rId7" Type="http://schemas.openxmlformats.org/officeDocument/2006/relationships/image" Target="../media/image54.emf"/><Relationship Id="rId12" Type="http://schemas.openxmlformats.org/officeDocument/2006/relationships/image" Target="../media/image59.emf"/><Relationship Id="rId17" Type="http://schemas.openxmlformats.org/officeDocument/2006/relationships/image" Target="../media/image64.emf"/><Relationship Id="rId2" Type="http://schemas.openxmlformats.org/officeDocument/2006/relationships/image" Target="../media/image49.emf"/><Relationship Id="rId16" Type="http://schemas.openxmlformats.org/officeDocument/2006/relationships/image" Target="../media/image63.emf"/><Relationship Id="rId20" Type="http://schemas.openxmlformats.org/officeDocument/2006/relationships/image" Target="../media/image67.jpeg"/><Relationship Id="rId1" Type="http://schemas.openxmlformats.org/officeDocument/2006/relationships/slideMaster" Target="../slideMasters/slideMaster4.xml"/><Relationship Id="rId6" Type="http://schemas.openxmlformats.org/officeDocument/2006/relationships/image" Target="../media/image53.emf"/><Relationship Id="rId11" Type="http://schemas.openxmlformats.org/officeDocument/2006/relationships/image" Target="../media/image58.emf"/><Relationship Id="rId24" Type="http://schemas.openxmlformats.org/officeDocument/2006/relationships/image" Target="../media/image38.emf"/><Relationship Id="rId5" Type="http://schemas.openxmlformats.org/officeDocument/2006/relationships/image" Target="../media/image52.emf"/><Relationship Id="rId15" Type="http://schemas.openxmlformats.org/officeDocument/2006/relationships/image" Target="../media/image62.emf"/><Relationship Id="rId23" Type="http://schemas.openxmlformats.org/officeDocument/2006/relationships/image" Target="../media/image70.jpeg"/><Relationship Id="rId10" Type="http://schemas.openxmlformats.org/officeDocument/2006/relationships/image" Target="../media/image57.emf"/><Relationship Id="rId19" Type="http://schemas.openxmlformats.org/officeDocument/2006/relationships/image" Target="../media/image66.emf"/><Relationship Id="rId4" Type="http://schemas.openxmlformats.org/officeDocument/2006/relationships/image" Target="../media/image51.emf"/><Relationship Id="rId9" Type="http://schemas.openxmlformats.org/officeDocument/2006/relationships/image" Target="../media/image56.emf"/><Relationship Id="rId14" Type="http://schemas.openxmlformats.org/officeDocument/2006/relationships/image" Target="../media/image61.emf"/><Relationship Id="rId22" Type="http://schemas.openxmlformats.org/officeDocument/2006/relationships/image" Target="../media/image69.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7545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E2F8333C-1D37-5C84-80AF-42CAB9DED1BC}"/>
              </a:ext>
            </a:extLst>
          </p:cNvPr>
          <p:cNvSpPr>
            <a:spLocks noGrp="1"/>
          </p:cNvSpPr>
          <p:nvPr>
            <p:ph type="body" sz="quarter" idx="22"/>
          </p:nvPr>
        </p:nvSpPr>
        <p:spPr>
          <a:xfrm>
            <a:off x="838201" y="2021163"/>
            <a:ext cx="8314508" cy="3661569"/>
          </a:xfrm>
        </p:spPr>
        <p:txBody>
          <a:bodyPr/>
          <a:lstStyle/>
          <a:p>
            <a:endParaRPr lang="en-FI" dirty="0"/>
          </a:p>
        </p:txBody>
      </p:sp>
      <p:sp>
        <p:nvSpPr>
          <p:cNvPr id="6" name="Title 1">
            <a:extLst>
              <a:ext uri="{FF2B5EF4-FFF2-40B4-BE49-F238E27FC236}">
                <a16:creationId xmlns:a16="http://schemas.microsoft.com/office/drawing/2014/main" id="{52A280EF-D2A0-567B-8A9F-DDEB7DE15475}"/>
              </a:ext>
            </a:extLst>
          </p:cNvPr>
          <p:cNvSpPr>
            <a:spLocks noGrp="1"/>
          </p:cNvSpPr>
          <p:nvPr>
            <p:ph type="title"/>
          </p:nvPr>
        </p:nvSpPr>
        <p:spPr>
          <a:xfrm>
            <a:off x="838200" y="782739"/>
            <a:ext cx="8314508" cy="785813"/>
          </a:xfrm>
        </p:spPr>
        <p:txBody>
          <a:bodyPr/>
          <a:lstStyle/>
          <a:p>
            <a:endParaRPr lang="en-FI" dirty="0"/>
          </a:p>
        </p:txBody>
      </p:sp>
    </p:spTree>
    <p:extLst>
      <p:ext uri="{BB962C8B-B14F-4D97-AF65-F5344CB8AC3E}">
        <p14:creationId xmlns:p14="http://schemas.microsoft.com/office/powerpoint/2010/main" val="36536117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E2F8333C-1D37-5C84-80AF-42CAB9DED1BC}"/>
              </a:ext>
            </a:extLst>
          </p:cNvPr>
          <p:cNvSpPr>
            <a:spLocks noGrp="1"/>
          </p:cNvSpPr>
          <p:nvPr>
            <p:ph type="body" sz="quarter" idx="22"/>
          </p:nvPr>
        </p:nvSpPr>
        <p:spPr>
          <a:xfrm>
            <a:off x="838201" y="2021163"/>
            <a:ext cx="8314508" cy="3661569"/>
          </a:xfrm>
        </p:spPr>
        <p:txBody>
          <a:bodyPr/>
          <a:lstStyle/>
          <a:p>
            <a:endParaRPr lang="en-FI" dirty="0"/>
          </a:p>
        </p:txBody>
      </p:sp>
      <p:sp>
        <p:nvSpPr>
          <p:cNvPr id="3" name="Title 1">
            <a:extLst>
              <a:ext uri="{FF2B5EF4-FFF2-40B4-BE49-F238E27FC236}">
                <a16:creationId xmlns:a16="http://schemas.microsoft.com/office/drawing/2014/main" id="{435E59BA-F57D-FB3E-592A-82C457653951}"/>
              </a:ext>
            </a:extLst>
          </p:cNvPr>
          <p:cNvSpPr>
            <a:spLocks noGrp="1"/>
          </p:cNvSpPr>
          <p:nvPr>
            <p:ph type="title"/>
          </p:nvPr>
        </p:nvSpPr>
        <p:spPr>
          <a:xfrm>
            <a:off x="838200" y="782739"/>
            <a:ext cx="8314508" cy="785813"/>
          </a:xfrm>
        </p:spPr>
        <p:txBody>
          <a:bodyPr/>
          <a:lstStyle/>
          <a:p>
            <a:endParaRPr lang="en-FI" dirty="0"/>
          </a:p>
        </p:txBody>
      </p:sp>
    </p:spTree>
    <p:extLst>
      <p:ext uri="{BB962C8B-B14F-4D97-AF65-F5344CB8AC3E}">
        <p14:creationId xmlns:p14="http://schemas.microsoft.com/office/powerpoint/2010/main" val="28640966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81F30-94C3-1C40-931C-243AD28E45DC}"/>
              </a:ext>
            </a:extLst>
          </p:cNvPr>
          <p:cNvSpPr>
            <a:spLocks noGrp="1"/>
          </p:cNvSpPr>
          <p:nvPr>
            <p:ph type="title"/>
          </p:nvPr>
        </p:nvSpPr>
        <p:spPr>
          <a:xfrm>
            <a:off x="838200" y="782739"/>
            <a:ext cx="10935789" cy="785813"/>
          </a:xfrm>
        </p:spPr>
        <p:txBody>
          <a:bodyPr/>
          <a:lstStyle>
            <a:lvl1pPr>
              <a:defRPr>
                <a:solidFill>
                  <a:schemeClr val="accent3"/>
                </a:solidFill>
              </a:defRPr>
            </a:lvl1pPr>
          </a:lstStyle>
          <a:p>
            <a:endParaRPr lang="en-FI" dirty="0"/>
          </a:p>
        </p:txBody>
      </p:sp>
      <p:sp>
        <p:nvSpPr>
          <p:cNvPr id="5" name="Text Placeholder 3">
            <a:extLst>
              <a:ext uri="{FF2B5EF4-FFF2-40B4-BE49-F238E27FC236}">
                <a16:creationId xmlns:a16="http://schemas.microsoft.com/office/drawing/2014/main" id="{E2F8333C-1D37-5C84-80AF-42CAB9DED1BC}"/>
              </a:ext>
            </a:extLst>
          </p:cNvPr>
          <p:cNvSpPr>
            <a:spLocks noGrp="1"/>
          </p:cNvSpPr>
          <p:nvPr>
            <p:ph type="body" sz="quarter" idx="22"/>
          </p:nvPr>
        </p:nvSpPr>
        <p:spPr>
          <a:xfrm>
            <a:off x="838201" y="2021163"/>
            <a:ext cx="5327468" cy="3661569"/>
          </a:xfrm>
        </p:spPr>
        <p:txBody>
          <a:bodyPr/>
          <a:lstStyle/>
          <a:p>
            <a:endParaRPr lang="en-FI" dirty="0"/>
          </a:p>
        </p:txBody>
      </p:sp>
      <p:sp>
        <p:nvSpPr>
          <p:cNvPr id="3" name="Text Placeholder 3">
            <a:extLst>
              <a:ext uri="{FF2B5EF4-FFF2-40B4-BE49-F238E27FC236}">
                <a16:creationId xmlns:a16="http://schemas.microsoft.com/office/drawing/2014/main" id="{541E2CEF-B6BE-DD5E-C53B-53A71544F374}"/>
              </a:ext>
            </a:extLst>
          </p:cNvPr>
          <p:cNvSpPr>
            <a:spLocks noGrp="1"/>
          </p:cNvSpPr>
          <p:nvPr>
            <p:ph type="body" sz="quarter" idx="23"/>
          </p:nvPr>
        </p:nvSpPr>
        <p:spPr>
          <a:xfrm>
            <a:off x="6446521" y="2021163"/>
            <a:ext cx="5327468" cy="3661569"/>
          </a:xfrm>
        </p:spPr>
        <p:txBody>
          <a:bodyPr/>
          <a:lstStyle/>
          <a:p>
            <a:endParaRPr lang="en-FI" dirty="0"/>
          </a:p>
        </p:txBody>
      </p:sp>
    </p:spTree>
    <p:extLst>
      <p:ext uri="{BB962C8B-B14F-4D97-AF65-F5344CB8AC3E}">
        <p14:creationId xmlns:p14="http://schemas.microsoft.com/office/powerpoint/2010/main" val="21285490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81F30-94C3-1C40-931C-243AD28E45DC}"/>
              </a:ext>
            </a:extLst>
          </p:cNvPr>
          <p:cNvSpPr>
            <a:spLocks noGrp="1"/>
          </p:cNvSpPr>
          <p:nvPr>
            <p:ph type="title"/>
          </p:nvPr>
        </p:nvSpPr>
        <p:spPr>
          <a:xfrm>
            <a:off x="838200" y="606409"/>
            <a:ext cx="10935789" cy="785813"/>
          </a:xfrm>
        </p:spPr>
        <p:txBody>
          <a:bodyPr/>
          <a:lstStyle>
            <a:lvl1pPr>
              <a:defRPr>
                <a:solidFill>
                  <a:schemeClr val="accent3"/>
                </a:solidFill>
              </a:defRPr>
            </a:lvl1pPr>
          </a:lstStyle>
          <a:p>
            <a:endParaRPr lang="en-FI" dirty="0"/>
          </a:p>
        </p:txBody>
      </p:sp>
      <p:sp>
        <p:nvSpPr>
          <p:cNvPr id="5" name="Text Placeholder 3">
            <a:extLst>
              <a:ext uri="{FF2B5EF4-FFF2-40B4-BE49-F238E27FC236}">
                <a16:creationId xmlns:a16="http://schemas.microsoft.com/office/drawing/2014/main" id="{E2F8333C-1D37-5C84-80AF-42CAB9DED1BC}"/>
              </a:ext>
            </a:extLst>
          </p:cNvPr>
          <p:cNvSpPr>
            <a:spLocks noGrp="1"/>
          </p:cNvSpPr>
          <p:nvPr>
            <p:ph type="body" sz="quarter" idx="22"/>
          </p:nvPr>
        </p:nvSpPr>
        <p:spPr>
          <a:xfrm>
            <a:off x="838201" y="2412274"/>
            <a:ext cx="5327468" cy="3183372"/>
          </a:xfrm>
        </p:spPr>
        <p:txBody>
          <a:bodyPr/>
          <a:lstStyle/>
          <a:p>
            <a:endParaRPr lang="en-FI" dirty="0"/>
          </a:p>
        </p:txBody>
      </p:sp>
      <p:sp>
        <p:nvSpPr>
          <p:cNvPr id="3" name="Text Placeholder 3">
            <a:extLst>
              <a:ext uri="{FF2B5EF4-FFF2-40B4-BE49-F238E27FC236}">
                <a16:creationId xmlns:a16="http://schemas.microsoft.com/office/drawing/2014/main" id="{541E2CEF-B6BE-DD5E-C53B-53A71544F374}"/>
              </a:ext>
            </a:extLst>
          </p:cNvPr>
          <p:cNvSpPr>
            <a:spLocks noGrp="1"/>
          </p:cNvSpPr>
          <p:nvPr>
            <p:ph type="body" sz="quarter" idx="23"/>
          </p:nvPr>
        </p:nvSpPr>
        <p:spPr>
          <a:xfrm>
            <a:off x="6446521" y="2412274"/>
            <a:ext cx="5327468" cy="3183372"/>
          </a:xfrm>
        </p:spPr>
        <p:txBody>
          <a:bodyPr/>
          <a:lstStyle/>
          <a:p>
            <a:endParaRPr lang="en-FI" dirty="0"/>
          </a:p>
        </p:txBody>
      </p:sp>
      <p:sp>
        <p:nvSpPr>
          <p:cNvPr id="4" name="Title 1">
            <a:extLst>
              <a:ext uri="{FF2B5EF4-FFF2-40B4-BE49-F238E27FC236}">
                <a16:creationId xmlns:a16="http://schemas.microsoft.com/office/drawing/2014/main" id="{FABA0ED1-77DD-B6B2-735F-D9B23B02B0F4}"/>
              </a:ext>
            </a:extLst>
          </p:cNvPr>
          <p:cNvSpPr txBox="1">
            <a:spLocks/>
          </p:cNvSpPr>
          <p:nvPr userDrawn="1"/>
        </p:nvSpPr>
        <p:spPr>
          <a:xfrm>
            <a:off x="838200" y="1549093"/>
            <a:ext cx="3521765" cy="7858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i="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fontAlgn="auto">
              <a:spcAft>
                <a:spcPts val="0"/>
              </a:spcAft>
            </a:pPr>
            <a:endParaRPr lang="en-FI" dirty="0"/>
          </a:p>
        </p:txBody>
      </p:sp>
      <p:sp>
        <p:nvSpPr>
          <p:cNvPr id="7" name="Text Placeholder 3">
            <a:extLst>
              <a:ext uri="{FF2B5EF4-FFF2-40B4-BE49-F238E27FC236}">
                <a16:creationId xmlns:a16="http://schemas.microsoft.com/office/drawing/2014/main" id="{CA938F2A-9E7B-C724-29AE-EB83AC18ED25}"/>
              </a:ext>
            </a:extLst>
          </p:cNvPr>
          <p:cNvSpPr>
            <a:spLocks noGrp="1"/>
          </p:cNvSpPr>
          <p:nvPr>
            <p:ph type="body" sz="quarter" idx="24"/>
          </p:nvPr>
        </p:nvSpPr>
        <p:spPr>
          <a:xfrm>
            <a:off x="838201" y="1810233"/>
            <a:ext cx="5327468" cy="409303"/>
          </a:xfrm>
        </p:spPr>
        <p:txBody>
          <a:bodyPr/>
          <a:lstStyle>
            <a:lvl1pPr marL="0" indent="0">
              <a:buNone/>
              <a:defRPr/>
            </a:lvl1pPr>
          </a:lstStyle>
          <a:p>
            <a:endParaRPr lang="en-FI" dirty="0"/>
          </a:p>
        </p:txBody>
      </p:sp>
      <p:sp>
        <p:nvSpPr>
          <p:cNvPr id="8" name="Text Placeholder 3">
            <a:extLst>
              <a:ext uri="{FF2B5EF4-FFF2-40B4-BE49-F238E27FC236}">
                <a16:creationId xmlns:a16="http://schemas.microsoft.com/office/drawing/2014/main" id="{430680B2-3291-D52F-0AEB-EA9ED5380596}"/>
              </a:ext>
            </a:extLst>
          </p:cNvPr>
          <p:cNvSpPr>
            <a:spLocks noGrp="1"/>
          </p:cNvSpPr>
          <p:nvPr>
            <p:ph type="body" sz="quarter" idx="25"/>
          </p:nvPr>
        </p:nvSpPr>
        <p:spPr>
          <a:xfrm>
            <a:off x="6446521" y="1810233"/>
            <a:ext cx="5327468" cy="409303"/>
          </a:xfrm>
        </p:spPr>
        <p:txBody>
          <a:bodyPr/>
          <a:lstStyle>
            <a:lvl1pPr marL="0" indent="0">
              <a:buNone/>
              <a:defRPr/>
            </a:lvl1pPr>
          </a:lstStyle>
          <a:p>
            <a:endParaRPr lang="en-FI" dirty="0"/>
          </a:p>
        </p:txBody>
      </p:sp>
    </p:spTree>
    <p:extLst>
      <p:ext uri="{BB962C8B-B14F-4D97-AF65-F5344CB8AC3E}">
        <p14:creationId xmlns:p14="http://schemas.microsoft.com/office/powerpoint/2010/main" val="41158661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81F30-94C3-1C40-931C-243AD28E45DC}"/>
              </a:ext>
            </a:extLst>
          </p:cNvPr>
          <p:cNvSpPr>
            <a:spLocks noGrp="1"/>
          </p:cNvSpPr>
          <p:nvPr>
            <p:ph type="title"/>
          </p:nvPr>
        </p:nvSpPr>
        <p:spPr>
          <a:xfrm>
            <a:off x="838200" y="782739"/>
            <a:ext cx="8314508" cy="785813"/>
          </a:xfrm>
        </p:spPr>
        <p:txBody>
          <a:bodyPr/>
          <a:lstStyle>
            <a:lvl1pPr>
              <a:defRPr>
                <a:solidFill>
                  <a:schemeClr val="accent3"/>
                </a:solidFill>
              </a:defRPr>
            </a:lvl1pPr>
          </a:lstStyle>
          <a:p>
            <a:endParaRPr lang="en-FI" dirty="0"/>
          </a:p>
        </p:txBody>
      </p:sp>
      <p:sp>
        <p:nvSpPr>
          <p:cNvPr id="5" name="Text Placeholder 3">
            <a:extLst>
              <a:ext uri="{FF2B5EF4-FFF2-40B4-BE49-F238E27FC236}">
                <a16:creationId xmlns:a16="http://schemas.microsoft.com/office/drawing/2014/main" id="{E2F8333C-1D37-5C84-80AF-42CAB9DED1BC}"/>
              </a:ext>
            </a:extLst>
          </p:cNvPr>
          <p:cNvSpPr>
            <a:spLocks noGrp="1"/>
          </p:cNvSpPr>
          <p:nvPr>
            <p:ph type="body" sz="quarter" idx="22"/>
          </p:nvPr>
        </p:nvSpPr>
        <p:spPr>
          <a:xfrm>
            <a:off x="838201" y="2021163"/>
            <a:ext cx="8314508" cy="3661569"/>
          </a:xfrm>
        </p:spPr>
        <p:txBody>
          <a:bodyPr/>
          <a:lstStyle>
            <a:lvl1pPr marL="228600" indent="-228600">
              <a:buClr>
                <a:schemeClr val="accent1"/>
              </a:buClr>
              <a:buFont typeface="Arial" panose="020B0604020202020204" pitchFamily="34" charset="0"/>
              <a:buChar char="•"/>
              <a:defRPr/>
            </a:lvl1pPr>
          </a:lstStyle>
          <a:p>
            <a:endParaRPr lang="en-FI" dirty="0"/>
          </a:p>
        </p:txBody>
      </p:sp>
    </p:spTree>
    <p:extLst>
      <p:ext uri="{BB962C8B-B14F-4D97-AF65-F5344CB8AC3E}">
        <p14:creationId xmlns:p14="http://schemas.microsoft.com/office/powerpoint/2010/main" val="37962089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81F30-94C3-1C40-931C-243AD28E45DC}"/>
              </a:ext>
            </a:extLst>
          </p:cNvPr>
          <p:cNvSpPr>
            <a:spLocks noGrp="1"/>
          </p:cNvSpPr>
          <p:nvPr>
            <p:ph type="title"/>
          </p:nvPr>
        </p:nvSpPr>
        <p:spPr>
          <a:xfrm>
            <a:off x="838200" y="782739"/>
            <a:ext cx="10935789" cy="785813"/>
          </a:xfrm>
        </p:spPr>
        <p:txBody>
          <a:bodyPr/>
          <a:lstStyle>
            <a:lvl1pPr>
              <a:defRPr>
                <a:solidFill>
                  <a:schemeClr val="accent3"/>
                </a:solidFill>
              </a:defRPr>
            </a:lvl1pPr>
          </a:lstStyle>
          <a:p>
            <a:endParaRPr lang="en-FI" dirty="0"/>
          </a:p>
        </p:txBody>
      </p:sp>
      <p:sp>
        <p:nvSpPr>
          <p:cNvPr id="5" name="Text Placeholder 3">
            <a:extLst>
              <a:ext uri="{FF2B5EF4-FFF2-40B4-BE49-F238E27FC236}">
                <a16:creationId xmlns:a16="http://schemas.microsoft.com/office/drawing/2014/main" id="{E2F8333C-1D37-5C84-80AF-42CAB9DED1BC}"/>
              </a:ext>
            </a:extLst>
          </p:cNvPr>
          <p:cNvSpPr>
            <a:spLocks noGrp="1"/>
          </p:cNvSpPr>
          <p:nvPr>
            <p:ph type="body" sz="quarter" idx="22"/>
          </p:nvPr>
        </p:nvSpPr>
        <p:spPr>
          <a:xfrm>
            <a:off x="838201" y="2021163"/>
            <a:ext cx="5327468" cy="3661569"/>
          </a:xfrm>
        </p:spPr>
        <p:txBody>
          <a:bodyPr/>
          <a:lstStyle>
            <a:lvl1pPr marL="228600" indent="-228600">
              <a:buClr>
                <a:schemeClr val="accent1"/>
              </a:buClr>
              <a:buFont typeface="Arial" panose="020B0604020202020204" pitchFamily="34" charset="0"/>
              <a:buChar char="•"/>
              <a:defRPr/>
            </a:lvl1pPr>
          </a:lstStyle>
          <a:p>
            <a:endParaRPr lang="en-FI" dirty="0"/>
          </a:p>
        </p:txBody>
      </p:sp>
      <p:sp>
        <p:nvSpPr>
          <p:cNvPr id="3" name="Text Placeholder 3">
            <a:extLst>
              <a:ext uri="{FF2B5EF4-FFF2-40B4-BE49-F238E27FC236}">
                <a16:creationId xmlns:a16="http://schemas.microsoft.com/office/drawing/2014/main" id="{541E2CEF-B6BE-DD5E-C53B-53A71544F374}"/>
              </a:ext>
            </a:extLst>
          </p:cNvPr>
          <p:cNvSpPr>
            <a:spLocks noGrp="1"/>
          </p:cNvSpPr>
          <p:nvPr>
            <p:ph type="body" sz="quarter" idx="23"/>
          </p:nvPr>
        </p:nvSpPr>
        <p:spPr>
          <a:xfrm>
            <a:off x="6446521" y="2021163"/>
            <a:ext cx="5327468" cy="3661569"/>
          </a:xfrm>
        </p:spPr>
        <p:txBody>
          <a:bodyPr/>
          <a:lstStyle>
            <a:lvl1pPr marL="228600" indent="-228600">
              <a:buClr>
                <a:schemeClr val="accent1"/>
              </a:buClr>
              <a:buFont typeface="Arial" panose="020B0604020202020204" pitchFamily="34" charset="0"/>
              <a:buChar char="•"/>
              <a:defRPr/>
            </a:lvl1pPr>
          </a:lstStyle>
          <a:p>
            <a:endParaRPr lang="en-FI" dirty="0"/>
          </a:p>
        </p:txBody>
      </p:sp>
    </p:spTree>
    <p:extLst>
      <p:ext uri="{BB962C8B-B14F-4D97-AF65-F5344CB8AC3E}">
        <p14:creationId xmlns:p14="http://schemas.microsoft.com/office/powerpoint/2010/main" val="25716309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81F30-94C3-1C40-931C-243AD28E45DC}"/>
              </a:ext>
            </a:extLst>
          </p:cNvPr>
          <p:cNvSpPr>
            <a:spLocks noGrp="1"/>
          </p:cNvSpPr>
          <p:nvPr>
            <p:ph type="title"/>
          </p:nvPr>
        </p:nvSpPr>
        <p:spPr>
          <a:xfrm>
            <a:off x="838200" y="606409"/>
            <a:ext cx="10935789" cy="785813"/>
          </a:xfrm>
        </p:spPr>
        <p:txBody>
          <a:bodyPr/>
          <a:lstStyle>
            <a:lvl1pPr>
              <a:defRPr>
                <a:solidFill>
                  <a:schemeClr val="accent3"/>
                </a:solidFill>
              </a:defRPr>
            </a:lvl1pPr>
          </a:lstStyle>
          <a:p>
            <a:endParaRPr lang="en-FI" dirty="0"/>
          </a:p>
        </p:txBody>
      </p:sp>
      <p:sp>
        <p:nvSpPr>
          <p:cNvPr id="5" name="Text Placeholder 3">
            <a:extLst>
              <a:ext uri="{FF2B5EF4-FFF2-40B4-BE49-F238E27FC236}">
                <a16:creationId xmlns:a16="http://schemas.microsoft.com/office/drawing/2014/main" id="{E2F8333C-1D37-5C84-80AF-42CAB9DED1BC}"/>
              </a:ext>
            </a:extLst>
          </p:cNvPr>
          <p:cNvSpPr>
            <a:spLocks noGrp="1"/>
          </p:cNvSpPr>
          <p:nvPr>
            <p:ph type="body" sz="quarter" idx="22"/>
          </p:nvPr>
        </p:nvSpPr>
        <p:spPr>
          <a:xfrm>
            <a:off x="838201" y="2412274"/>
            <a:ext cx="5327468" cy="3183372"/>
          </a:xfrm>
        </p:spPr>
        <p:txBody>
          <a:bodyPr/>
          <a:lstStyle>
            <a:lvl1pPr marL="342900" indent="-342900">
              <a:buClr>
                <a:schemeClr val="accent1"/>
              </a:buClr>
              <a:buFont typeface="Arial" panose="020B0604020202020204" pitchFamily="34" charset="0"/>
              <a:buChar char="•"/>
              <a:defRPr/>
            </a:lvl1pPr>
          </a:lstStyle>
          <a:p>
            <a:endParaRPr lang="en-FI" dirty="0"/>
          </a:p>
        </p:txBody>
      </p:sp>
      <p:sp>
        <p:nvSpPr>
          <p:cNvPr id="3" name="Text Placeholder 3">
            <a:extLst>
              <a:ext uri="{FF2B5EF4-FFF2-40B4-BE49-F238E27FC236}">
                <a16:creationId xmlns:a16="http://schemas.microsoft.com/office/drawing/2014/main" id="{541E2CEF-B6BE-DD5E-C53B-53A71544F374}"/>
              </a:ext>
            </a:extLst>
          </p:cNvPr>
          <p:cNvSpPr>
            <a:spLocks noGrp="1"/>
          </p:cNvSpPr>
          <p:nvPr>
            <p:ph type="body" sz="quarter" idx="23"/>
          </p:nvPr>
        </p:nvSpPr>
        <p:spPr>
          <a:xfrm>
            <a:off x="6446521" y="2412274"/>
            <a:ext cx="5327468" cy="3183372"/>
          </a:xfrm>
        </p:spPr>
        <p:txBody>
          <a:bodyPr/>
          <a:lstStyle>
            <a:lvl1pPr marL="228600" indent="-228600">
              <a:buClr>
                <a:schemeClr val="accent1"/>
              </a:buClr>
              <a:buFont typeface="Arial" panose="020B0604020202020204" pitchFamily="34" charset="0"/>
              <a:buChar char="•"/>
              <a:defRPr/>
            </a:lvl1pPr>
          </a:lstStyle>
          <a:p>
            <a:endParaRPr lang="en-FI" dirty="0"/>
          </a:p>
        </p:txBody>
      </p:sp>
      <p:sp>
        <p:nvSpPr>
          <p:cNvPr id="4" name="Title 1">
            <a:extLst>
              <a:ext uri="{FF2B5EF4-FFF2-40B4-BE49-F238E27FC236}">
                <a16:creationId xmlns:a16="http://schemas.microsoft.com/office/drawing/2014/main" id="{FABA0ED1-77DD-B6B2-735F-D9B23B02B0F4}"/>
              </a:ext>
            </a:extLst>
          </p:cNvPr>
          <p:cNvSpPr txBox="1">
            <a:spLocks/>
          </p:cNvSpPr>
          <p:nvPr userDrawn="1"/>
        </p:nvSpPr>
        <p:spPr>
          <a:xfrm>
            <a:off x="838200" y="1549093"/>
            <a:ext cx="3521765" cy="7858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i="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fontAlgn="auto">
              <a:spcAft>
                <a:spcPts val="0"/>
              </a:spcAft>
            </a:pPr>
            <a:endParaRPr lang="en-FI" dirty="0"/>
          </a:p>
        </p:txBody>
      </p:sp>
      <p:sp>
        <p:nvSpPr>
          <p:cNvPr id="7" name="Text Placeholder 3">
            <a:extLst>
              <a:ext uri="{FF2B5EF4-FFF2-40B4-BE49-F238E27FC236}">
                <a16:creationId xmlns:a16="http://schemas.microsoft.com/office/drawing/2014/main" id="{CA938F2A-9E7B-C724-29AE-EB83AC18ED25}"/>
              </a:ext>
            </a:extLst>
          </p:cNvPr>
          <p:cNvSpPr>
            <a:spLocks noGrp="1"/>
          </p:cNvSpPr>
          <p:nvPr>
            <p:ph type="body" sz="quarter" idx="24"/>
          </p:nvPr>
        </p:nvSpPr>
        <p:spPr>
          <a:xfrm>
            <a:off x="838201" y="1810233"/>
            <a:ext cx="5327468" cy="409303"/>
          </a:xfrm>
        </p:spPr>
        <p:txBody>
          <a:bodyPr/>
          <a:lstStyle>
            <a:lvl1pPr marL="0" indent="0">
              <a:buNone/>
              <a:defRPr/>
            </a:lvl1pPr>
          </a:lstStyle>
          <a:p>
            <a:endParaRPr lang="en-FI" dirty="0"/>
          </a:p>
        </p:txBody>
      </p:sp>
      <p:sp>
        <p:nvSpPr>
          <p:cNvPr id="8" name="Text Placeholder 3">
            <a:extLst>
              <a:ext uri="{FF2B5EF4-FFF2-40B4-BE49-F238E27FC236}">
                <a16:creationId xmlns:a16="http://schemas.microsoft.com/office/drawing/2014/main" id="{430680B2-3291-D52F-0AEB-EA9ED5380596}"/>
              </a:ext>
            </a:extLst>
          </p:cNvPr>
          <p:cNvSpPr>
            <a:spLocks noGrp="1"/>
          </p:cNvSpPr>
          <p:nvPr>
            <p:ph type="body" sz="quarter" idx="25"/>
          </p:nvPr>
        </p:nvSpPr>
        <p:spPr>
          <a:xfrm>
            <a:off x="6446521" y="1810233"/>
            <a:ext cx="5327468" cy="409303"/>
          </a:xfrm>
        </p:spPr>
        <p:txBody>
          <a:bodyPr/>
          <a:lstStyle>
            <a:lvl1pPr marL="0" indent="0">
              <a:buNone/>
              <a:defRPr/>
            </a:lvl1pPr>
          </a:lstStyle>
          <a:p>
            <a:endParaRPr lang="en-FI" dirty="0"/>
          </a:p>
        </p:txBody>
      </p:sp>
    </p:spTree>
    <p:extLst>
      <p:ext uri="{BB962C8B-B14F-4D97-AF65-F5344CB8AC3E}">
        <p14:creationId xmlns:p14="http://schemas.microsoft.com/office/powerpoint/2010/main" val="12506026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9">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81F30-94C3-1C40-931C-243AD28E45DC}"/>
              </a:ext>
            </a:extLst>
          </p:cNvPr>
          <p:cNvSpPr>
            <a:spLocks noGrp="1"/>
          </p:cNvSpPr>
          <p:nvPr>
            <p:ph type="title"/>
          </p:nvPr>
        </p:nvSpPr>
        <p:spPr>
          <a:xfrm>
            <a:off x="838200" y="782739"/>
            <a:ext cx="10935789" cy="785813"/>
          </a:xfrm>
        </p:spPr>
        <p:txBody>
          <a:bodyPr/>
          <a:lstStyle>
            <a:lvl1pPr>
              <a:defRPr>
                <a:solidFill>
                  <a:schemeClr val="accent3"/>
                </a:solidFill>
              </a:defRPr>
            </a:lvl1pPr>
          </a:lstStyle>
          <a:p>
            <a:endParaRPr lang="en-FI" dirty="0"/>
          </a:p>
        </p:txBody>
      </p:sp>
      <p:sp>
        <p:nvSpPr>
          <p:cNvPr id="5" name="Text Placeholder 3">
            <a:extLst>
              <a:ext uri="{FF2B5EF4-FFF2-40B4-BE49-F238E27FC236}">
                <a16:creationId xmlns:a16="http://schemas.microsoft.com/office/drawing/2014/main" id="{E2F8333C-1D37-5C84-80AF-42CAB9DED1BC}"/>
              </a:ext>
            </a:extLst>
          </p:cNvPr>
          <p:cNvSpPr>
            <a:spLocks noGrp="1"/>
          </p:cNvSpPr>
          <p:nvPr>
            <p:ph type="body" sz="quarter" idx="22"/>
          </p:nvPr>
        </p:nvSpPr>
        <p:spPr>
          <a:xfrm>
            <a:off x="838201" y="2021163"/>
            <a:ext cx="5327468" cy="3661569"/>
          </a:xfrm>
        </p:spPr>
        <p:txBody>
          <a:bodyPr/>
          <a:lstStyle>
            <a:lvl1pPr marL="0" indent="0">
              <a:buNone/>
              <a:defRPr/>
            </a:lvl1pPr>
          </a:lstStyle>
          <a:p>
            <a:endParaRPr lang="en-FI" dirty="0"/>
          </a:p>
        </p:txBody>
      </p:sp>
      <p:sp>
        <p:nvSpPr>
          <p:cNvPr id="3" name="Text Placeholder 3">
            <a:extLst>
              <a:ext uri="{FF2B5EF4-FFF2-40B4-BE49-F238E27FC236}">
                <a16:creationId xmlns:a16="http://schemas.microsoft.com/office/drawing/2014/main" id="{541E2CEF-B6BE-DD5E-C53B-53A71544F374}"/>
              </a:ext>
            </a:extLst>
          </p:cNvPr>
          <p:cNvSpPr>
            <a:spLocks noGrp="1"/>
          </p:cNvSpPr>
          <p:nvPr>
            <p:ph type="body" sz="quarter" idx="23"/>
          </p:nvPr>
        </p:nvSpPr>
        <p:spPr>
          <a:xfrm>
            <a:off x="6446521" y="2021163"/>
            <a:ext cx="5327468" cy="3661569"/>
          </a:xfrm>
        </p:spPr>
        <p:txBody>
          <a:bodyPr/>
          <a:lstStyle/>
          <a:p>
            <a:endParaRPr lang="en-FI" dirty="0"/>
          </a:p>
        </p:txBody>
      </p:sp>
    </p:spTree>
    <p:extLst>
      <p:ext uri="{BB962C8B-B14F-4D97-AF65-F5344CB8AC3E}">
        <p14:creationId xmlns:p14="http://schemas.microsoft.com/office/powerpoint/2010/main" val="16551091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81F30-94C3-1C40-931C-243AD28E45DC}"/>
              </a:ext>
            </a:extLst>
          </p:cNvPr>
          <p:cNvSpPr>
            <a:spLocks noGrp="1"/>
          </p:cNvSpPr>
          <p:nvPr>
            <p:ph type="title"/>
          </p:nvPr>
        </p:nvSpPr>
        <p:spPr>
          <a:xfrm>
            <a:off x="838200" y="782739"/>
            <a:ext cx="9908569" cy="785813"/>
          </a:xfrm>
        </p:spPr>
        <p:txBody>
          <a:bodyPr/>
          <a:lstStyle>
            <a:lvl1pPr>
              <a:defRPr>
                <a:solidFill>
                  <a:schemeClr val="accent3"/>
                </a:solidFill>
              </a:defRPr>
            </a:lvl1pPr>
          </a:lstStyle>
          <a:p>
            <a:endParaRPr lang="en-FI" dirty="0"/>
          </a:p>
        </p:txBody>
      </p:sp>
    </p:spTree>
    <p:extLst>
      <p:ext uri="{BB962C8B-B14F-4D97-AF65-F5344CB8AC3E}">
        <p14:creationId xmlns:p14="http://schemas.microsoft.com/office/powerpoint/2010/main" val="13140998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 - 1">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74474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81F30-94C3-1C40-931C-243AD28E45DC}"/>
              </a:ext>
            </a:extLst>
          </p:cNvPr>
          <p:cNvSpPr>
            <a:spLocks noGrp="1"/>
          </p:cNvSpPr>
          <p:nvPr>
            <p:ph type="title"/>
          </p:nvPr>
        </p:nvSpPr>
        <p:spPr>
          <a:xfrm>
            <a:off x="838200" y="782739"/>
            <a:ext cx="3521765" cy="785813"/>
          </a:xfrm>
        </p:spPr>
        <p:txBody>
          <a:bodyPr/>
          <a:lstStyle>
            <a:lvl1pPr>
              <a:defRPr>
                <a:solidFill>
                  <a:schemeClr val="accent3"/>
                </a:solidFill>
              </a:defRPr>
            </a:lvl1pPr>
          </a:lstStyle>
          <a:p>
            <a:endParaRPr lang="en-FI" dirty="0"/>
          </a:p>
        </p:txBody>
      </p:sp>
      <p:sp>
        <p:nvSpPr>
          <p:cNvPr id="5" name="Text Placeholder 3">
            <a:extLst>
              <a:ext uri="{FF2B5EF4-FFF2-40B4-BE49-F238E27FC236}">
                <a16:creationId xmlns:a16="http://schemas.microsoft.com/office/drawing/2014/main" id="{E2F8333C-1D37-5C84-80AF-42CAB9DED1BC}"/>
              </a:ext>
            </a:extLst>
          </p:cNvPr>
          <p:cNvSpPr>
            <a:spLocks noGrp="1"/>
          </p:cNvSpPr>
          <p:nvPr>
            <p:ph type="body" sz="quarter" idx="22"/>
          </p:nvPr>
        </p:nvSpPr>
        <p:spPr>
          <a:xfrm>
            <a:off x="838201" y="2021163"/>
            <a:ext cx="4356652" cy="3661569"/>
          </a:xfrm>
        </p:spPr>
        <p:txBody>
          <a:bodyPr/>
          <a:lstStyle/>
          <a:p>
            <a:endParaRPr lang="en-FI" dirty="0"/>
          </a:p>
        </p:txBody>
      </p:sp>
      <p:sp>
        <p:nvSpPr>
          <p:cNvPr id="4" name="Content Placeholder 11">
            <a:extLst>
              <a:ext uri="{FF2B5EF4-FFF2-40B4-BE49-F238E27FC236}">
                <a16:creationId xmlns:a16="http://schemas.microsoft.com/office/drawing/2014/main" id="{076B4A18-CAF5-34B0-F119-BA8EA97E19BA}"/>
              </a:ext>
            </a:extLst>
          </p:cNvPr>
          <p:cNvSpPr>
            <a:spLocks noGrp="1"/>
          </p:cNvSpPr>
          <p:nvPr>
            <p:ph sz="quarter" idx="23"/>
          </p:nvPr>
        </p:nvSpPr>
        <p:spPr>
          <a:xfrm>
            <a:off x="6104967" y="251806"/>
            <a:ext cx="5835034" cy="563398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Tree>
    <p:extLst>
      <p:ext uri="{BB962C8B-B14F-4D97-AF65-F5344CB8AC3E}">
        <p14:creationId xmlns:p14="http://schemas.microsoft.com/office/powerpoint/2010/main" val="38892925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 - 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276CEA6-9D27-F308-BCB2-65837DB21626}"/>
              </a:ext>
            </a:extLst>
          </p:cNvPr>
          <p:cNvSpPr/>
          <p:nvPr userDrawn="1"/>
        </p:nvSpPr>
        <p:spPr>
          <a:xfrm>
            <a:off x="322728" y="322729"/>
            <a:ext cx="3774141" cy="5827059"/>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5" name="Title 1">
            <a:extLst>
              <a:ext uri="{FF2B5EF4-FFF2-40B4-BE49-F238E27FC236}">
                <a16:creationId xmlns:a16="http://schemas.microsoft.com/office/drawing/2014/main" id="{4FDF2479-C1FA-F32B-56AC-BD2D3FD22919}"/>
              </a:ext>
            </a:extLst>
          </p:cNvPr>
          <p:cNvSpPr>
            <a:spLocks noGrp="1"/>
          </p:cNvSpPr>
          <p:nvPr>
            <p:ph type="title"/>
          </p:nvPr>
        </p:nvSpPr>
        <p:spPr>
          <a:xfrm>
            <a:off x="658906" y="708212"/>
            <a:ext cx="2837329" cy="785813"/>
          </a:xfrm>
        </p:spPr>
        <p:txBody>
          <a:bodyPr>
            <a:normAutofit/>
          </a:bodyPr>
          <a:lstStyle>
            <a:lvl1pPr>
              <a:defRPr sz="2200"/>
            </a:lvl1pPr>
          </a:lstStyle>
          <a:p>
            <a:endParaRPr lang="en-FI" dirty="0"/>
          </a:p>
        </p:txBody>
      </p:sp>
      <p:sp>
        <p:nvSpPr>
          <p:cNvPr id="6" name="Text Placeholder 3">
            <a:extLst>
              <a:ext uri="{FF2B5EF4-FFF2-40B4-BE49-F238E27FC236}">
                <a16:creationId xmlns:a16="http://schemas.microsoft.com/office/drawing/2014/main" id="{17E849B1-738B-3136-A9CD-22E6BD84462C}"/>
              </a:ext>
            </a:extLst>
          </p:cNvPr>
          <p:cNvSpPr>
            <a:spLocks noGrp="1"/>
          </p:cNvSpPr>
          <p:nvPr>
            <p:ph type="body" sz="half" idx="2"/>
          </p:nvPr>
        </p:nvSpPr>
        <p:spPr>
          <a:xfrm>
            <a:off x="660494" y="1852245"/>
            <a:ext cx="2835741" cy="3811588"/>
          </a:xfrm>
          <a:prstGeom prst="rect">
            <a:avLst/>
          </a:prstGeom>
        </p:spPr>
        <p:txBody>
          <a:bodyPr>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dirty="0"/>
              <a:t>Muokkaa tekstin perustyylejä napsauttamalla</a:t>
            </a:r>
          </a:p>
        </p:txBody>
      </p:sp>
    </p:spTree>
    <p:extLst>
      <p:ext uri="{BB962C8B-B14F-4D97-AF65-F5344CB8AC3E}">
        <p14:creationId xmlns:p14="http://schemas.microsoft.com/office/powerpoint/2010/main" val="18924032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 - 3">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276CEA6-9D27-F308-BCB2-65837DB21626}"/>
              </a:ext>
            </a:extLst>
          </p:cNvPr>
          <p:cNvSpPr/>
          <p:nvPr userDrawn="1"/>
        </p:nvSpPr>
        <p:spPr>
          <a:xfrm>
            <a:off x="322728" y="322729"/>
            <a:ext cx="3774141" cy="5827059"/>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3" name="Title 1">
            <a:extLst>
              <a:ext uri="{FF2B5EF4-FFF2-40B4-BE49-F238E27FC236}">
                <a16:creationId xmlns:a16="http://schemas.microsoft.com/office/drawing/2014/main" id="{0F8B7406-BC83-5A6B-C6CB-3CA4467381C3}"/>
              </a:ext>
            </a:extLst>
          </p:cNvPr>
          <p:cNvSpPr>
            <a:spLocks noGrp="1"/>
          </p:cNvSpPr>
          <p:nvPr>
            <p:ph type="title"/>
          </p:nvPr>
        </p:nvSpPr>
        <p:spPr>
          <a:xfrm>
            <a:off x="658906" y="708212"/>
            <a:ext cx="2837329" cy="785813"/>
          </a:xfrm>
        </p:spPr>
        <p:txBody>
          <a:bodyPr>
            <a:normAutofit/>
          </a:bodyPr>
          <a:lstStyle>
            <a:lvl1pPr>
              <a:defRPr sz="2200"/>
            </a:lvl1pPr>
          </a:lstStyle>
          <a:p>
            <a:endParaRPr lang="en-FI" dirty="0"/>
          </a:p>
        </p:txBody>
      </p:sp>
      <p:sp>
        <p:nvSpPr>
          <p:cNvPr id="4" name="Text Placeholder 3">
            <a:extLst>
              <a:ext uri="{FF2B5EF4-FFF2-40B4-BE49-F238E27FC236}">
                <a16:creationId xmlns:a16="http://schemas.microsoft.com/office/drawing/2014/main" id="{6E6CA95D-6A4B-B43E-0304-EBEB9B81678E}"/>
              </a:ext>
            </a:extLst>
          </p:cNvPr>
          <p:cNvSpPr>
            <a:spLocks noGrp="1"/>
          </p:cNvSpPr>
          <p:nvPr>
            <p:ph type="body" sz="half" idx="2"/>
          </p:nvPr>
        </p:nvSpPr>
        <p:spPr>
          <a:xfrm>
            <a:off x="660494" y="1852245"/>
            <a:ext cx="2835741" cy="3811588"/>
          </a:xfrm>
          <a:prstGeom prst="rect">
            <a:avLst/>
          </a:prstGeom>
        </p:spPr>
        <p:txBody>
          <a:bodyPr>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dirty="0"/>
              <a:t>Muokkaa tekstin perustyylejä napsauttamalla</a:t>
            </a:r>
          </a:p>
        </p:txBody>
      </p:sp>
    </p:spTree>
    <p:extLst>
      <p:ext uri="{BB962C8B-B14F-4D97-AF65-F5344CB8AC3E}">
        <p14:creationId xmlns:p14="http://schemas.microsoft.com/office/powerpoint/2010/main" val="39129791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 - 4">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276CEA6-9D27-F308-BCB2-65837DB21626}"/>
              </a:ext>
            </a:extLst>
          </p:cNvPr>
          <p:cNvSpPr/>
          <p:nvPr userDrawn="1"/>
        </p:nvSpPr>
        <p:spPr>
          <a:xfrm>
            <a:off x="322728" y="322729"/>
            <a:ext cx="3774141" cy="5827059"/>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3" name="Title 1">
            <a:extLst>
              <a:ext uri="{FF2B5EF4-FFF2-40B4-BE49-F238E27FC236}">
                <a16:creationId xmlns:a16="http://schemas.microsoft.com/office/drawing/2014/main" id="{2166C8AB-B9EE-F5E9-13A1-08353BF128E0}"/>
              </a:ext>
            </a:extLst>
          </p:cNvPr>
          <p:cNvSpPr>
            <a:spLocks noGrp="1"/>
          </p:cNvSpPr>
          <p:nvPr>
            <p:ph type="title"/>
          </p:nvPr>
        </p:nvSpPr>
        <p:spPr>
          <a:xfrm>
            <a:off x="658906" y="708212"/>
            <a:ext cx="2837329" cy="785813"/>
          </a:xfrm>
        </p:spPr>
        <p:txBody>
          <a:bodyPr>
            <a:normAutofit/>
          </a:bodyPr>
          <a:lstStyle>
            <a:lvl1pPr>
              <a:defRPr sz="2200"/>
            </a:lvl1pPr>
          </a:lstStyle>
          <a:p>
            <a:endParaRPr lang="en-FI" dirty="0"/>
          </a:p>
        </p:txBody>
      </p:sp>
      <p:sp>
        <p:nvSpPr>
          <p:cNvPr id="4" name="Text Placeholder 3">
            <a:extLst>
              <a:ext uri="{FF2B5EF4-FFF2-40B4-BE49-F238E27FC236}">
                <a16:creationId xmlns:a16="http://schemas.microsoft.com/office/drawing/2014/main" id="{89EA4060-A432-1F17-DA60-4A9BBEC81D6F}"/>
              </a:ext>
            </a:extLst>
          </p:cNvPr>
          <p:cNvSpPr>
            <a:spLocks noGrp="1"/>
          </p:cNvSpPr>
          <p:nvPr>
            <p:ph type="body" sz="half" idx="2"/>
          </p:nvPr>
        </p:nvSpPr>
        <p:spPr>
          <a:xfrm>
            <a:off x="660494" y="1852245"/>
            <a:ext cx="2835741" cy="3811588"/>
          </a:xfrm>
          <a:prstGeom prst="rect">
            <a:avLst/>
          </a:prstGeom>
        </p:spPr>
        <p:txBody>
          <a:bodyPr>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dirty="0"/>
              <a:t>Muokkaa tekstin perustyylejä napsauttamalla</a:t>
            </a:r>
          </a:p>
        </p:txBody>
      </p:sp>
    </p:spTree>
    <p:extLst>
      <p:ext uri="{BB962C8B-B14F-4D97-AF65-F5344CB8AC3E}">
        <p14:creationId xmlns:p14="http://schemas.microsoft.com/office/powerpoint/2010/main" val="38495356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 - 5">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276CEA6-9D27-F308-BCB2-65837DB21626}"/>
              </a:ext>
            </a:extLst>
          </p:cNvPr>
          <p:cNvSpPr/>
          <p:nvPr userDrawn="1"/>
        </p:nvSpPr>
        <p:spPr>
          <a:xfrm>
            <a:off x="322728" y="322729"/>
            <a:ext cx="3774141" cy="5827059"/>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3" name="Title 1">
            <a:extLst>
              <a:ext uri="{FF2B5EF4-FFF2-40B4-BE49-F238E27FC236}">
                <a16:creationId xmlns:a16="http://schemas.microsoft.com/office/drawing/2014/main" id="{C9587A2E-43CE-C8A8-7F80-D7B62F669594}"/>
              </a:ext>
            </a:extLst>
          </p:cNvPr>
          <p:cNvSpPr>
            <a:spLocks noGrp="1"/>
          </p:cNvSpPr>
          <p:nvPr>
            <p:ph type="title"/>
          </p:nvPr>
        </p:nvSpPr>
        <p:spPr>
          <a:xfrm>
            <a:off x="658906" y="708212"/>
            <a:ext cx="2837329" cy="785813"/>
          </a:xfrm>
        </p:spPr>
        <p:txBody>
          <a:bodyPr>
            <a:normAutofit/>
          </a:bodyPr>
          <a:lstStyle>
            <a:lvl1pPr>
              <a:defRPr sz="2200"/>
            </a:lvl1pPr>
          </a:lstStyle>
          <a:p>
            <a:endParaRPr lang="en-FI" dirty="0"/>
          </a:p>
        </p:txBody>
      </p:sp>
      <p:sp>
        <p:nvSpPr>
          <p:cNvPr id="4" name="Text Placeholder 3">
            <a:extLst>
              <a:ext uri="{FF2B5EF4-FFF2-40B4-BE49-F238E27FC236}">
                <a16:creationId xmlns:a16="http://schemas.microsoft.com/office/drawing/2014/main" id="{5988C2AC-508E-4E3F-E293-CE2CCC49BF91}"/>
              </a:ext>
            </a:extLst>
          </p:cNvPr>
          <p:cNvSpPr>
            <a:spLocks noGrp="1"/>
          </p:cNvSpPr>
          <p:nvPr>
            <p:ph type="body" sz="half" idx="2"/>
          </p:nvPr>
        </p:nvSpPr>
        <p:spPr>
          <a:xfrm>
            <a:off x="660494" y="1852245"/>
            <a:ext cx="2835741" cy="3811588"/>
          </a:xfrm>
          <a:prstGeom prst="rect">
            <a:avLst/>
          </a:prstGeom>
        </p:spPr>
        <p:txBody>
          <a:bodyPr>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dirty="0"/>
              <a:t>Muokkaa tekstin perustyylejä napsauttamalla</a:t>
            </a:r>
          </a:p>
        </p:txBody>
      </p:sp>
    </p:spTree>
    <p:extLst>
      <p:ext uri="{BB962C8B-B14F-4D97-AF65-F5344CB8AC3E}">
        <p14:creationId xmlns:p14="http://schemas.microsoft.com/office/powerpoint/2010/main" val="39810131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2 - 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276CEA6-9D27-F308-BCB2-65837DB21626}"/>
              </a:ext>
            </a:extLst>
          </p:cNvPr>
          <p:cNvSpPr/>
          <p:nvPr userDrawn="1"/>
        </p:nvSpPr>
        <p:spPr>
          <a:xfrm>
            <a:off x="322728" y="322729"/>
            <a:ext cx="7772403" cy="5827059"/>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5" name="Title 1">
            <a:extLst>
              <a:ext uri="{FF2B5EF4-FFF2-40B4-BE49-F238E27FC236}">
                <a16:creationId xmlns:a16="http://schemas.microsoft.com/office/drawing/2014/main" id="{4FDF2479-C1FA-F32B-56AC-BD2D3FD22919}"/>
              </a:ext>
            </a:extLst>
          </p:cNvPr>
          <p:cNvSpPr>
            <a:spLocks noGrp="1"/>
          </p:cNvSpPr>
          <p:nvPr>
            <p:ph type="title"/>
          </p:nvPr>
        </p:nvSpPr>
        <p:spPr>
          <a:xfrm>
            <a:off x="658906" y="708212"/>
            <a:ext cx="7042374" cy="785813"/>
          </a:xfrm>
        </p:spPr>
        <p:txBody>
          <a:bodyPr>
            <a:normAutofit/>
          </a:bodyPr>
          <a:lstStyle>
            <a:lvl1pPr>
              <a:defRPr sz="2200"/>
            </a:lvl1pPr>
          </a:lstStyle>
          <a:p>
            <a:endParaRPr lang="en-FI" dirty="0"/>
          </a:p>
        </p:txBody>
      </p:sp>
      <p:sp>
        <p:nvSpPr>
          <p:cNvPr id="6" name="Text Placeholder 3">
            <a:extLst>
              <a:ext uri="{FF2B5EF4-FFF2-40B4-BE49-F238E27FC236}">
                <a16:creationId xmlns:a16="http://schemas.microsoft.com/office/drawing/2014/main" id="{17E849B1-738B-3136-A9CD-22E6BD84462C}"/>
              </a:ext>
            </a:extLst>
          </p:cNvPr>
          <p:cNvSpPr>
            <a:spLocks noGrp="1"/>
          </p:cNvSpPr>
          <p:nvPr>
            <p:ph type="body" sz="half" idx="2"/>
          </p:nvPr>
        </p:nvSpPr>
        <p:spPr>
          <a:xfrm>
            <a:off x="660494" y="1852245"/>
            <a:ext cx="7040786" cy="3811588"/>
          </a:xfrm>
          <a:prstGeom prst="rect">
            <a:avLst/>
          </a:prstGeom>
        </p:spPr>
        <p:txBody>
          <a:bodyPr>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dirty="0"/>
              <a:t>Muokkaa tekstin perustyylejä napsauttamalla</a:t>
            </a:r>
          </a:p>
        </p:txBody>
      </p:sp>
      <p:sp>
        <p:nvSpPr>
          <p:cNvPr id="8" name="Content Placeholder 11">
            <a:extLst>
              <a:ext uri="{FF2B5EF4-FFF2-40B4-BE49-F238E27FC236}">
                <a16:creationId xmlns:a16="http://schemas.microsoft.com/office/drawing/2014/main" id="{73C9A813-A62B-F541-3933-18BD8DAC7ABF}"/>
              </a:ext>
            </a:extLst>
          </p:cNvPr>
          <p:cNvSpPr>
            <a:spLocks noGrp="1"/>
          </p:cNvSpPr>
          <p:nvPr>
            <p:ph sz="quarter" idx="23"/>
          </p:nvPr>
        </p:nvSpPr>
        <p:spPr>
          <a:xfrm>
            <a:off x="8431309" y="322728"/>
            <a:ext cx="3437963" cy="582705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Tree>
    <p:extLst>
      <p:ext uri="{BB962C8B-B14F-4D97-AF65-F5344CB8AC3E}">
        <p14:creationId xmlns:p14="http://schemas.microsoft.com/office/powerpoint/2010/main" val="29827956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2 - 3">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276CEA6-9D27-F308-BCB2-65837DB21626}"/>
              </a:ext>
            </a:extLst>
          </p:cNvPr>
          <p:cNvSpPr/>
          <p:nvPr userDrawn="1"/>
        </p:nvSpPr>
        <p:spPr>
          <a:xfrm>
            <a:off x="322728" y="322729"/>
            <a:ext cx="7772403" cy="5827059"/>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7" name="Content Placeholder 11">
            <a:extLst>
              <a:ext uri="{FF2B5EF4-FFF2-40B4-BE49-F238E27FC236}">
                <a16:creationId xmlns:a16="http://schemas.microsoft.com/office/drawing/2014/main" id="{B76A67A0-5769-FD9C-E682-43172E361B1D}"/>
              </a:ext>
            </a:extLst>
          </p:cNvPr>
          <p:cNvSpPr>
            <a:spLocks noGrp="1"/>
          </p:cNvSpPr>
          <p:nvPr>
            <p:ph sz="quarter" idx="23"/>
          </p:nvPr>
        </p:nvSpPr>
        <p:spPr>
          <a:xfrm>
            <a:off x="8431309" y="322728"/>
            <a:ext cx="3437963" cy="582705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
        <p:nvSpPr>
          <p:cNvPr id="5" name="Title 1">
            <a:extLst>
              <a:ext uri="{FF2B5EF4-FFF2-40B4-BE49-F238E27FC236}">
                <a16:creationId xmlns:a16="http://schemas.microsoft.com/office/drawing/2014/main" id="{1BA7205F-42FD-43E8-F09F-F90AF1C0CEC0}"/>
              </a:ext>
            </a:extLst>
          </p:cNvPr>
          <p:cNvSpPr>
            <a:spLocks noGrp="1"/>
          </p:cNvSpPr>
          <p:nvPr>
            <p:ph type="title"/>
          </p:nvPr>
        </p:nvSpPr>
        <p:spPr>
          <a:xfrm>
            <a:off x="658906" y="708212"/>
            <a:ext cx="7042374" cy="785813"/>
          </a:xfrm>
        </p:spPr>
        <p:txBody>
          <a:bodyPr>
            <a:normAutofit/>
          </a:bodyPr>
          <a:lstStyle>
            <a:lvl1pPr>
              <a:defRPr sz="2200"/>
            </a:lvl1pPr>
          </a:lstStyle>
          <a:p>
            <a:endParaRPr lang="en-FI" dirty="0"/>
          </a:p>
        </p:txBody>
      </p:sp>
      <p:sp>
        <p:nvSpPr>
          <p:cNvPr id="6" name="Text Placeholder 3">
            <a:extLst>
              <a:ext uri="{FF2B5EF4-FFF2-40B4-BE49-F238E27FC236}">
                <a16:creationId xmlns:a16="http://schemas.microsoft.com/office/drawing/2014/main" id="{B7FED78E-B3ED-6C2F-2F1B-370BCA74B92E}"/>
              </a:ext>
            </a:extLst>
          </p:cNvPr>
          <p:cNvSpPr>
            <a:spLocks noGrp="1"/>
          </p:cNvSpPr>
          <p:nvPr>
            <p:ph type="body" sz="half" idx="2"/>
          </p:nvPr>
        </p:nvSpPr>
        <p:spPr>
          <a:xfrm>
            <a:off x="660494" y="1852245"/>
            <a:ext cx="7040786" cy="3811588"/>
          </a:xfrm>
          <a:prstGeom prst="rect">
            <a:avLst/>
          </a:prstGeom>
        </p:spPr>
        <p:txBody>
          <a:bodyPr>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dirty="0"/>
              <a:t>Muokkaa tekstin perustyylejä napsauttamalla</a:t>
            </a:r>
          </a:p>
        </p:txBody>
      </p:sp>
    </p:spTree>
    <p:extLst>
      <p:ext uri="{BB962C8B-B14F-4D97-AF65-F5344CB8AC3E}">
        <p14:creationId xmlns:p14="http://schemas.microsoft.com/office/powerpoint/2010/main" val="37143728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2 - 4">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276CEA6-9D27-F308-BCB2-65837DB21626}"/>
              </a:ext>
            </a:extLst>
          </p:cNvPr>
          <p:cNvSpPr/>
          <p:nvPr userDrawn="1"/>
        </p:nvSpPr>
        <p:spPr>
          <a:xfrm>
            <a:off x="322728" y="322729"/>
            <a:ext cx="7772403" cy="5827059"/>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7" name="Content Placeholder 11">
            <a:extLst>
              <a:ext uri="{FF2B5EF4-FFF2-40B4-BE49-F238E27FC236}">
                <a16:creationId xmlns:a16="http://schemas.microsoft.com/office/drawing/2014/main" id="{EAC63FE1-55B6-76DF-87AF-9835DB9FEBE8}"/>
              </a:ext>
            </a:extLst>
          </p:cNvPr>
          <p:cNvSpPr>
            <a:spLocks noGrp="1"/>
          </p:cNvSpPr>
          <p:nvPr>
            <p:ph sz="quarter" idx="23"/>
          </p:nvPr>
        </p:nvSpPr>
        <p:spPr>
          <a:xfrm>
            <a:off x="8431309" y="322728"/>
            <a:ext cx="3437963" cy="582705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
        <p:nvSpPr>
          <p:cNvPr id="5" name="Title 1">
            <a:extLst>
              <a:ext uri="{FF2B5EF4-FFF2-40B4-BE49-F238E27FC236}">
                <a16:creationId xmlns:a16="http://schemas.microsoft.com/office/drawing/2014/main" id="{363833FD-9EA0-D305-F033-FE9EA818A738}"/>
              </a:ext>
            </a:extLst>
          </p:cNvPr>
          <p:cNvSpPr>
            <a:spLocks noGrp="1"/>
          </p:cNvSpPr>
          <p:nvPr>
            <p:ph type="title"/>
          </p:nvPr>
        </p:nvSpPr>
        <p:spPr>
          <a:xfrm>
            <a:off x="658906" y="708212"/>
            <a:ext cx="7042374" cy="785813"/>
          </a:xfrm>
        </p:spPr>
        <p:txBody>
          <a:bodyPr>
            <a:normAutofit/>
          </a:bodyPr>
          <a:lstStyle>
            <a:lvl1pPr>
              <a:defRPr sz="2200"/>
            </a:lvl1pPr>
          </a:lstStyle>
          <a:p>
            <a:endParaRPr lang="en-FI" dirty="0"/>
          </a:p>
        </p:txBody>
      </p:sp>
      <p:sp>
        <p:nvSpPr>
          <p:cNvPr id="6" name="Text Placeholder 3">
            <a:extLst>
              <a:ext uri="{FF2B5EF4-FFF2-40B4-BE49-F238E27FC236}">
                <a16:creationId xmlns:a16="http://schemas.microsoft.com/office/drawing/2014/main" id="{B45CDAF7-E17B-116B-2B7F-A19812770FBB}"/>
              </a:ext>
            </a:extLst>
          </p:cNvPr>
          <p:cNvSpPr>
            <a:spLocks noGrp="1"/>
          </p:cNvSpPr>
          <p:nvPr>
            <p:ph type="body" sz="half" idx="2"/>
          </p:nvPr>
        </p:nvSpPr>
        <p:spPr>
          <a:xfrm>
            <a:off x="660494" y="1852245"/>
            <a:ext cx="7040786" cy="3811588"/>
          </a:xfrm>
          <a:prstGeom prst="rect">
            <a:avLst/>
          </a:prstGeom>
        </p:spPr>
        <p:txBody>
          <a:bodyPr>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dirty="0"/>
              <a:t>Muokkaa tekstin perustyylejä napsauttamalla</a:t>
            </a:r>
          </a:p>
        </p:txBody>
      </p:sp>
    </p:spTree>
    <p:extLst>
      <p:ext uri="{BB962C8B-B14F-4D97-AF65-F5344CB8AC3E}">
        <p14:creationId xmlns:p14="http://schemas.microsoft.com/office/powerpoint/2010/main" val="13785760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2 - 5">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276CEA6-9D27-F308-BCB2-65837DB21626}"/>
              </a:ext>
            </a:extLst>
          </p:cNvPr>
          <p:cNvSpPr/>
          <p:nvPr userDrawn="1"/>
        </p:nvSpPr>
        <p:spPr>
          <a:xfrm>
            <a:off x="322728" y="322729"/>
            <a:ext cx="7772403" cy="5827059"/>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8" name="Content Placeholder 11">
            <a:extLst>
              <a:ext uri="{FF2B5EF4-FFF2-40B4-BE49-F238E27FC236}">
                <a16:creationId xmlns:a16="http://schemas.microsoft.com/office/drawing/2014/main" id="{956146F0-53D8-C590-5E4E-34E71D9E18FE}"/>
              </a:ext>
            </a:extLst>
          </p:cNvPr>
          <p:cNvSpPr>
            <a:spLocks noGrp="1"/>
          </p:cNvSpPr>
          <p:nvPr>
            <p:ph sz="quarter" idx="23"/>
          </p:nvPr>
        </p:nvSpPr>
        <p:spPr>
          <a:xfrm>
            <a:off x="8431309" y="322728"/>
            <a:ext cx="3437963" cy="582705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
        <p:nvSpPr>
          <p:cNvPr id="5" name="Title 1">
            <a:extLst>
              <a:ext uri="{FF2B5EF4-FFF2-40B4-BE49-F238E27FC236}">
                <a16:creationId xmlns:a16="http://schemas.microsoft.com/office/drawing/2014/main" id="{F6B361BF-2253-B090-7066-63ECBCBF768B}"/>
              </a:ext>
            </a:extLst>
          </p:cNvPr>
          <p:cNvSpPr>
            <a:spLocks noGrp="1"/>
          </p:cNvSpPr>
          <p:nvPr>
            <p:ph type="title"/>
          </p:nvPr>
        </p:nvSpPr>
        <p:spPr>
          <a:xfrm>
            <a:off x="658906" y="708212"/>
            <a:ext cx="7042374" cy="785813"/>
          </a:xfrm>
        </p:spPr>
        <p:txBody>
          <a:bodyPr>
            <a:normAutofit/>
          </a:bodyPr>
          <a:lstStyle>
            <a:lvl1pPr>
              <a:defRPr sz="2200"/>
            </a:lvl1pPr>
          </a:lstStyle>
          <a:p>
            <a:endParaRPr lang="en-FI" dirty="0"/>
          </a:p>
        </p:txBody>
      </p:sp>
      <p:sp>
        <p:nvSpPr>
          <p:cNvPr id="6" name="Text Placeholder 3">
            <a:extLst>
              <a:ext uri="{FF2B5EF4-FFF2-40B4-BE49-F238E27FC236}">
                <a16:creationId xmlns:a16="http://schemas.microsoft.com/office/drawing/2014/main" id="{08ECEDD2-4583-A159-0A50-9E85946CC880}"/>
              </a:ext>
            </a:extLst>
          </p:cNvPr>
          <p:cNvSpPr>
            <a:spLocks noGrp="1"/>
          </p:cNvSpPr>
          <p:nvPr>
            <p:ph type="body" sz="half" idx="2"/>
          </p:nvPr>
        </p:nvSpPr>
        <p:spPr>
          <a:xfrm>
            <a:off x="660494" y="1852245"/>
            <a:ext cx="7040786" cy="3811588"/>
          </a:xfrm>
          <a:prstGeom prst="rect">
            <a:avLst/>
          </a:prstGeom>
        </p:spPr>
        <p:txBody>
          <a:bodyPr>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dirty="0"/>
              <a:t>Muokkaa tekstin perustyylejä napsauttamalla</a:t>
            </a:r>
          </a:p>
        </p:txBody>
      </p:sp>
    </p:spTree>
    <p:extLst>
      <p:ext uri="{BB962C8B-B14F-4D97-AF65-F5344CB8AC3E}">
        <p14:creationId xmlns:p14="http://schemas.microsoft.com/office/powerpoint/2010/main" val="269366381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 - 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81F30-94C3-1C40-931C-243AD28E45DC}"/>
              </a:ext>
            </a:extLst>
          </p:cNvPr>
          <p:cNvSpPr>
            <a:spLocks noGrp="1"/>
          </p:cNvSpPr>
          <p:nvPr>
            <p:ph type="title"/>
          </p:nvPr>
        </p:nvSpPr>
        <p:spPr>
          <a:xfrm>
            <a:off x="838200" y="782739"/>
            <a:ext cx="3521765" cy="785813"/>
          </a:xfrm>
        </p:spPr>
        <p:txBody>
          <a:bodyPr/>
          <a:lstStyle>
            <a:lvl1pPr>
              <a:defRPr>
                <a:solidFill>
                  <a:schemeClr val="accent3"/>
                </a:solidFill>
              </a:defRPr>
            </a:lvl1pPr>
          </a:lstStyle>
          <a:p>
            <a:endParaRPr lang="en-FI" dirty="0"/>
          </a:p>
        </p:txBody>
      </p:sp>
      <p:sp>
        <p:nvSpPr>
          <p:cNvPr id="5" name="Text Placeholder 3">
            <a:extLst>
              <a:ext uri="{FF2B5EF4-FFF2-40B4-BE49-F238E27FC236}">
                <a16:creationId xmlns:a16="http://schemas.microsoft.com/office/drawing/2014/main" id="{E2F8333C-1D37-5C84-80AF-42CAB9DED1BC}"/>
              </a:ext>
            </a:extLst>
          </p:cNvPr>
          <p:cNvSpPr>
            <a:spLocks noGrp="1"/>
          </p:cNvSpPr>
          <p:nvPr>
            <p:ph type="body" sz="quarter" idx="22"/>
          </p:nvPr>
        </p:nvSpPr>
        <p:spPr>
          <a:xfrm>
            <a:off x="838201" y="2021163"/>
            <a:ext cx="4356652" cy="3661569"/>
          </a:xfrm>
        </p:spPr>
        <p:txBody>
          <a:bodyPr/>
          <a:lstStyle/>
          <a:p>
            <a:endParaRPr lang="en-FI" dirty="0"/>
          </a:p>
        </p:txBody>
      </p:sp>
      <p:sp>
        <p:nvSpPr>
          <p:cNvPr id="4" name="Content Placeholder 11">
            <a:extLst>
              <a:ext uri="{FF2B5EF4-FFF2-40B4-BE49-F238E27FC236}">
                <a16:creationId xmlns:a16="http://schemas.microsoft.com/office/drawing/2014/main" id="{E2FEE206-0EDE-6C6D-0182-D20EC66F1B38}"/>
              </a:ext>
            </a:extLst>
          </p:cNvPr>
          <p:cNvSpPr>
            <a:spLocks noGrp="1"/>
          </p:cNvSpPr>
          <p:nvPr>
            <p:ph sz="quarter" idx="23"/>
          </p:nvPr>
        </p:nvSpPr>
        <p:spPr>
          <a:xfrm>
            <a:off x="6104967" y="251806"/>
            <a:ext cx="5835034" cy="563398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Tree>
    <p:extLst>
      <p:ext uri="{BB962C8B-B14F-4D97-AF65-F5344CB8AC3E}">
        <p14:creationId xmlns:p14="http://schemas.microsoft.com/office/powerpoint/2010/main" val="20584266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 - 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81F30-94C3-1C40-931C-243AD28E45DC}"/>
              </a:ext>
            </a:extLst>
          </p:cNvPr>
          <p:cNvSpPr>
            <a:spLocks noGrp="1"/>
          </p:cNvSpPr>
          <p:nvPr>
            <p:ph type="title"/>
          </p:nvPr>
        </p:nvSpPr>
        <p:spPr>
          <a:xfrm>
            <a:off x="838200" y="782739"/>
            <a:ext cx="3521765" cy="785813"/>
          </a:xfrm>
        </p:spPr>
        <p:txBody>
          <a:bodyPr/>
          <a:lstStyle>
            <a:lvl1pPr>
              <a:defRPr>
                <a:solidFill>
                  <a:schemeClr val="accent3"/>
                </a:solidFill>
              </a:defRPr>
            </a:lvl1pPr>
          </a:lstStyle>
          <a:p>
            <a:endParaRPr lang="en-FI" dirty="0"/>
          </a:p>
        </p:txBody>
      </p:sp>
      <p:sp>
        <p:nvSpPr>
          <p:cNvPr id="6" name="Text Placeholder 3">
            <a:extLst>
              <a:ext uri="{FF2B5EF4-FFF2-40B4-BE49-F238E27FC236}">
                <a16:creationId xmlns:a16="http://schemas.microsoft.com/office/drawing/2014/main" id="{12B310E5-92A8-05DA-623C-CE234551171C}"/>
              </a:ext>
            </a:extLst>
          </p:cNvPr>
          <p:cNvSpPr>
            <a:spLocks noGrp="1"/>
          </p:cNvSpPr>
          <p:nvPr>
            <p:ph type="body" sz="half" idx="2"/>
          </p:nvPr>
        </p:nvSpPr>
        <p:spPr>
          <a:xfrm>
            <a:off x="839788" y="1926772"/>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4" name="Content Placeholder 11">
            <a:extLst>
              <a:ext uri="{FF2B5EF4-FFF2-40B4-BE49-F238E27FC236}">
                <a16:creationId xmlns:a16="http://schemas.microsoft.com/office/drawing/2014/main" id="{F650B902-3E18-604F-2C43-B5DAEE5CF1D1}"/>
              </a:ext>
            </a:extLst>
          </p:cNvPr>
          <p:cNvSpPr>
            <a:spLocks noGrp="1"/>
          </p:cNvSpPr>
          <p:nvPr>
            <p:ph sz="quarter" idx="23"/>
          </p:nvPr>
        </p:nvSpPr>
        <p:spPr>
          <a:xfrm>
            <a:off x="6104967" y="251806"/>
            <a:ext cx="5835034" cy="563398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Tree>
    <p:extLst>
      <p:ext uri="{BB962C8B-B14F-4D97-AF65-F5344CB8AC3E}">
        <p14:creationId xmlns:p14="http://schemas.microsoft.com/office/powerpoint/2010/main" val="10335208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81F30-94C3-1C40-931C-243AD28E45DC}"/>
              </a:ext>
            </a:extLst>
          </p:cNvPr>
          <p:cNvSpPr>
            <a:spLocks noGrp="1"/>
          </p:cNvSpPr>
          <p:nvPr>
            <p:ph type="title"/>
          </p:nvPr>
        </p:nvSpPr>
        <p:spPr>
          <a:xfrm>
            <a:off x="838200" y="782739"/>
            <a:ext cx="3521765" cy="785813"/>
          </a:xfrm>
        </p:spPr>
        <p:txBody>
          <a:bodyPr/>
          <a:lstStyle>
            <a:lvl1pPr>
              <a:defRPr>
                <a:solidFill>
                  <a:schemeClr val="accent3"/>
                </a:solidFill>
              </a:defRPr>
            </a:lvl1pPr>
          </a:lstStyle>
          <a:p>
            <a:endParaRPr lang="en-FI" dirty="0"/>
          </a:p>
        </p:txBody>
      </p:sp>
      <p:sp>
        <p:nvSpPr>
          <p:cNvPr id="5" name="Text Placeholder 3">
            <a:extLst>
              <a:ext uri="{FF2B5EF4-FFF2-40B4-BE49-F238E27FC236}">
                <a16:creationId xmlns:a16="http://schemas.microsoft.com/office/drawing/2014/main" id="{E2F8333C-1D37-5C84-80AF-42CAB9DED1BC}"/>
              </a:ext>
            </a:extLst>
          </p:cNvPr>
          <p:cNvSpPr>
            <a:spLocks noGrp="1"/>
          </p:cNvSpPr>
          <p:nvPr>
            <p:ph type="body" sz="quarter" idx="22"/>
          </p:nvPr>
        </p:nvSpPr>
        <p:spPr>
          <a:xfrm>
            <a:off x="838201" y="2021163"/>
            <a:ext cx="4356652" cy="3661569"/>
          </a:xfrm>
        </p:spPr>
        <p:txBody>
          <a:bodyPr/>
          <a:lstStyle/>
          <a:p>
            <a:endParaRPr lang="en-FI" dirty="0"/>
          </a:p>
        </p:txBody>
      </p:sp>
      <p:sp>
        <p:nvSpPr>
          <p:cNvPr id="12" name="Content Placeholder 11">
            <a:extLst>
              <a:ext uri="{FF2B5EF4-FFF2-40B4-BE49-F238E27FC236}">
                <a16:creationId xmlns:a16="http://schemas.microsoft.com/office/drawing/2014/main" id="{8240027F-B964-07BD-24E4-FA6401D71034}"/>
              </a:ext>
            </a:extLst>
          </p:cNvPr>
          <p:cNvSpPr>
            <a:spLocks noGrp="1"/>
          </p:cNvSpPr>
          <p:nvPr>
            <p:ph sz="quarter" idx="23"/>
          </p:nvPr>
        </p:nvSpPr>
        <p:spPr>
          <a:xfrm>
            <a:off x="6104967" y="251806"/>
            <a:ext cx="5835034" cy="563398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Tree>
    <p:extLst>
      <p:ext uri="{BB962C8B-B14F-4D97-AF65-F5344CB8AC3E}">
        <p14:creationId xmlns:p14="http://schemas.microsoft.com/office/powerpoint/2010/main" val="38019466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 - 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81F30-94C3-1C40-931C-243AD28E45DC}"/>
              </a:ext>
            </a:extLst>
          </p:cNvPr>
          <p:cNvSpPr>
            <a:spLocks noGrp="1"/>
          </p:cNvSpPr>
          <p:nvPr>
            <p:ph type="title"/>
          </p:nvPr>
        </p:nvSpPr>
        <p:spPr>
          <a:xfrm>
            <a:off x="6829698" y="782739"/>
            <a:ext cx="3521765" cy="785813"/>
          </a:xfrm>
        </p:spPr>
        <p:txBody>
          <a:bodyPr/>
          <a:lstStyle>
            <a:lvl1pPr>
              <a:defRPr>
                <a:solidFill>
                  <a:schemeClr val="accent3"/>
                </a:solidFill>
              </a:defRPr>
            </a:lvl1pPr>
          </a:lstStyle>
          <a:p>
            <a:endParaRPr lang="en-FI" dirty="0"/>
          </a:p>
        </p:txBody>
      </p:sp>
      <p:sp>
        <p:nvSpPr>
          <p:cNvPr id="6" name="Text Placeholder 3">
            <a:extLst>
              <a:ext uri="{FF2B5EF4-FFF2-40B4-BE49-F238E27FC236}">
                <a16:creationId xmlns:a16="http://schemas.microsoft.com/office/drawing/2014/main" id="{12B310E5-92A8-05DA-623C-CE234551171C}"/>
              </a:ext>
            </a:extLst>
          </p:cNvPr>
          <p:cNvSpPr>
            <a:spLocks noGrp="1"/>
          </p:cNvSpPr>
          <p:nvPr>
            <p:ph type="body" sz="half" idx="2"/>
          </p:nvPr>
        </p:nvSpPr>
        <p:spPr>
          <a:xfrm>
            <a:off x="6831286" y="1926772"/>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4" name="Content Placeholder 11">
            <a:extLst>
              <a:ext uri="{FF2B5EF4-FFF2-40B4-BE49-F238E27FC236}">
                <a16:creationId xmlns:a16="http://schemas.microsoft.com/office/drawing/2014/main" id="{6D4114FE-84AE-8800-C6E3-6C8E42DE51E0}"/>
              </a:ext>
            </a:extLst>
          </p:cNvPr>
          <p:cNvSpPr>
            <a:spLocks noGrp="1"/>
          </p:cNvSpPr>
          <p:nvPr>
            <p:ph sz="quarter" idx="23"/>
          </p:nvPr>
        </p:nvSpPr>
        <p:spPr>
          <a:xfrm>
            <a:off x="269931" y="251806"/>
            <a:ext cx="5835034" cy="563398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Tree>
    <p:extLst>
      <p:ext uri="{BB962C8B-B14F-4D97-AF65-F5344CB8AC3E}">
        <p14:creationId xmlns:p14="http://schemas.microsoft.com/office/powerpoint/2010/main" val="3368354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 - 9">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81F30-94C3-1C40-931C-243AD28E45DC}"/>
              </a:ext>
            </a:extLst>
          </p:cNvPr>
          <p:cNvSpPr>
            <a:spLocks noGrp="1"/>
          </p:cNvSpPr>
          <p:nvPr>
            <p:ph type="title"/>
          </p:nvPr>
        </p:nvSpPr>
        <p:spPr>
          <a:xfrm>
            <a:off x="6829698" y="782739"/>
            <a:ext cx="3521765" cy="785813"/>
          </a:xfrm>
        </p:spPr>
        <p:txBody>
          <a:bodyPr/>
          <a:lstStyle>
            <a:lvl1pPr>
              <a:defRPr>
                <a:solidFill>
                  <a:schemeClr val="accent3"/>
                </a:solidFill>
              </a:defRPr>
            </a:lvl1pPr>
          </a:lstStyle>
          <a:p>
            <a:endParaRPr lang="en-FI" dirty="0"/>
          </a:p>
        </p:txBody>
      </p:sp>
      <p:sp>
        <p:nvSpPr>
          <p:cNvPr id="4" name="Text Placeholder 3">
            <a:extLst>
              <a:ext uri="{FF2B5EF4-FFF2-40B4-BE49-F238E27FC236}">
                <a16:creationId xmlns:a16="http://schemas.microsoft.com/office/drawing/2014/main" id="{9F31D452-B069-3513-7895-1E05AC40607E}"/>
              </a:ext>
            </a:extLst>
          </p:cNvPr>
          <p:cNvSpPr>
            <a:spLocks noGrp="1"/>
          </p:cNvSpPr>
          <p:nvPr>
            <p:ph type="body" sz="quarter" idx="22"/>
          </p:nvPr>
        </p:nvSpPr>
        <p:spPr>
          <a:xfrm>
            <a:off x="6829698" y="2021163"/>
            <a:ext cx="4356652" cy="3661569"/>
          </a:xfrm>
        </p:spPr>
        <p:txBody>
          <a:bodyPr/>
          <a:lstStyle/>
          <a:p>
            <a:endParaRPr lang="en-FI" dirty="0"/>
          </a:p>
        </p:txBody>
      </p:sp>
      <p:sp>
        <p:nvSpPr>
          <p:cNvPr id="5" name="Content Placeholder 11">
            <a:extLst>
              <a:ext uri="{FF2B5EF4-FFF2-40B4-BE49-F238E27FC236}">
                <a16:creationId xmlns:a16="http://schemas.microsoft.com/office/drawing/2014/main" id="{04870C83-EE11-7C65-3710-D02DE11854B3}"/>
              </a:ext>
            </a:extLst>
          </p:cNvPr>
          <p:cNvSpPr>
            <a:spLocks noGrp="1"/>
          </p:cNvSpPr>
          <p:nvPr>
            <p:ph sz="quarter" idx="23"/>
          </p:nvPr>
        </p:nvSpPr>
        <p:spPr>
          <a:xfrm>
            <a:off x="269931" y="251806"/>
            <a:ext cx="5835034" cy="563398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Tree>
    <p:extLst>
      <p:ext uri="{BB962C8B-B14F-4D97-AF65-F5344CB8AC3E}">
        <p14:creationId xmlns:p14="http://schemas.microsoft.com/office/powerpoint/2010/main" val="37995016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 - 1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81F30-94C3-1C40-931C-243AD28E45DC}"/>
              </a:ext>
            </a:extLst>
          </p:cNvPr>
          <p:cNvSpPr>
            <a:spLocks noGrp="1"/>
          </p:cNvSpPr>
          <p:nvPr>
            <p:ph type="title"/>
          </p:nvPr>
        </p:nvSpPr>
        <p:spPr>
          <a:xfrm>
            <a:off x="838200" y="782739"/>
            <a:ext cx="8314508" cy="785813"/>
          </a:xfrm>
        </p:spPr>
        <p:txBody>
          <a:bodyPr/>
          <a:lstStyle>
            <a:lvl1pPr>
              <a:defRPr>
                <a:solidFill>
                  <a:schemeClr val="accent3"/>
                </a:solidFill>
              </a:defRPr>
            </a:lvl1pPr>
          </a:lstStyle>
          <a:p>
            <a:endParaRPr lang="en-FI" dirty="0"/>
          </a:p>
        </p:txBody>
      </p:sp>
      <p:sp>
        <p:nvSpPr>
          <p:cNvPr id="5" name="Text Placeholder 3">
            <a:extLst>
              <a:ext uri="{FF2B5EF4-FFF2-40B4-BE49-F238E27FC236}">
                <a16:creationId xmlns:a16="http://schemas.microsoft.com/office/drawing/2014/main" id="{E2F8333C-1D37-5C84-80AF-42CAB9DED1BC}"/>
              </a:ext>
            </a:extLst>
          </p:cNvPr>
          <p:cNvSpPr>
            <a:spLocks noGrp="1"/>
          </p:cNvSpPr>
          <p:nvPr>
            <p:ph type="body" sz="quarter" idx="22"/>
          </p:nvPr>
        </p:nvSpPr>
        <p:spPr>
          <a:xfrm>
            <a:off x="838201" y="2021163"/>
            <a:ext cx="8314508" cy="3661569"/>
          </a:xfrm>
        </p:spPr>
        <p:txBody>
          <a:bodyPr/>
          <a:lstStyle/>
          <a:p>
            <a:endParaRPr lang="en-FI" dirty="0"/>
          </a:p>
        </p:txBody>
      </p:sp>
    </p:spTree>
    <p:extLst>
      <p:ext uri="{BB962C8B-B14F-4D97-AF65-F5344CB8AC3E}">
        <p14:creationId xmlns:p14="http://schemas.microsoft.com/office/powerpoint/2010/main" val="52902421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 - 11">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E2F8333C-1D37-5C84-80AF-42CAB9DED1BC}"/>
              </a:ext>
            </a:extLst>
          </p:cNvPr>
          <p:cNvSpPr>
            <a:spLocks noGrp="1"/>
          </p:cNvSpPr>
          <p:nvPr>
            <p:ph type="body" sz="quarter" idx="22"/>
          </p:nvPr>
        </p:nvSpPr>
        <p:spPr>
          <a:xfrm>
            <a:off x="838200" y="2021163"/>
            <a:ext cx="10632439" cy="3661569"/>
          </a:xfrm>
        </p:spPr>
        <p:txBody>
          <a:bodyPr/>
          <a:lstStyle/>
          <a:p>
            <a:endParaRPr lang="en-FI" dirty="0"/>
          </a:p>
        </p:txBody>
      </p:sp>
      <p:sp>
        <p:nvSpPr>
          <p:cNvPr id="6" name="Title 1">
            <a:extLst>
              <a:ext uri="{FF2B5EF4-FFF2-40B4-BE49-F238E27FC236}">
                <a16:creationId xmlns:a16="http://schemas.microsoft.com/office/drawing/2014/main" id="{AD7ECBD7-6868-196C-DB66-E8E4E553BA7C}"/>
              </a:ext>
            </a:extLst>
          </p:cNvPr>
          <p:cNvSpPr>
            <a:spLocks noGrp="1"/>
          </p:cNvSpPr>
          <p:nvPr>
            <p:ph type="title"/>
          </p:nvPr>
        </p:nvSpPr>
        <p:spPr>
          <a:xfrm>
            <a:off x="838199" y="782739"/>
            <a:ext cx="10632439" cy="785813"/>
          </a:xfrm>
        </p:spPr>
        <p:txBody>
          <a:bodyPr/>
          <a:lstStyle/>
          <a:p>
            <a:endParaRPr lang="en-FI" dirty="0"/>
          </a:p>
        </p:txBody>
      </p:sp>
    </p:spTree>
    <p:extLst>
      <p:ext uri="{BB962C8B-B14F-4D97-AF65-F5344CB8AC3E}">
        <p14:creationId xmlns:p14="http://schemas.microsoft.com/office/powerpoint/2010/main" val="33418760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 - 12">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ext Placeholder 3">
            <a:extLst>
              <a:ext uri="{FF2B5EF4-FFF2-40B4-BE49-F238E27FC236}">
                <a16:creationId xmlns:a16="http://schemas.microsoft.com/office/drawing/2014/main" id="{78FDF6FC-571E-DADF-BD17-E08A71AB2A93}"/>
              </a:ext>
            </a:extLst>
          </p:cNvPr>
          <p:cNvSpPr>
            <a:spLocks noGrp="1"/>
          </p:cNvSpPr>
          <p:nvPr>
            <p:ph type="body" sz="quarter" idx="22"/>
          </p:nvPr>
        </p:nvSpPr>
        <p:spPr>
          <a:xfrm>
            <a:off x="838200" y="2021163"/>
            <a:ext cx="10632439" cy="3661569"/>
          </a:xfrm>
        </p:spPr>
        <p:txBody>
          <a:bodyPr/>
          <a:lstStyle/>
          <a:p>
            <a:endParaRPr lang="en-FI" dirty="0"/>
          </a:p>
        </p:txBody>
      </p:sp>
      <p:sp>
        <p:nvSpPr>
          <p:cNvPr id="3" name="Title 1">
            <a:extLst>
              <a:ext uri="{FF2B5EF4-FFF2-40B4-BE49-F238E27FC236}">
                <a16:creationId xmlns:a16="http://schemas.microsoft.com/office/drawing/2014/main" id="{A4B05F65-97A7-4144-A2EA-58C9D9C13C68}"/>
              </a:ext>
            </a:extLst>
          </p:cNvPr>
          <p:cNvSpPr>
            <a:spLocks noGrp="1"/>
          </p:cNvSpPr>
          <p:nvPr>
            <p:ph type="title"/>
          </p:nvPr>
        </p:nvSpPr>
        <p:spPr>
          <a:xfrm>
            <a:off x="838199" y="782739"/>
            <a:ext cx="10632439" cy="785813"/>
          </a:xfrm>
        </p:spPr>
        <p:txBody>
          <a:bodyPr/>
          <a:lstStyle/>
          <a:p>
            <a:endParaRPr lang="en-FI" dirty="0"/>
          </a:p>
        </p:txBody>
      </p:sp>
    </p:spTree>
    <p:extLst>
      <p:ext uri="{BB962C8B-B14F-4D97-AF65-F5344CB8AC3E}">
        <p14:creationId xmlns:p14="http://schemas.microsoft.com/office/powerpoint/2010/main" val="350336160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 - 13">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ext Placeholder 3">
            <a:extLst>
              <a:ext uri="{FF2B5EF4-FFF2-40B4-BE49-F238E27FC236}">
                <a16:creationId xmlns:a16="http://schemas.microsoft.com/office/drawing/2014/main" id="{28BD0CF2-4E97-0EDF-853A-F7F9C9D01D6F}"/>
              </a:ext>
            </a:extLst>
          </p:cNvPr>
          <p:cNvSpPr>
            <a:spLocks noGrp="1"/>
          </p:cNvSpPr>
          <p:nvPr>
            <p:ph type="body" sz="quarter" idx="22"/>
          </p:nvPr>
        </p:nvSpPr>
        <p:spPr>
          <a:xfrm>
            <a:off x="838200" y="2021163"/>
            <a:ext cx="10632439" cy="3661569"/>
          </a:xfrm>
        </p:spPr>
        <p:txBody>
          <a:bodyPr/>
          <a:lstStyle/>
          <a:p>
            <a:endParaRPr lang="en-FI" dirty="0"/>
          </a:p>
        </p:txBody>
      </p:sp>
      <p:sp>
        <p:nvSpPr>
          <p:cNvPr id="3" name="Title 1">
            <a:extLst>
              <a:ext uri="{FF2B5EF4-FFF2-40B4-BE49-F238E27FC236}">
                <a16:creationId xmlns:a16="http://schemas.microsoft.com/office/drawing/2014/main" id="{86F10886-4D4D-1663-87DF-B6A58D6D9785}"/>
              </a:ext>
            </a:extLst>
          </p:cNvPr>
          <p:cNvSpPr>
            <a:spLocks noGrp="1"/>
          </p:cNvSpPr>
          <p:nvPr>
            <p:ph type="title"/>
          </p:nvPr>
        </p:nvSpPr>
        <p:spPr>
          <a:xfrm>
            <a:off x="838199" y="782739"/>
            <a:ext cx="10632439" cy="785813"/>
          </a:xfrm>
        </p:spPr>
        <p:txBody>
          <a:bodyPr/>
          <a:lstStyle/>
          <a:p>
            <a:endParaRPr lang="en-FI" dirty="0"/>
          </a:p>
        </p:txBody>
      </p:sp>
    </p:spTree>
    <p:extLst>
      <p:ext uri="{BB962C8B-B14F-4D97-AF65-F5344CB8AC3E}">
        <p14:creationId xmlns:p14="http://schemas.microsoft.com/office/powerpoint/2010/main" val="112532929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 - 14">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ext Placeholder 3">
            <a:extLst>
              <a:ext uri="{FF2B5EF4-FFF2-40B4-BE49-F238E27FC236}">
                <a16:creationId xmlns:a16="http://schemas.microsoft.com/office/drawing/2014/main" id="{613140B3-C327-EDD5-D016-CCEFD6BDB362}"/>
              </a:ext>
            </a:extLst>
          </p:cNvPr>
          <p:cNvSpPr>
            <a:spLocks noGrp="1"/>
          </p:cNvSpPr>
          <p:nvPr>
            <p:ph type="body" sz="quarter" idx="22"/>
          </p:nvPr>
        </p:nvSpPr>
        <p:spPr>
          <a:xfrm>
            <a:off x="838200" y="2021163"/>
            <a:ext cx="10632439" cy="3661569"/>
          </a:xfrm>
        </p:spPr>
        <p:txBody>
          <a:bodyPr/>
          <a:lstStyle/>
          <a:p>
            <a:endParaRPr lang="en-FI" dirty="0"/>
          </a:p>
        </p:txBody>
      </p:sp>
      <p:sp>
        <p:nvSpPr>
          <p:cNvPr id="4" name="Title 1">
            <a:extLst>
              <a:ext uri="{FF2B5EF4-FFF2-40B4-BE49-F238E27FC236}">
                <a16:creationId xmlns:a16="http://schemas.microsoft.com/office/drawing/2014/main" id="{47F9426C-BBA6-8877-6D87-2900AE4A31D1}"/>
              </a:ext>
            </a:extLst>
          </p:cNvPr>
          <p:cNvSpPr>
            <a:spLocks noGrp="1"/>
          </p:cNvSpPr>
          <p:nvPr>
            <p:ph type="title"/>
          </p:nvPr>
        </p:nvSpPr>
        <p:spPr>
          <a:xfrm>
            <a:off x="838199" y="782739"/>
            <a:ext cx="10632439" cy="785813"/>
          </a:xfrm>
        </p:spPr>
        <p:txBody>
          <a:bodyPr/>
          <a:lstStyle/>
          <a:p>
            <a:endParaRPr lang="en-FI" dirty="0"/>
          </a:p>
        </p:txBody>
      </p:sp>
    </p:spTree>
    <p:extLst>
      <p:ext uri="{BB962C8B-B14F-4D97-AF65-F5344CB8AC3E}">
        <p14:creationId xmlns:p14="http://schemas.microsoft.com/office/powerpoint/2010/main" val="11278138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 - 1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81F30-94C3-1C40-931C-243AD28E45DC}"/>
              </a:ext>
            </a:extLst>
          </p:cNvPr>
          <p:cNvSpPr>
            <a:spLocks noGrp="1"/>
          </p:cNvSpPr>
          <p:nvPr>
            <p:ph type="title"/>
          </p:nvPr>
        </p:nvSpPr>
        <p:spPr>
          <a:xfrm>
            <a:off x="838200" y="782739"/>
            <a:ext cx="10935789" cy="785813"/>
          </a:xfrm>
        </p:spPr>
        <p:txBody>
          <a:bodyPr/>
          <a:lstStyle>
            <a:lvl1pPr>
              <a:defRPr>
                <a:solidFill>
                  <a:schemeClr val="accent3"/>
                </a:solidFill>
              </a:defRPr>
            </a:lvl1pPr>
          </a:lstStyle>
          <a:p>
            <a:endParaRPr lang="en-FI" dirty="0"/>
          </a:p>
        </p:txBody>
      </p:sp>
      <p:sp>
        <p:nvSpPr>
          <p:cNvPr id="5" name="Text Placeholder 3">
            <a:extLst>
              <a:ext uri="{FF2B5EF4-FFF2-40B4-BE49-F238E27FC236}">
                <a16:creationId xmlns:a16="http://schemas.microsoft.com/office/drawing/2014/main" id="{E2F8333C-1D37-5C84-80AF-42CAB9DED1BC}"/>
              </a:ext>
            </a:extLst>
          </p:cNvPr>
          <p:cNvSpPr>
            <a:spLocks noGrp="1"/>
          </p:cNvSpPr>
          <p:nvPr>
            <p:ph type="body" sz="quarter" idx="22"/>
          </p:nvPr>
        </p:nvSpPr>
        <p:spPr>
          <a:xfrm>
            <a:off x="838201" y="2021163"/>
            <a:ext cx="5327468" cy="3661569"/>
          </a:xfrm>
        </p:spPr>
        <p:txBody>
          <a:bodyPr/>
          <a:lstStyle/>
          <a:p>
            <a:endParaRPr lang="en-FI" dirty="0"/>
          </a:p>
        </p:txBody>
      </p:sp>
      <p:sp>
        <p:nvSpPr>
          <p:cNvPr id="3" name="Text Placeholder 3">
            <a:extLst>
              <a:ext uri="{FF2B5EF4-FFF2-40B4-BE49-F238E27FC236}">
                <a16:creationId xmlns:a16="http://schemas.microsoft.com/office/drawing/2014/main" id="{541E2CEF-B6BE-DD5E-C53B-53A71544F374}"/>
              </a:ext>
            </a:extLst>
          </p:cNvPr>
          <p:cNvSpPr>
            <a:spLocks noGrp="1"/>
          </p:cNvSpPr>
          <p:nvPr>
            <p:ph type="body" sz="quarter" idx="23"/>
          </p:nvPr>
        </p:nvSpPr>
        <p:spPr>
          <a:xfrm>
            <a:off x="6446521" y="2021163"/>
            <a:ext cx="5327468" cy="3661569"/>
          </a:xfrm>
        </p:spPr>
        <p:txBody>
          <a:bodyPr/>
          <a:lstStyle/>
          <a:p>
            <a:endParaRPr lang="en-FI" dirty="0"/>
          </a:p>
        </p:txBody>
      </p:sp>
    </p:spTree>
    <p:extLst>
      <p:ext uri="{BB962C8B-B14F-4D97-AF65-F5344CB8AC3E}">
        <p14:creationId xmlns:p14="http://schemas.microsoft.com/office/powerpoint/2010/main" val="343310620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 - 1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81F30-94C3-1C40-931C-243AD28E45DC}"/>
              </a:ext>
            </a:extLst>
          </p:cNvPr>
          <p:cNvSpPr>
            <a:spLocks noGrp="1"/>
          </p:cNvSpPr>
          <p:nvPr>
            <p:ph type="title"/>
          </p:nvPr>
        </p:nvSpPr>
        <p:spPr>
          <a:xfrm>
            <a:off x="838200" y="606409"/>
            <a:ext cx="10935789" cy="785813"/>
          </a:xfrm>
        </p:spPr>
        <p:txBody>
          <a:bodyPr/>
          <a:lstStyle>
            <a:lvl1pPr>
              <a:defRPr>
                <a:solidFill>
                  <a:schemeClr val="accent3"/>
                </a:solidFill>
              </a:defRPr>
            </a:lvl1pPr>
          </a:lstStyle>
          <a:p>
            <a:endParaRPr lang="en-FI" dirty="0"/>
          </a:p>
        </p:txBody>
      </p:sp>
      <p:sp>
        <p:nvSpPr>
          <p:cNvPr id="5" name="Text Placeholder 3">
            <a:extLst>
              <a:ext uri="{FF2B5EF4-FFF2-40B4-BE49-F238E27FC236}">
                <a16:creationId xmlns:a16="http://schemas.microsoft.com/office/drawing/2014/main" id="{E2F8333C-1D37-5C84-80AF-42CAB9DED1BC}"/>
              </a:ext>
            </a:extLst>
          </p:cNvPr>
          <p:cNvSpPr>
            <a:spLocks noGrp="1"/>
          </p:cNvSpPr>
          <p:nvPr>
            <p:ph type="body" sz="quarter" idx="22"/>
          </p:nvPr>
        </p:nvSpPr>
        <p:spPr>
          <a:xfrm>
            <a:off x="838201" y="2412274"/>
            <a:ext cx="5327468" cy="3183372"/>
          </a:xfrm>
        </p:spPr>
        <p:txBody>
          <a:bodyPr/>
          <a:lstStyle/>
          <a:p>
            <a:endParaRPr lang="en-FI" dirty="0"/>
          </a:p>
        </p:txBody>
      </p:sp>
      <p:sp>
        <p:nvSpPr>
          <p:cNvPr id="3" name="Text Placeholder 3">
            <a:extLst>
              <a:ext uri="{FF2B5EF4-FFF2-40B4-BE49-F238E27FC236}">
                <a16:creationId xmlns:a16="http://schemas.microsoft.com/office/drawing/2014/main" id="{541E2CEF-B6BE-DD5E-C53B-53A71544F374}"/>
              </a:ext>
            </a:extLst>
          </p:cNvPr>
          <p:cNvSpPr>
            <a:spLocks noGrp="1"/>
          </p:cNvSpPr>
          <p:nvPr>
            <p:ph type="body" sz="quarter" idx="23"/>
          </p:nvPr>
        </p:nvSpPr>
        <p:spPr>
          <a:xfrm>
            <a:off x="6446521" y="2412274"/>
            <a:ext cx="5327468" cy="3183372"/>
          </a:xfrm>
        </p:spPr>
        <p:txBody>
          <a:bodyPr/>
          <a:lstStyle/>
          <a:p>
            <a:endParaRPr lang="en-FI" dirty="0"/>
          </a:p>
        </p:txBody>
      </p:sp>
      <p:sp>
        <p:nvSpPr>
          <p:cNvPr id="4" name="Title 1">
            <a:extLst>
              <a:ext uri="{FF2B5EF4-FFF2-40B4-BE49-F238E27FC236}">
                <a16:creationId xmlns:a16="http://schemas.microsoft.com/office/drawing/2014/main" id="{FABA0ED1-77DD-B6B2-735F-D9B23B02B0F4}"/>
              </a:ext>
            </a:extLst>
          </p:cNvPr>
          <p:cNvSpPr txBox="1">
            <a:spLocks/>
          </p:cNvSpPr>
          <p:nvPr userDrawn="1"/>
        </p:nvSpPr>
        <p:spPr>
          <a:xfrm>
            <a:off x="838200" y="1549093"/>
            <a:ext cx="3521765" cy="7858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i="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fontAlgn="auto">
              <a:spcAft>
                <a:spcPts val="0"/>
              </a:spcAft>
            </a:pPr>
            <a:endParaRPr lang="en-FI" dirty="0"/>
          </a:p>
        </p:txBody>
      </p:sp>
      <p:sp>
        <p:nvSpPr>
          <p:cNvPr id="7" name="Text Placeholder 3">
            <a:extLst>
              <a:ext uri="{FF2B5EF4-FFF2-40B4-BE49-F238E27FC236}">
                <a16:creationId xmlns:a16="http://schemas.microsoft.com/office/drawing/2014/main" id="{CA938F2A-9E7B-C724-29AE-EB83AC18ED25}"/>
              </a:ext>
            </a:extLst>
          </p:cNvPr>
          <p:cNvSpPr>
            <a:spLocks noGrp="1"/>
          </p:cNvSpPr>
          <p:nvPr>
            <p:ph type="body" sz="quarter" idx="24"/>
          </p:nvPr>
        </p:nvSpPr>
        <p:spPr>
          <a:xfrm>
            <a:off x="838201" y="1810233"/>
            <a:ext cx="5327468" cy="409303"/>
          </a:xfrm>
        </p:spPr>
        <p:txBody>
          <a:bodyPr/>
          <a:lstStyle>
            <a:lvl1pPr marL="0" indent="0">
              <a:buNone/>
              <a:defRPr/>
            </a:lvl1pPr>
          </a:lstStyle>
          <a:p>
            <a:endParaRPr lang="en-FI" dirty="0"/>
          </a:p>
        </p:txBody>
      </p:sp>
      <p:sp>
        <p:nvSpPr>
          <p:cNvPr id="8" name="Text Placeholder 3">
            <a:extLst>
              <a:ext uri="{FF2B5EF4-FFF2-40B4-BE49-F238E27FC236}">
                <a16:creationId xmlns:a16="http://schemas.microsoft.com/office/drawing/2014/main" id="{430680B2-3291-D52F-0AEB-EA9ED5380596}"/>
              </a:ext>
            </a:extLst>
          </p:cNvPr>
          <p:cNvSpPr>
            <a:spLocks noGrp="1"/>
          </p:cNvSpPr>
          <p:nvPr>
            <p:ph type="body" sz="quarter" idx="25"/>
          </p:nvPr>
        </p:nvSpPr>
        <p:spPr>
          <a:xfrm>
            <a:off x="6446521" y="1810233"/>
            <a:ext cx="5327468" cy="409303"/>
          </a:xfrm>
        </p:spPr>
        <p:txBody>
          <a:bodyPr/>
          <a:lstStyle>
            <a:lvl1pPr marL="0" indent="0">
              <a:buNone/>
              <a:defRPr/>
            </a:lvl1pPr>
          </a:lstStyle>
          <a:p>
            <a:endParaRPr lang="en-FI" dirty="0"/>
          </a:p>
        </p:txBody>
      </p:sp>
    </p:spTree>
    <p:extLst>
      <p:ext uri="{BB962C8B-B14F-4D97-AF65-F5344CB8AC3E}">
        <p14:creationId xmlns:p14="http://schemas.microsoft.com/office/powerpoint/2010/main" val="73891909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 - 1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81F30-94C3-1C40-931C-243AD28E45DC}"/>
              </a:ext>
            </a:extLst>
          </p:cNvPr>
          <p:cNvSpPr>
            <a:spLocks noGrp="1"/>
          </p:cNvSpPr>
          <p:nvPr>
            <p:ph type="title"/>
          </p:nvPr>
        </p:nvSpPr>
        <p:spPr>
          <a:xfrm>
            <a:off x="838200" y="782739"/>
            <a:ext cx="8314508" cy="785813"/>
          </a:xfrm>
        </p:spPr>
        <p:txBody>
          <a:bodyPr/>
          <a:lstStyle>
            <a:lvl1pPr>
              <a:defRPr>
                <a:solidFill>
                  <a:schemeClr val="accent3"/>
                </a:solidFill>
              </a:defRPr>
            </a:lvl1pPr>
          </a:lstStyle>
          <a:p>
            <a:endParaRPr lang="en-FI" dirty="0"/>
          </a:p>
        </p:txBody>
      </p:sp>
      <p:sp>
        <p:nvSpPr>
          <p:cNvPr id="5" name="Text Placeholder 3">
            <a:extLst>
              <a:ext uri="{FF2B5EF4-FFF2-40B4-BE49-F238E27FC236}">
                <a16:creationId xmlns:a16="http://schemas.microsoft.com/office/drawing/2014/main" id="{E2F8333C-1D37-5C84-80AF-42CAB9DED1BC}"/>
              </a:ext>
            </a:extLst>
          </p:cNvPr>
          <p:cNvSpPr>
            <a:spLocks noGrp="1"/>
          </p:cNvSpPr>
          <p:nvPr>
            <p:ph type="body" sz="quarter" idx="22"/>
          </p:nvPr>
        </p:nvSpPr>
        <p:spPr>
          <a:xfrm>
            <a:off x="838201" y="2021163"/>
            <a:ext cx="8314508" cy="3661569"/>
          </a:xfrm>
        </p:spPr>
        <p:txBody>
          <a:bodyPr/>
          <a:lstStyle>
            <a:lvl1pPr marL="228600" indent="-228600">
              <a:buClr>
                <a:schemeClr val="accent1"/>
              </a:buClr>
              <a:buFont typeface="Arial" panose="020B0604020202020204" pitchFamily="34" charset="0"/>
              <a:buChar char="•"/>
              <a:defRPr/>
            </a:lvl1pPr>
          </a:lstStyle>
          <a:p>
            <a:endParaRPr lang="en-FI" dirty="0"/>
          </a:p>
        </p:txBody>
      </p:sp>
    </p:spTree>
    <p:extLst>
      <p:ext uri="{BB962C8B-B14F-4D97-AF65-F5344CB8AC3E}">
        <p14:creationId xmlns:p14="http://schemas.microsoft.com/office/powerpoint/2010/main" val="16924076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81F30-94C3-1C40-931C-243AD28E45DC}"/>
              </a:ext>
            </a:extLst>
          </p:cNvPr>
          <p:cNvSpPr>
            <a:spLocks noGrp="1"/>
          </p:cNvSpPr>
          <p:nvPr>
            <p:ph type="title"/>
          </p:nvPr>
        </p:nvSpPr>
        <p:spPr>
          <a:xfrm>
            <a:off x="838200" y="782739"/>
            <a:ext cx="3521765" cy="785813"/>
          </a:xfrm>
        </p:spPr>
        <p:txBody>
          <a:bodyPr/>
          <a:lstStyle>
            <a:lvl1pPr>
              <a:defRPr>
                <a:solidFill>
                  <a:schemeClr val="accent3"/>
                </a:solidFill>
              </a:defRPr>
            </a:lvl1pPr>
          </a:lstStyle>
          <a:p>
            <a:endParaRPr lang="en-FI" dirty="0"/>
          </a:p>
        </p:txBody>
      </p:sp>
      <p:sp>
        <p:nvSpPr>
          <p:cNvPr id="6" name="Text Placeholder 3">
            <a:extLst>
              <a:ext uri="{FF2B5EF4-FFF2-40B4-BE49-F238E27FC236}">
                <a16:creationId xmlns:a16="http://schemas.microsoft.com/office/drawing/2014/main" id="{12B310E5-92A8-05DA-623C-CE234551171C}"/>
              </a:ext>
            </a:extLst>
          </p:cNvPr>
          <p:cNvSpPr>
            <a:spLocks noGrp="1"/>
          </p:cNvSpPr>
          <p:nvPr>
            <p:ph type="body" sz="half" idx="2"/>
          </p:nvPr>
        </p:nvSpPr>
        <p:spPr>
          <a:xfrm>
            <a:off x="839788" y="1926772"/>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4" name="Content Placeholder 11">
            <a:extLst>
              <a:ext uri="{FF2B5EF4-FFF2-40B4-BE49-F238E27FC236}">
                <a16:creationId xmlns:a16="http://schemas.microsoft.com/office/drawing/2014/main" id="{A77C91F5-451F-E2BF-1C1E-A20B6F7E9152}"/>
              </a:ext>
            </a:extLst>
          </p:cNvPr>
          <p:cNvSpPr>
            <a:spLocks noGrp="1"/>
          </p:cNvSpPr>
          <p:nvPr>
            <p:ph sz="quarter" idx="23"/>
          </p:nvPr>
        </p:nvSpPr>
        <p:spPr>
          <a:xfrm>
            <a:off x="6104967" y="251806"/>
            <a:ext cx="5835034" cy="563398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Tree>
    <p:extLst>
      <p:ext uri="{BB962C8B-B14F-4D97-AF65-F5344CB8AC3E}">
        <p14:creationId xmlns:p14="http://schemas.microsoft.com/office/powerpoint/2010/main" val="364338824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 - 1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81F30-94C3-1C40-931C-243AD28E45DC}"/>
              </a:ext>
            </a:extLst>
          </p:cNvPr>
          <p:cNvSpPr>
            <a:spLocks noGrp="1"/>
          </p:cNvSpPr>
          <p:nvPr>
            <p:ph type="title"/>
          </p:nvPr>
        </p:nvSpPr>
        <p:spPr>
          <a:xfrm>
            <a:off x="838200" y="782739"/>
            <a:ext cx="10935789" cy="785813"/>
          </a:xfrm>
        </p:spPr>
        <p:txBody>
          <a:bodyPr/>
          <a:lstStyle>
            <a:lvl1pPr>
              <a:defRPr>
                <a:solidFill>
                  <a:schemeClr val="accent3"/>
                </a:solidFill>
              </a:defRPr>
            </a:lvl1pPr>
          </a:lstStyle>
          <a:p>
            <a:endParaRPr lang="en-FI" dirty="0"/>
          </a:p>
        </p:txBody>
      </p:sp>
      <p:sp>
        <p:nvSpPr>
          <p:cNvPr id="5" name="Text Placeholder 3">
            <a:extLst>
              <a:ext uri="{FF2B5EF4-FFF2-40B4-BE49-F238E27FC236}">
                <a16:creationId xmlns:a16="http://schemas.microsoft.com/office/drawing/2014/main" id="{E2F8333C-1D37-5C84-80AF-42CAB9DED1BC}"/>
              </a:ext>
            </a:extLst>
          </p:cNvPr>
          <p:cNvSpPr>
            <a:spLocks noGrp="1"/>
          </p:cNvSpPr>
          <p:nvPr>
            <p:ph type="body" sz="quarter" idx="22"/>
          </p:nvPr>
        </p:nvSpPr>
        <p:spPr>
          <a:xfrm>
            <a:off x="838201" y="2021163"/>
            <a:ext cx="5327468" cy="3661569"/>
          </a:xfrm>
        </p:spPr>
        <p:txBody>
          <a:bodyPr/>
          <a:lstStyle>
            <a:lvl1pPr marL="228600" indent="-228600">
              <a:buClr>
                <a:schemeClr val="accent1"/>
              </a:buClr>
              <a:buFont typeface="Arial" panose="020B0604020202020204" pitchFamily="34" charset="0"/>
              <a:buChar char="•"/>
              <a:defRPr/>
            </a:lvl1pPr>
          </a:lstStyle>
          <a:p>
            <a:endParaRPr lang="en-FI" dirty="0"/>
          </a:p>
        </p:txBody>
      </p:sp>
      <p:sp>
        <p:nvSpPr>
          <p:cNvPr id="3" name="Text Placeholder 3">
            <a:extLst>
              <a:ext uri="{FF2B5EF4-FFF2-40B4-BE49-F238E27FC236}">
                <a16:creationId xmlns:a16="http://schemas.microsoft.com/office/drawing/2014/main" id="{541E2CEF-B6BE-DD5E-C53B-53A71544F374}"/>
              </a:ext>
            </a:extLst>
          </p:cNvPr>
          <p:cNvSpPr>
            <a:spLocks noGrp="1"/>
          </p:cNvSpPr>
          <p:nvPr>
            <p:ph type="body" sz="quarter" idx="23"/>
          </p:nvPr>
        </p:nvSpPr>
        <p:spPr>
          <a:xfrm>
            <a:off x="6446521" y="2021163"/>
            <a:ext cx="5327468" cy="3661569"/>
          </a:xfrm>
        </p:spPr>
        <p:txBody>
          <a:bodyPr/>
          <a:lstStyle>
            <a:lvl1pPr marL="228600" indent="-228600">
              <a:buClr>
                <a:schemeClr val="accent1"/>
              </a:buClr>
              <a:buFont typeface="Arial" panose="020B0604020202020204" pitchFamily="34" charset="0"/>
              <a:buChar char="•"/>
              <a:defRPr/>
            </a:lvl1pPr>
          </a:lstStyle>
          <a:p>
            <a:endParaRPr lang="en-FI" dirty="0"/>
          </a:p>
        </p:txBody>
      </p:sp>
    </p:spTree>
    <p:extLst>
      <p:ext uri="{BB962C8B-B14F-4D97-AF65-F5344CB8AC3E}">
        <p14:creationId xmlns:p14="http://schemas.microsoft.com/office/powerpoint/2010/main" val="416745246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 - 19">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81F30-94C3-1C40-931C-243AD28E45DC}"/>
              </a:ext>
            </a:extLst>
          </p:cNvPr>
          <p:cNvSpPr>
            <a:spLocks noGrp="1"/>
          </p:cNvSpPr>
          <p:nvPr>
            <p:ph type="title"/>
          </p:nvPr>
        </p:nvSpPr>
        <p:spPr>
          <a:xfrm>
            <a:off x="838200" y="606409"/>
            <a:ext cx="10935789" cy="785813"/>
          </a:xfrm>
        </p:spPr>
        <p:txBody>
          <a:bodyPr/>
          <a:lstStyle>
            <a:lvl1pPr>
              <a:defRPr>
                <a:solidFill>
                  <a:schemeClr val="accent3"/>
                </a:solidFill>
              </a:defRPr>
            </a:lvl1pPr>
          </a:lstStyle>
          <a:p>
            <a:endParaRPr lang="en-FI" dirty="0"/>
          </a:p>
        </p:txBody>
      </p:sp>
      <p:sp>
        <p:nvSpPr>
          <p:cNvPr id="5" name="Text Placeholder 3">
            <a:extLst>
              <a:ext uri="{FF2B5EF4-FFF2-40B4-BE49-F238E27FC236}">
                <a16:creationId xmlns:a16="http://schemas.microsoft.com/office/drawing/2014/main" id="{E2F8333C-1D37-5C84-80AF-42CAB9DED1BC}"/>
              </a:ext>
            </a:extLst>
          </p:cNvPr>
          <p:cNvSpPr>
            <a:spLocks noGrp="1"/>
          </p:cNvSpPr>
          <p:nvPr>
            <p:ph type="body" sz="quarter" idx="22"/>
          </p:nvPr>
        </p:nvSpPr>
        <p:spPr>
          <a:xfrm>
            <a:off x="838201" y="2412274"/>
            <a:ext cx="5327468" cy="3183372"/>
          </a:xfrm>
        </p:spPr>
        <p:txBody>
          <a:bodyPr/>
          <a:lstStyle>
            <a:lvl1pPr marL="342900" indent="-342900">
              <a:buClr>
                <a:schemeClr val="accent1"/>
              </a:buClr>
              <a:buFont typeface="Arial" panose="020B0604020202020204" pitchFamily="34" charset="0"/>
              <a:buChar char="•"/>
              <a:defRPr/>
            </a:lvl1pPr>
          </a:lstStyle>
          <a:p>
            <a:endParaRPr lang="en-FI" dirty="0"/>
          </a:p>
        </p:txBody>
      </p:sp>
      <p:sp>
        <p:nvSpPr>
          <p:cNvPr id="3" name="Text Placeholder 3">
            <a:extLst>
              <a:ext uri="{FF2B5EF4-FFF2-40B4-BE49-F238E27FC236}">
                <a16:creationId xmlns:a16="http://schemas.microsoft.com/office/drawing/2014/main" id="{541E2CEF-B6BE-DD5E-C53B-53A71544F374}"/>
              </a:ext>
            </a:extLst>
          </p:cNvPr>
          <p:cNvSpPr>
            <a:spLocks noGrp="1"/>
          </p:cNvSpPr>
          <p:nvPr>
            <p:ph type="body" sz="quarter" idx="23"/>
          </p:nvPr>
        </p:nvSpPr>
        <p:spPr>
          <a:xfrm>
            <a:off x="6446521" y="2412274"/>
            <a:ext cx="5327468" cy="3183372"/>
          </a:xfrm>
        </p:spPr>
        <p:txBody>
          <a:bodyPr/>
          <a:lstStyle>
            <a:lvl1pPr marL="228600" indent="-228600">
              <a:buClr>
                <a:schemeClr val="accent1"/>
              </a:buClr>
              <a:buFont typeface="Arial" panose="020B0604020202020204" pitchFamily="34" charset="0"/>
              <a:buChar char="•"/>
              <a:defRPr/>
            </a:lvl1pPr>
          </a:lstStyle>
          <a:p>
            <a:endParaRPr lang="en-FI" dirty="0"/>
          </a:p>
        </p:txBody>
      </p:sp>
      <p:sp>
        <p:nvSpPr>
          <p:cNvPr id="4" name="Title 1">
            <a:extLst>
              <a:ext uri="{FF2B5EF4-FFF2-40B4-BE49-F238E27FC236}">
                <a16:creationId xmlns:a16="http://schemas.microsoft.com/office/drawing/2014/main" id="{FABA0ED1-77DD-B6B2-735F-D9B23B02B0F4}"/>
              </a:ext>
            </a:extLst>
          </p:cNvPr>
          <p:cNvSpPr txBox="1">
            <a:spLocks/>
          </p:cNvSpPr>
          <p:nvPr userDrawn="1"/>
        </p:nvSpPr>
        <p:spPr>
          <a:xfrm>
            <a:off x="838200" y="1549093"/>
            <a:ext cx="3521765" cy="7858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i="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fontAlgn="auto">
              <a:spcAft>
                <a:spcPts val="0"/>
              </a:spcAft>
            </a:pPr>
            <a:endParaRPr lang="en-FI" dirty="0"/>
          </a:p>
        </p:txBody>
      </p:sp>
      <p:sp>
        <p:nvSpPr>
          <p:cNvPr id="7" name="Text Placeholder 3">
            <a:extLst>
              <a:ext uri="{FF2B5EF4-FFF2-40B4-BE49-F238E27FC236}">
                <a16:creationId xmlns:a16="http://schemas.microsoft.com/office/drawing/2014/main" id="{CA938F2A-9E7B-C724-29AE-EB83AC18ED25}"/>
              </a:ext>
            </a:extLst>
          </p:cNvPr>
          <p:cNvSpPr>
            <a:spLocks noGrp="1"/>
          </p:cNvSpPr>
          <p:nvPr>
            <p:ph type="body" sz="quarter" idx="24"/>
          </p:nvPr>
        </p:nvSpPr>
        <p:spPr>
          <a:xfrm>
            <a:off x="838201" y="1810233"/>
            <a:ext cx="5327468" cy="409303"/>
          </a:xfrm>
        </p:spPr>
        <p:txBody>
          <a:bodyPr/>
          <a:lstStyle>
            <a:lvl1pPr marL="0" indent="0">
              <a:buNone/>
              <a:defRPr/>
            </a:lvl1pPr>
          </a:lstStyle>
          <a:p>
            <a:endParaRPr lang="en-FI" dirty="0"/>
          </a:p>
        </p:txBody>
      </p:sp>
      <p:sp>
        <p:nvSpPr>
          <p:cNvPr id="8" name="Text Placeholder 3">
            <a:extLst>
              <a:ext uri="{FF2B5EF4-FFF2-40B4-BE49-F238E27FC236}">
                <a16:creationId xmlns:a16="http://schemas.microsoft.com/office/drawing/2014/main" id="{430680B2-3291-D52F-0AEB-EA9ED5380596}"/>
              </a:ext>
            </a:extLst>
          </p:cNvPr>
          <p:cNvSpPr>
            <a:spLocks noGrp="1"/>
          </p:cNvSpPr>
          <p:nvPr>
            <p:ph type="body" sz="quarter" idx="25"/>
          </p:nvPr>
        </p:nvSpPr>
        <p:spPr>
          <a:xfrm>
            <a:off x="6446521" y="1810233"/>
            <a:ext cx="5327468" cy="409303"/>
          </a:xfrm>
        </p:spPr>
        <p:txBody>
          <a:bodyPr/>
          <a:lstStyle>
            <a:lvl1pPr marL="0" indent="0">
              <a:buNone/>
              <a:defRPr/>
            </a:lvl1pPr>
          </a:lstStyle>
          <a:p>
            <a:endParaRPr lang="en-FI" dirty="0"/>
          </a:p>
        </p:txBody>
      </p:sp>
    </p:spTree>
    <p:extLst>
      <p:ext uri="{BB962C8B-B14F-4D97-AF65-F5344CB8AC3E}">
        <p14:creationId xmlns:p14="http://schemas.microsoft.com/office/powerpoint/2010/main" val="346892787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 - 2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81F30-94C3-1C40-931C-243AD28E45DC}"/>
              </a:ext>
            </a:extLst>
          </p:cNvPr>
          <p:cNvSpPr>
            <a:spLocks noGrp="1"/>
          </p:cNvSpPr>
          <p:nvPr>
            <p:ph type="title"/>
          </p:nvPr>
        </p:nvSpPr>
        <p:spPr>
          <a:xfrm>
            <a:off x="838200" y="782739"/>
            <a:ext cx="10935789" cy="785813"/>
          </a:xfrm>
        </p:spPr>
        <p:txBody>
          <a:bodyPr/>
          <a:lstStyle>
            <a:lvl1pPr>
              <a:defRPr>
                <a:solidFill>
                  <a:schemeClr val="accent3"/>
                </a:solidFill>
              </a:defRPr>
            </a:lvl1pPr>
          </a:lstStyle>
          <a:p>
            <a:endParaRPr lang="en-FI" dirty="0"/>
          </a:p>
        </p:txBody>
      </p:sp>
      <p:sp>
        <p:nvSpPr>
          <p:cNvPr id="5" name="Text Placeholder 3">
            <a:extLst>
              <a:ext uri="{FF2B5EF4-FFF2-40B4-BE49-F238E27FC236}">
                <a16:creationId xmlns:a16="http://schemas.microsoft.com/office/drawing/2014/main" id="{E2F8333C-1D37-5C84-80AF-42CAB9DED1BC}"/>
              </a:ext>
            </a:extLst>
          </p:cNvPr>
          <p:cNvSpPr>
            <a:spLocks noGrp="1"/>
          </p:cNvSpPr>
          <p:nvPr>
            <p:ph type="body" sz="quarter" idx="22"/>
          </p:nvPr>
        </p:nvSpPr>
        <p:spPr>
          <a:xfrm>
            <a:off x="838201" y="2021163"/>
            <a:ext cx="5327468" cy="3661569"/>
          </a:xfrm>
        </p:spPr>
        <p:txBody>
          <a:bodyPr/>
          <a:lstStyle>
            <a:lvl1pPr marL="0" indent="0">
              <a:buNone/>
              <a:defRPr/>
            </a:lvl1pPr>
          </a:lstStyle>
          <a:p>
            <a:endParaRPr lang="en-FI" dirty="0"/>
          </a:p>
        </p:txBody>
      </p:sp>
      <p:sp>
        <p:nvSpPr>
          <p:cNvPr id="3" name="Text Placeholder 3">
            <a:extLst>
              <a:ext uri="{FF2B5EF4-FFF2-40B4-BE49-F238E27FC236}">
                <a16:creationId xmlns:a16="http://schemas.microsoft.com/office/drawing/2014/main" id="{541E2CEF-B6BE-DD5E-C53B-53A71544F374}"/>
              </a:ext>
            </a:extLst>
          </p:cNvPr>
          <p:cNvSpPr>
            <a:spLocks noGrp="1"/>
          </p:cNvSpPr>
          <p:nvPr>
            <p:ph type="body" sz="quarter" idx="23"/>
          </p:nvPr>
        </p:nvSpPr>
        <p:spPr>
          <a:xfrm>
            <a:off x="6446521" y="2021163"/>
            <a:ext cx="5327468" cy="3661569"/>
          </a:xfrm>
        </p:spPr>
        <p:txBody>
          <a:bodyPr/>
          <a:lstStyle/>
          <a:p>
            <a:endParaRPr lang="en-FI" dirty="0"/>
          </a:p>
        </p:txBody>
      </p:sp>
    </p:spTree>
    <p:extLst>
      <p:ext uri="{BB962C8B-B14F-4D97-AF65-F5344CB8AC3E}">
        <p14:creationId xmlns:p14="http://schemas.microsoft.com/office/powerpoint/2010/main" val="333666889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 - 2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81F30-94C3-1C40-931C-243AD28E45DC}"/>
              </a:ext>
            </a:extLst>
          </p:cNvPr>
          <p:cNvSpPr>
            <a:spLocks noGrp="1"/>
          </p:cNvSpPr>
          <p:nvPr>
            <p:ph type="title"/>
          </p:nvPr>
        </p:nvSpPr>
        <p:spPr>
          <a:xfrm>
            <a:off x="838200" y="782739"/>
            <a:ext cx="9908569" cy="785813"/>
          </a:xfrm>
        </p:spPr>
        <p:txBody>
          <a:bodyPr/>
          <a:lstStyle>
            <a:lvl1pPr>
              <a:defRPr>
                <a:solidFill>
                  <a:schemeClr val="accent3"/>
                </a:solidFill>
              </a:defRPr>
            </a:lvl1pPr>
          </a:lstStyle>
          <a:p>
            <a:endParaRPr lang="en-FI" dirty="0"/>
          </a:p>
        </p:txBody>
      </p:sp>
    </p:spTree>
    <p:extLst>
      <p:ext uri="{BB962C8B-B14F-4D97-AF65-F5344CB8AC3E}">
        <p14:creationId xmlns:p14="http://schemas.microsoft.com/office/powerpoint/2010/main" val="223534721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_Otsikko ja sisältö">
    <p:spTree>
      <p:nvGrpSpPr>
        <p:cNvPr id="1" name=""/>
        <p:cNvGrpSpPr/>
        <p:nvPr/>
      </p:nvGrpSpPr>
      <p:grpSpPr>
        <a:xfrm>
          <a:off x="0" y="0"/>
          <a:ext cx="0" cy="0"/>
          <a:chOff x="0" y="0"/>
          <a:chExt cx="0" cy="0"/>
        </a:xfrm>
      </p:grpSpPr>
      <p:sp>
        <p:nvSpPr>
          <p:cNvPr id="6" name="Otsikko 6"/>
          <p:cNvSpPr>
            <a:spLocks noGrp="1"/>
          </p:cNvSpPr>
          <p:nvPr>
            <p:ph type="title" hasCustomPrompt="1"/>
          </p:nvPr>
        </p:nvSpPr>
        <p:spPr>
          <a:xfrm>
            <a:off x="1103445" y="1268760"/>
            <a:ext cx="10369152" cy="642942"/>
          </a:xfrm>
          <a:prstGeom prst="rect">
            <a:avLst/>
          </a:prstGeom>
        </p:spPr>
        <p:txBody>
          <a:bodyPr/>
          <a:lstStyle>
            <a:lvl1pPr>
              <a:defRPr sz="3000" baseline="0">
                <a:solidFill>
                  <a:schemeClr val="tx1"/>
                </a:solidFill>
              </a:defRPr>
            </a:lvl1pPr>
          </a:lstStyle>
          <a:p>
            <a:r>
              <a:rPr lang="fi-FI" dirty="0"/>
              <a:t>Lisää otsikko</a:t>
            </a:r>
          </a:p>
        </p:txBody>
      </p:sp>
      <p:sp>
        <p:nvSpPr>
          <p:cNvPr id="8" name="Alatunnisteen paikkamerkki 5"/>
          <p:cNvSpPr>
            <a:spLocks noGrp="1"/>
          </p:cNvSpPr>
          <p:nvPr>
            <p:ph type="ftr" sz="quarter" idx="3"/>
          </p:nvPr>
        </p:nvSpPr>
        <p:spPr>
          <a:xfrm>
            <a:off x="1103445" y="6357938"/>
            <a:ext cx="8928992" cy="365125"/>
          </a:xfrm>
          <a:prstGeom prst="rect">
            <a:avLst/>
          </a:prstGeom>
        </p:spPr>
        <p:txBody>
          <a:bodyPr vert="horz" lIns="91440" tIns="45720" rIns="91440" bIns="45720" rtlCol="0" anchor="ctr"/>
          <a:lstStyle>
            <a:lvl1pPr algn="l">
              <a:defRPr sz="1000" baseline="0" smtClean="0">
                <a:solidFill>
                  <a:schemeClr val="tx1"/>
                </a:solidFill>
                <a:cs typeface="+mn-cs"/>
              </a:defRPr>
            </a:lvl1pPr>
          </a:lstStyle>
          <a:p>
            <a:pPr>
              <a:defRPr/>
            </a:pPr>
            <a:r>
              <a:rPr lang="fi-FI"/>
              <a:t>Salminen Matti</a:t>
            </a:r>
            <a:endParaRPr lang="fi-FI" dirty="0"/>
          </a:p>
        </p:txBody>
      </p:sp>
      <p:sp>
        <p:nvSpPr>
          <p:cNvPr id="10" name="Dian numeron paikkamerkki 6"/>
          <p:cNvSpPr>
            <a:spLocks noGrp="1"/>
          </p:cNvSpPr>
          <p:nvPr>
            <p:ph type="sldNum" sz="quarter" idx="4"/>
          </p:nvPr>
        </p:nvSpPr>
        <p:spPr>
          <a:xfrm>
            <a:off x="334931" y="6357936"/>
            <a:ext cx="561824" cy="360040"/>
          </a:xfrm>
          <a:prstGeom prst="rect">
            <a:avLst/>
          </a:prstGeom>
        </p:spPr>
        <p:txBody>
          <a:bodyPr vert="horz" lIns="91440" tIns="45720" rIns="91440" bIns="45720" rtlCol="0" anchor="ctr"/>
          <a:lstStyle>
            <a:lvl1pPr algn="r">
              <a:defRPr sz="1000" baseline="0" smtClean="0">
                <a:solidFill>
                  <a:schemeClr val="tx1"/>
                </a:solidFill>
                <a:cs typeface="+mn-cs"/>
              </a:defRPr>
            </a:lvl1pPr>
          </a:lstStyle>
          <a:p>
            <a:pPr>
              <a:defRPr/>
            </a:pPr>
            <a:fld id="{1F70512E-3501-4C97-9457-F6C16E24E41E}" type="slidenum">
              <a:rPr lang="fi-FI"/>
              <a:pPr>
                <a:defRPr/>
              </a:pPr>
              <a:t>‹#›</a:t>
            </a:fld>
            <a:endParaRPr lang="fi-FI" dirty="0"/>
          </a:p>
        </p:txBody>
      </p:sp>
      <p:sp>
        <p:nvSpPr>
          <p:cNvPr id="9" name="Tekstin paikkamerkki 16"/>
          <p:cNvSpPr>
            <a:spLocks noGrp="1"/>
          </p:cNvSpPr>
          <p:nvPr>
            <p:ph type="body" sz="quarter" idx="11"/>
          </p:nvPr>
        </p:nvSpPr>
        <p:spPr>
          <a:xfrm>
            <a:off x="1103447" y="2090436"/>
            <a:ext cx="10369152" cy="3930853"/>
          </a:xfrm>
          <a:prstGeom prst="rect">
            <a:avLst/>
          </a:prstGeom>
        </p:spPr>
        <p:txBody>
          <a:bodyPr/>
          <a:lstStyle>
            <a:lvl1pPr>
              <a:buClr>
                <a:schemeClr val="accent2"/>
              </a:buClr>
              <a:buFont typeface="Wingdings" pitchFamily="2" charset="2"/>
              <a:buChar char="§"/>
              <a:defRPr sz="2200" baseline="0">
                <a:solidFill>
                  <a:schemeClr val="tx1"/>
                </a:solidFill>
              </a:defRPr>
            </a:lvl1pPr>
            <a:lvl2pPr marL="800100" indent="-342900">
              <a:buFont typeface="Arial" panose="020B0604020202020204" pitchFamily="34" charset="0"/>
              <a:buChar char="–"/>
              <a:defRPr sz="2200"/>
            </a:lvl2pPr>
            <a:lvl3pPr>
              <a:buClr>
                <a:schemeClr val="accent2"/>
              </a:buClr>
              <a:defRPr/>
            </a:lvl3pPr>
            <a:lvl4pPr marL="1600200" indent="-228600">
              <a:buFont typeface="Arial" panose="020B0604020202020204" pitchFamily="34" charset="0"/>
              <a:buChar char="–"/>
              <a:defRPr/>
            </a:lvl4pPr>
            <a:lvl5pPr>
              <a:buClr>
                <a:schemeClr val="accent2"/>
              </a:buClr>
              <a:defRPr/>
            </a:lvl5pPr>
            <a:lvl6pPr marL="2628900" indent="-342900">
              <a:buClr>
                <a:schemeClr val="accent1"/>
              </a:buClr>
              <a:buFont typeface="Wingdings" panose="05000000000000000000" pitchFamily="2" charset="2"/>
              <a:buChar char="§"/>
              <a:defRPr/>
            </a:lvl6pPr>
            <a:lvl7pPr>
              <a:buClr>
                <a:schemeClr val="accent1"/>
              </a:buClr>
              <a:defRPr/>
            </a:lvl7pPr>
            <a:lvl8pPr>
              <a:buClr>
                <a:schemeClr val="accent1"/>
              </a:buClr>
              <a:defRPr/>
            </a:lvl8pPr>
            <a:lvl9pPr>
              <a:buClr>
                <a:schemeClr val="accent1"/>
              </a:buClr>
              <a:defRPr/>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Tree>
    <p:extLst>
      <p:ext uri="{BB962C8B-B14F-4D97-AF65-F5344CB8AC3E}">
        <p14:creationId xmlns:p14="http://schemas.microsoft.com/office/powerpoint/2010/main" val="215842245"/>
      </p:ext>
    </p:extLst>
  </p:cSld>
  <p:clrMapOvr>
    <a:masterClrMapping/>
  </p:clrMapOvr>
  <p:hf hdr="0"/>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Kansi - Vihreä">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84B683CF-071B-6D9F-DEE4-CD6BD07064C0}"/>
              </a:ext>
            </a:extLst>
          </p:cNvPr>
          <p:cNvSpPr/>
          <p:nvPr userDrawn="1"/>
        </p:nvSpPr>
        <p:spPr>
          <a:xfrm>
            <a:off x="251716" y="256232"/>
            <a:ext cx="11688566" cy="5774076"/>
          </a:xfrm>
          <a:prstGeom prst="rect">
            <a:avLst/>
          </a:prstGeom>
          <a:solidFill>
            <a:srgbClr val="64BF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dirty="0"/>
          </a:p>
        </p:txBody>
      </p:sp>
      <p:sp>
        <p:nvSpPr>
          <p:cNvPr id="13" name="Title 1">
            <a:extLst>
              <a:ext uri="{FF2B5EF4-FFF2-40B4-BE49-F238E27FC236}">
                <a16:creationId xmlns:a16="http://schemas.microsoft.com/office/drawing/2014/main" id="{EBBCD849-00B7-1B96-137F-84623CC47419}"/>
              </a:ext>
            </a:extLst>
          </p:cNvPr>
          <p:cNvSpPr>
            <a:spLocks noGrp="1"/>
          </p:cNvSpPr>
          <p:nvPr>
            <p:ph type="ctrTitle"/>
          </p:nvPr>
        </p:nvSpPr>
        <p:spPr>
          <a:xfrm>
            <a:off x="5718930" y="2343042"/>
            <a:ext cx="5327009" cy="1102323"/>
          </a:xfrm>
        </p:spPr>
        <p:txBody>
          <a:bodyPr>
            <a:normAutofit/>
          </a:bodyPr>
          <a:lstStyle>
            <a:lvl1pPr algn="l">
              <a:defRPr sz="4000"/>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US" dirty="0"/>
          </a:p>
        </p:txBody>
      </p:sp>
      <p:sp>
        <p:nvSpPr>
          <p:cNvPr id="15" name="Subtitle 2">
            <a:extLst>
              <a:ext uri="{FF2B5EF4-FFF2-40B4-BE49-F238E27FC236}">
                <a16:creationId xmlns:a16="http://schemas.microsoft.com/office/drawing/2014/main" id="{848F9E3B-E49D-ACDB-5B43-ACBCC069D1F3}"/>
              </a:ext>
            </a:extLst>
          </p:cNvPr>
          <p:cNvSpPr>
            <a:spLocks noGrp="1"/>
          </p:cNvSpPr>
          <p:nvPr>
            <p:ph type="subTitle" idx="1"/>
          </p:nvPr>
        </p:nvSpPr>
        <p:spPr>
          <a:xfrm>
            <a:off x="5718930" y="3838156"/>
            <a:ext cx="5327009" cy="609199"/>
          </a:xfrm>
        </p:spPr>
        <p:txBody>
          <a:bodyPr>
            <a:normAutofit/>
          </a:bodyPr>
          <a:lstStyle>
            <a:lvl1pPr marL="0" indent="0" algn="l">
              <a:buNone/>
              <a:defRPr sz="16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a:t>
            </a:r>
            <a:r>
              <a:rPr lang="fi-FI" dirty="0" err="1"/>
              <a:t>napsautt</a:t>
            </a:r>
            <a:r>
              <a:rPr lang="fi-FI" dirty="0"/>
              <a:t>.</a:t>
            </a:r>
            <a:endParaRPr lang="en-US" dirty="0"/>
          </a:p>
        </p:txBody>
      </p:sp>
      <p:pic>
        <p:nvPicPr>
          <p:cNvPr id="4" name="Picture 3">
            <a:extLst>
              <a:ext uri="{FF2B5EF4-FFF2-40B4-BE49-F238E27FC236}">
                <a16:creationId xmlns:a16="http://schemas.microsoft.com/office/drawing/2014/main" id="{CC3DE24D-CDD8-A451-8397-A0E2C7DE13BB}"/>
              </a:ext>
            </a:extLst>
          </p:cNvPr>
          <p:cNvPicPr>
            <a:picLocks noChangeAspect="1"/>
          </p:cNvPicPr>
          <p:nvPr userDrawn="1"/>
        </p:nvPicPr>
        <p:blipFill>
          <a:blip r:embed="rId2"/>
          <a:stretch>
            <a:fillRect/>
          </a:stretch>
        </p:blipFill>
        <p:spPr>
          <a:xfrm>
            <a:off x="659691" y="3838156"/>
            <a:ext cx="4368154" cy="2334232"/>
          </a:xfrm>
          <a:prstGeom prst="rect">
            <a:avLst/>
          </a:prstGeom>
        </p:spPr>
      </p:pic>
      <p:pic>
        <p:nvPicPr>
          <p:cNvPr id="5" name="Picture 4">
            <a:extLst>
              <a:ext uri="{FF2B5EF4-FFF2-40B4-BE49-F238E27FC236}">
                <a16:creationId xmlns:a16="http://schemas.microsoft.com/office/drawing/2014/main" id="{D7F0F804-B9A9-5DDB-6957-3EB97E94691F}"/>
              </a:ext>
            </a:extLst>
          </p:cNvPr>
          <p:cNvPicPr>
            <a:picLocks noChangeAspect="1"/>
          </p:cNvPicPr>
          <p:nvPr userDrawn="1"/>
        </p:nvPicPr>
        <p:blipFill>
          <a:blip r:embed="rId3"/>
          <a:stretch>
            <a:fillRect/>
          </a:stretch>
        </p:blipFill>
        <p:spPr>
          <a:xfrm>
            <a:off x="10114059" y="760089"/>
            <a:ext cx="931880" cy="597267"/>
          </a:xfrm>
          <a:prstGeom prst="rect">
            <a:avLst/>
          </a:prstGeom>
        </p:spPr>
      </p:pic>
      <p:pic>
        <p:nvPicPr>
          <p:cNvPr id="6" name="Picture 5">
            <a:extLst>
              <a:ext uri="{FF2B5EF4-FFF2-40B4-BE49-F238E27FC236}">
                <a16:creationId xmlns:a16="http://schemas.microsoft.com/office/drawing/2014/main" id="{27A4D529-FDB4-2157-B7B0-E76B72C34FBF}"/>
              </a:ext>
            </a:extLst>
          </p:cNvPr>
          <p:cNvPicPr>
            <a:picLocks noChangeAspect="1"/>
          </p:cNvPicPr>
          <p:nvPr userDrawn="1"/>
        </p:nvPicPr>
        <p:blipFill>
          <a:blip r:embed="rId4"/>
          <a:stretch>
            <a:fillRect/>
          </a:stretch>
        </p:blipFill>
        <p:spPr>
          <a:xfrm>
            <a:off x="821122" y="1191893"/>
            <a:ext cx="1313816" cy="1242153"/>
          </a:xfrm>
          <a:prstGeom prst="rect">
            <a:avLst/>
          </a:prstGeom>
        </p:spPr>
      </p:pic>
      <p:pic>
        <p:nvPicPr>
          <p:cNvPr id="10" name="Picture 9">
            <a:extLst>
              <a:ext uri="{FF2B5EF4-FFF2-40B4-BE49-F238E27FC236}">
                <a16:creationId xmlns:a16="http://schemas.microsoft.com/office/drawing/2014/main" id="{173B5CFA-764F-0D4B-6882-65032F2BECDC}"/>
              </a:ext>
            </a:extLst>
          </p:cNvPr>
          <p:cNvPicPr>
            <a:picLocks noChangeAspect="1"/>
          </p:cNvPicPr>
          <p:nvPr userDrawn="1"/>
        </p:nvPicPr>
        <p:blipFill>
          <a:blip r:embed="rId5"/>
          <a:stretch>
            <a:fillRect/>
          </a:stretch>
        </p:blipFill>
        <p:spPr>
          <a:xfrm>
            <a:off x="2891183" y="685612"/>
            <a:ext cx="1118719" cy="723877"/>
          </a:xfrm>
          <a:prstGeom prst="rect">
            <a:avLst/>
          </a:prstGeom>
        </p:spPr>
      </p:pic>
      <p:pic>
        <p:nvPicPr>
          <p:cNvPr id="3" name="Picture 2">
            <a:extLst>
              <a:ext uri="{FF2B5EF4-FFF2-40B4-BE49-F238E27FC236}">
                <a16:creationId xmlns:a16="http://schemas.microsoft.com/office/drawing/2014/main" id="{10C66B43-6461-92DA-8A7D-29BFDDDAC5C3}"/>
              </a:ext>
            </a:extLst>
          </p:cNvPr>
          <p:cNvPicPr>
            <a:picLocks noChangeAspect="1"/>
          </p:cNvPicPr>
          <p:nvPr userDrawn="1"/>
        </p:nvPicPr>
        <p:blipFill>
          <a:blip r:embed="rId6"/>
          <a:stretch>
            <a:fillRect/>
          </a:stretch>
        </p:blipFill>
        <p:spPr>
          <a:xfrm>
            <a:off x="10506127" y="6246518"/>
            <a:ext cx="1411896" cy="306370"/>
          </a:xfrm>
          <a:prstGeom prst="rect">
            <a:avLst/>
          </a:prstGeom>
        </p:spPr>
      </p:pic>
      <p:pic>
        <p:nvPicPr>
          <p:cNvPr id="8" name="Picture 7">
            <a:extLst>
              <a:ext uri="{FF2B5EF4-FFF2-40B4-BE49-F238E27FC236}">
                <a16:creationId xmlns:a16="http://schemas.microsoft.com/office/drawing/2014/main" id="{A27EBD30-78C6-8933-7234-81A4B68D35FD}"/>
              </a:ext>
            </a:extLst>
          </p:cNvPr>
          <p:cNvPicPr>
            <a:picLocks noChangeAspect="1"/>
          </p:cNvPicPr>
          <p:nvPr userDrawn="1"/>
        </p:nvPicPr>
        <p:blipFill>
          <a:blip r:embed="rId7"/>
          <a:stretch>
            <a:fillRect/>
          </a:stretch>
        </p:blipFill>
        <p:spPr>
          <a:xfrm>
            <a:off x="8864880" y="6246518"/>
            <a:ext cx="1411896" cy="306370"/>
          </a:xfrm>
          <a:prstGeom prst="rect">
            <a:avLst/>
          </a:prstGeom>
        </p:spPr>
      </p:pic>
      <p:pic>
        <p:nvPicPr>
          <p:cNvPr id="7" name="Picture 6">
            <a:extLst>
              <a:ext uri="{FF2B5EF4-FFF2-40B4-BE49-F238E27FC236}">
                <a16:creationId xmlns:a16="http://schemas.microsoft.com/office/drawing/2014/main" id="{983BA27D-21E0-589B-E308-7EBADBD4D250}"/>
              </a:ext>
            </a:extLst>
          </p:cNvPr>
          <p:cNvPicPr>
            <a:picLocks noChangeAspect="1"/>
          </p:cNvPicPr>
          <p:nvPr userDrawn="1"/>
        </p:nvPicPr>
        <p:blipFill>
          <a:blip r:embed="rId8"/>
          <a:stretch>
            <a:fillRect/>
          </a:stretch>
        </p:blipFill>
        <p:spPr>
          <a:xfrm>
            <a:off x="7062329" y="6192377"/>
            <a:ext cx="1573200" cy="407100"/>
          </a:xfrm>
          <a:prstGeom prst="rect">
            <a:avLst/>
          </a:prstGeom>
        </p:spPr>
      </p:pic>
    </p:spTree>
    <p:extLst>
      <p:ext uri="{BB962C8B-B14F-4D97-AF65-F5344CB8AC3E}">
        <p14:creationId xmlns:p14="http://schemas.microsoft.com/office/powerpoint/2010/main" val="305020641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Kansi - Sininen">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84B683CF-071B-6D9F-DEE4-CD6BD07064C0}"/>
              </a:ext>
            </a:extLst>
          </p:cNvPr>
          <p:cNvSpPr/>
          <p:nvPr userDrawn="1"/>
        </p:nvSpPr>
        <p:spPr>
          <a:xfrm>
            <a:off x="251716" y="256232"/>
            <a:ext cx="11688566" cy="5774076"/>
          </a:xfrm>
          <a:prstGeom prst="rect">
            <a:avLst/>
          </a:prstGeom>
          <a:solidFill>
            <a:srgbClr val="185B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dirty="0"/>
          </a:p>
        </p:txBody>
      </p:sp>
      <p:pic>
        <p:nvPicPr>
          <p:cNvPr id="14" name="Picture 13">
            <a:extLst>
              <a:ext uri="{FF2B5EF4-FFF2-40B4-BE49-F238E27FC236}">
                <a16:creationId xmlns:a16="http://schemas.microsoft.com/office/drawing/2014/main" id="{B092FE04-D190-D068-40B5-DF33AFECAC1C}"/>
              </a:ext>
            </a:extLst>
          </p:cNvPr>
          <p:cNvPicPr>
            <a:picLocks noChangeAspect="1"/>
          </p:cNvPicPr>
          <p:nvPr userDrawn="1"/>
        </p:nvPicPr>
        <p:blipFill>
          <a:blip r:embed="rId2"/>
          <a:stretch>
            <a:fillRect/>
          </a:stretch>
        </p:blipFill>
        <p:spPr>
          <a:xfrm>
            <a:off x="251716" y="764861"/>
            <a:ext cx="3875784" cy="4531830"/>
          </a:xfrm>
          <a:prstGeom prst="rect">
            <a:avLst/>
          </a:prstGeom>
        </p:spPr>
      </p:pic>
      <p:sp>
        <p:nvSpPr>
          <p:cNvPr id="19" name="Title 1">
            <a:extLst>
              <a:ext uri="{FF2B5EF4-FFF2-40B4-BE49-F238E27FC236}">
                <a16:creationId xmlns:a16="http://schemas.microsoft.com/office/drawing/2014/main" id="{195F5E56-9EF8-8B0F-85CD-96B7B49A52D6}"/>
              </a:ext>
            </a:extLst>
          </p:cNvPr>
          <p:cNvSpPr>
            <a:spLocks noGrp="1"/>
          </p:cNvSpPr>
          <p:nvPr>
            <p:ph type="ctrTitle"/>
          </p:nvPr>
        </p:nvSpPr>
        <p:spPr>
          <a:xfrm>
            <a:off x="5718930" y="2343042"/>
            <a:ext cx="5327009" cy="1102323"/>
          </a:xfrm>
        </p:spPr>
        <p:txBody>
          <a:bodyPr>
            <a:normAutofit/>
          </a:bodyPr>
          <a:lstStyle>
            <a:lvl1pPr algn="l">
              <a:defRPr sz="4000">
                <a:solidFill>
                  <a:schemeClr val="bg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US" dirty="0"/>
          </a:p>
        </p:txBody>
      </p:sp>
      <p:sp>
        <p:nvSpPr>
          <p:cNvPr id="20" name="Subtitle 2">
            <a:extLst>
              <a:ext uri="{FF2B5EF4-FFF2-40B4-BE49-F238E27FC236}">
                <a16:creationId xmlns:a16="http://schemas.microsoft.com/office/drawing/2014/main" id="{A635F0C0-FDC2-3BDC-00F5-96B9A311F7A0}"/>
              </a:ext>
            </a:extLst>
          </p:cNvPr>
          <p:cNvSpPr>
            <a:spLocks noGrp="1"/>
          </p:cNvSpPr>
          <p:nvPr>
            <p:ph type="subTitle" idx="1"/>
          </p:nvPr>
        </p:nvSpPr>
        <p:spPr>
          <a:xfrm>
            <a:off x="5718930" y="3838156"/>
            <a:ext cx="5327009" cy="609199"/>
          </a:xfrm>
        </p:spPr>
        <p:txBody>
          <a:bodyPr>
            <a:normAutofit/>
          </a:bodyPr>
          <a:lstStyle>
            <a:lvl1pPr marL="0" indent="0" algn="l">
              <a:buNone/>
              <a:defRPr sz="16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a:t>
            </a:r>
            <a:r>
              <a:rPr lang="fi-FI" dirty="0" err="1"/>
              <a:t>napsautt</a:t>
            </a:r>
            <a:r>
              <a:rPr lang="fi-FI" dirty="0"/>
              <a:t>.</a:t>
            </a:r>
            <a:endParaRPr lang="en-US" dirty="0"/>
          </a:p>
        </p:txBody>
      </p:sp>
      <p:pic>
        <p:nvPicPr>
          <p:cNvPr id="6" name="Picture 5">
            <a:extLst>
              <a:ext uri="{FF2B5EF4-FFF2-40B4-BE49-F238E27FC236}">
                <a16:creationId xmlns:a16="http://schemas.microsoft.com/office/drawing/2014/main" id="{F6800718-6418-BDB6-73F5-94F9F51F837E}"/>
              </a:ext>
            </a:extLst>
          </p:cNvPr>
          <p:cNvPicPr>
            <a:picLocks noChangeAspect="1"/>
          </p:cNvPicPr>
          <p:nvPr userDrawn="1"/>
        </p:nvPicPr>
        <p:blipFill>
          <a:blip r:embed="rId3"/>
          <a:stretch>
            <a:fillRect/>
          </a:stretch>
        </p:blipFill>
        <p:spPr>
          <a:xfrm>
            <a:off x="10506127" y="6246518"/>
            <a:ext cx="1411896" cy="306370"/>
          </a:xfrm>
          <a:prstGeom prst="rect">
            <a:avLst/>
          </a:prstGeom>
        </p:spPr>
      </p:pic>
      <p:pic>
        <p:nvPicPr>
          <p:cNvPr id="7" name="Picture 6">
            <a:extLst>
              <a:ext uri="{FF2B5EF4-FFF2-40B4-BE49-F238E27FC236}">
                <a16:creationId xmlns:a16="http://schemas.microsoft.com/office/drawing/2014/main" id="{1E04144B-8D84-263C-5CF2-A0B8DF257C80}"/>
              </a:ext>
            </a:extLst>
          </p:cNvPr>
          <p:cNvPicPr>
            <a:picLocks noChangeAspect="1"/>
          </p:cNvPicPr>
          <p:nvPr userDrawn="1"/>
        </p:nvPicPr>
        <p:blipFill>
          <a:blip r:embed="rId4"/>
          <a:stretch>
            <a:fillRect/>
          </a:stretch>
        </p:blipFill>
        <p:spPr>
          <a:xfrm>
            <a:off x="8864880" y="6246518"/>
            <a:ext cx="1411896" cy="306370"/>
          </a:xfrm>
          <a:prstGeom prst="rect">
            <a:avLst/>
          </a:prstGeom>
        </p:spPr>
      </p:pic>
      <p:pic>
        <p:nvPicPr>
          <p:cNvPr id="2" name="Picture 1">
            <a:extLst>
              <a:ext uri="{FF2B5EF4-FFF2-40B4-BE49-F238E27FC236}">
                <a16:creationId xmlns:a16="http://schemas.microsoft.com/office/drawing/2014/main" id="{CCCEE8F7-05E0-44E5-02EB-A2E692D8B001}"/>
              </a:ext>
            </a:extLst>
          </p:cNvPr>
          <p:cNvPicPr>
            <a:picLocks noChangeAspect="1"/>
          </p:cNvPicPr>
          <p:nvPr userDrawn="1"/>
        </p:nvPicPr>
        <p:blipFill>
          <a:blip r:embed="rId5"/>
          <a:stretch>
            <a:fillRect/>
          </a:stretch>
        </p:blipFill>
        <p:spPr>
          <a:xfrm>
            <a:off x="7062329" y="6192377"/>
            <a:ext cx="1573200" cy="407100"/>
          </a:xfrm>
          <a:prstGeom prst="rect">
            <a:avLst/>
          </a:prstGeom>
        </p:spPr>
      </p:pic>
    </p:spTree>
    <p:extLst>
      <p:ext uri="{BB962C8B-B14F-4D97-AF65-F5344CB8AC3E}">
        <p14:creationId xmlns:p14="http://schemas.microsoft.com/office/powerpoint/2010/main" val="32454736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Kansi - Keltainen">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84B683CF-071B-6D9F-DEE4-CD6BD07064C0}"/>
              </a:ext>
            </a:extLst>
          </p:cNvPr>
          <p:cNvSpPr/>
          <p:nvPr userDrawn="1"/>
        </p:nvSpPr>
        <p:spPr>
          <a:xfrm>
            <a:off x="251716" y="256232"/>
            <a:ext cx="11688566" cy="5774076"/>
          </a:xfrm>
          <a:prstGeom prst="rect">
            <a:avLst/>
          </a:prstGeom>
          <a:solidFill>
            <a:srgbClr val="E8B7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dirty="0"/>
          </a:p>
        </p:txBody>
      </p:sp>
      <p:sp>
        <p:nvSpPr>
          <p:cNvPr id="13" name="Title 1">
            <a:extLst>
              <a:ext uri="{FF2B5EF4-FFF2-40B4-BE49-F238E27FC236}">
                <a16:creationId xmlns:a16="http://schemas.microsoft.com/office/drawing/2014/main" id="{EBBCD849-00B7-1B96-137F-84623CC47419}"/>
              </a:ext>
            </a:extLst>
          </p:cNvPr>
          <p:cNvSpPr>
            <a:spLocks noGrp="1"/>
          </p:cNvSpPr>
          <p:nvPr>
            <p:ph type="ctrTitle"/>
          </p:nvPr>
        </p:nvSpPr>
        <p:spPr>
          <a:xfrm>
            <a:off x="5718930" y="2343042"/>
            <a:ext cx="5327009" cy="1102323"/>
          </a:xfrm>
        </p:spPr>
        <p:txBody>
          <a:bodyPr>
            <a:normAutofit/>
          </a:bodyPr>
          <a:lstStyle>
            <a:lvl1pPr algn="l">
              <a:defRPr sz="4000"/>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US" dirty="0"/>
          </a:p>
        </p:txBody>
      </p:sp>
      <p:sp>
        <p:nvSpPr>
          <p:cNvPr id="15" name="Subtitle 2">
            <a:extLst>
              <a:ext uri="{FF2B5EF4-FFF2-40B4-BE49-F238E27FC236}">
                <a16:creationId xmlns:a16="http://schemas.microsoft.com/office/drawing/2014/main" id="{848F9E3B-E49D-ACDB-5B43-ACBCC069D1F3}"/>
              </a:ext>
            </a:extLst>
          </p:cNvPr>
          <p:cNvSpPr>
            <a:spLocks noGrp="1"/>
          </p:cNvSpPr>
          <p:nvPr>
            <p:ph type="subTitle" idx="1"/>
          </p:nvPr>
        </p:nvSpPr>
        <p:spPr>
          <a:xfrm>
            <a:off x="5718930" y="3838156"/>
            <a:ext cx="5327009" cy="609199"/>
          </a:xfrm>
        </p:spPr>
        <p:txBody>
          <a:bodyPr>
            <a:normAutofit/>
          </a:bodyPr>
          <a:lstStyle>
            <a:lvl1pPr marL="0" indent="0" algn="l">
              <a:buNone/>
              <a:defRPr sz="16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a:t>
            </a:r>
            <a:r>
              <a:rPr lang="fi-FI" dirty="0" err="1"/>
              <a:t>napsautt</a:t>
            </a:r>
            <a:r>
              <a:rPr lang="fi-FI" dirty="0"/>
              <a:t>.</a:t>
            </a:r>
            <a:endParaRPr lang="en-US" dirty="0"/>
          </a:p>
        </p:txBody>
      </p:sp>
      <p:pic>
        <p:nvPicPr>
          <p:cNvPr id="10" name="Picture 9">
            <a:extLst>
              <a:ext uri="{FF2B5EF4-FFF2-40B4-BE49-F238E27FC236}">
                <a16:creationId xmlns:a16="http://schemas.microsoft.com/office/drawing/2014/main" id="{696D2B05-F817-DAB8-E0A8-905FC4ECF7A8}"/>
              </a:ext>
            </a:extLst>
          </p:cNvPr>
          <p:cNvPicPr>
            <a:picLocks noChangeAspect="1"/>
          </p:cNvPicPr>
          <p:nvPr userDrawn="1"/>
        </p:nvPicPr>
        <p:blipFill>
          <a:blip r:embed="rId2"/>
          <a:stretch>
            <a:fillRect/>
          </a:stretch>
        </p:blipFill>
        <p:spPr>
          <a:xfrm>
            <a:off x="251716" y="1594022"/>
            <a:ext cx="4572871" cy="4436286"/>
          </a:xfrm>
          <a:prstGeom prst="rect">
            <a:avLst/>
          </a:prstGeom>
        </p:spPr>
      </p:pic>
      <p:pic>
        <p:nvPicPr>
          <p:cNvPr id="6" name="Picture 5">
            <a:extLst>
              <a:ext uri="{FF2B5EF4-FFF2-40B4-BE49-F238E27FC236}">
                <a16:creationId xmlns:a16="http://schemas.microsoft.com/office/drawing/2014/main" id="{FD3AA210-F1CE-4D7C-F00F-6C8B215D56B6}"/>
              </a:ext>
            </a:extLst>
          </p:cNvPr>
          <p:cNvPicPr>
            <a:picLocks noChangeAspect="1"/>
          </p:cNvPicPr>
          <p:nvPr userDrawn="1"/>
        </p:nvPicPr>
        <p:blipFill>
          <a:blip r:embed="rId3"/>
          <a:stretch>
            <a:fillRect/>
          </a:stretch>
        </p:blipFill>
        <p:spPr>
          <a:xfrm>
            <a:off x="10506127" y="6246518"/>
            <a:ext cx="1411896" cy="306370"/>
          </a:xfrm>
          <a:prstGeom prst="rect">
            <a:avLst/>
          </a:prstGeom>
        </p:spPr>
      </p:pic>
      <p:pic>
        <p:nvPicPr>
          <p:cNvPr id="7" name="Picture 6">
            <a:extLst>
              <a:ext uri="{FF2B5EF4-FFF2-40B4-BE49-F238E27FC236}">
                <a16:creationId xmlns:a16="http://schemas.microsoft.com/office/drawing/2014/main" id="{1C43C39D-DF3E-D5C6-A748-2E622A076A69}"/>
              </a:ext>
            </a:extLst>
          </p:cNvPr>
          <p:cNvPicPr>
            <a:picLocks noChangeAspect="1"/>
          </p:cNvPicPr>
          <p:nvPr userDrawn="1"/>
        </p:nvPicPr>
        <p:blipFill>
          <a:blip r:embed="rId4"/>
          <a:stretch>
            <a:fillRect/>
          </a:stretch>
        </p:blipFill>
        <p:spPr>
          <a:xfrm>
            <a:off x="8864880" y="6246518"/>
            <a:ext cx="1411896" cy="306370"/>
          </a:xfrm>
          <a:prstGeom prst="rect">
            <a:avLst/>
          </a:prstGeom>
        </p:spPr>
      </p:pic>
      <p:pic>
        <p:nvPicPr>
          <p:cNvPr id="2" name="Picture 1">
            <a:extLst>
              <a:ext uri="{FF2B5EF4-FFF2-40B4-BE49-F238E27FC236}">
                <a16:creationId xmlns:a16="http://schemas.microsoft.com/office/drawing/2014/main" id="{E1A6D8E3-8445-E5F6-37F3-7C14D80A17BA}"/>
              </a:ext>
            </a:extLst>
          </p:cNvPr>
          <p:cNvPicPr>
            <a:picLocks noChangeAspect="1"/>
          </p:cNvPicPr>
          <p:nvPr userDrawn="1"/>
        </p:nvPicPr>
        <p:blipFill>
          <a:blip r:embed="rId5"/>
          <a:stretch>
            <a:fillRect/>
          </a:stretch>
        </p:blipFill>
        <p:spPr>
          <a:xfrm>
            <a:off x="7062329" y="6192377"/>
            <a:ext cx="1573200" cy="407100"/>
          </a:xfrm>
          <a:prstGeom prst="rect">
            <a:avLst/>
          </a:prstGeom>
        </p:spPr>
      </p:pic>
    </p:spTree>
    <p:extLst>
      <p:ext uri="{BB962C8B-B14F-4D97-AF65-F5344CB8AC3E}">
        <p14:creationId xmlns:p14="http://schemas.microsoft.com/office/powerpoint/2010/main" val="212438490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Kansi - Vaaleanpunainen">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9A0FDAE7-8C30-F331-D510-2626023F5900}"/>
              </a:ext>
            </a:extLst>
          </p:cNvPr>
          <p:cNvSpPr/>
          <p:nvPr userDrawn="1"/>
        </p:nvSpPr>
        <p:spPr>
          <a:xfrm>
            <a:off x="251716" y="256232"/>
            <a:ext cx="11688566" cy="5774076"/>
          </a:xfrm>
          <a:prstGeom prst="rect">
            <a:avLst/>
          </a:prstGeom>
          <a:solidFill>
            <a:srgbClr val="F892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dirty="0"/>
          </a:p>
        </p:txBody>
      </p:sp>
      <p:sp>
        <p:nvSpPr>
          <p:cNvPr id="13" name="Title 1">
            <a:extLst>
              <a:ext uri="{FF2B5EF4-FFF2-40B4-BE49-F238E27FC236}">
                <a16:creationId xmlns:a16="http://schemas.microsoft.com/office/drawing/2014/main" id="{EBBCD849-00B7-1B96-137F-84623CC47419}"/>
              </a:ext>
            </a:extLst>
          </p:cNvPr>
          <p:cNvSpPr>
            <a:spLocks noGrp="1"/>
          </p:cNvSpPr>
          <p:nvPr>
            <p:ph type="ctrTitle"/>
          </p:nvPr>
        </p:nvSpPr>
        <p:spPr>
          <a:xfrm>
            <a:off x="5718930" y="2343042"/>
            <a:ext cx="5327009" cy="1102323"/>
          </a:xfrm>
        </p:spPr>
        <p:txBody>
          <a:bodyPr>
            <a:normAutofit/>
          </a:bodyPr>
          <a:lstStyle>
            <a:lvl1pPr algn="l">
              <a:defRPr sz="4000"/>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US" dirty="0"/>
          </a:p>
        </p:txBody>
      </p:sp>
      <p:sp>
        <p:nvSpPr>
          <p:cNvPr id="15" name="Subtitle 2">
            <a:extLst>
              <a:ext uri="{FF2B5EF4-FFF2-40B4-BE49-F238E27FC236}">
                <a16:creationId xmlns:a16="http://schemas.microsoft.com/office/drawing/2014/main" id="{848F9E3B-E49D-ACDB-5B43-ACBCC069D1F3}"/>
              </a:ext>
            </a:extLst>
          </p:cNvPr>
          <p:cNvSpPr>
            <a:spLocks noGrp="1"/>
          </p:cNvSpPr>
          <p:nvPr>
            <p:ph type="subTitle" idx="1"/>
          </p:nvPr>
        </p:nvSpPr>
        <p:spPr>
          <a:xfrm>
            <a:off x="5718930" y="3838156"/>
            <a:ext cx="5327009" cy="609199"/>
          </a:xfrm>
        </p:spPr>
        <p:txBody>
          <a:bodyPr>
            <a:normAutofit/>
          </a:bodyPr>
          <a:lstStyle>
            <a:lvl1pPr marL="0" indent="0" algn="l">
              <a:buNone/>
              <a:defRPr sz="16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a:t>
            </a:r>
            <a:r>
              <a:rPr lang="fi-FI" dirty="0" err="1"/>
              <a:t>napsautt</a:t>
            </a:r>
            <a:r>
              <a:rPr lang="fi-FI" dirty="0"/>
              <a:t>.</a:t>
            </a:r>
            <a:endParaRPr lang="en-US" dirty="0"/>
          </a:p>
        </p:txBody>
      </p:sp>
      <p:pic>
        <p:nvPicPr>
          <p:cNvPr id="17" name="Picture 16">
            <a:extLst>
              <a:ext uri="{FF2B5EF4-FFF2-40B4-BE49-F238E27FC236}">
                <a16:creationId xmlns:a16="http://schemas.microsoft.com/office/drawing/2014/main" id="{DF77214C-661C-4E0D-3CC8-94B1423C7254}"/>
              </a:ext>
            </a:extLst>
          </p:cNvPr>
          <p:cNvPicPr>
            <a:picLocks noChangeAspect="1"/>
          </p:cNvPicPr>
          <p:nvPr userDrawn="1"/>
        </p:nvPicPr>
        <p:blipFill>
          <a:blip r:embed="rId2"/>
          <a:stretch>
            <a:fillRect/>
          </a:stretch>
        </p:blipFill>
        <p:spPr>
          <a:xfrm>
            <a:off x="1146061" y="1403457"/>
            <a:ext cx="3634878" cy="3545600"/>
          </a:xfrm>
          <a:prstGeom prst="rect">
            <a:avLst/>
          </a:prstGeom>
        </p:spPr>
      </p:pic>
      <p:pic>
        <p:nvPicPr>
          <p:cNvPr id="6" name="Picture 5">
            <a:extLst>
              <a:ext uri="{FF2B5EF4-FFF2-40B4-BE49-F238E27FC236}">
                <a16:creationId xmlns:a16="http://schemas.microsoft.com/office/drawing/2014/main" id="{D3CB1A7C-D965-1E3A-BCA3-F0FA58A8E102}"/>
              </a:ext>
            </a:extLst>
          </p:cNvPr>
          <p:cNvPicPr>
            <a:picLocks noChangeAspect="1"/>
          </p:cNvPicPr>
          <p:nvPr userDrawn="1"/>
        </p:nvPicPr>
        <p:blipFill>
          <a:blip r:embed="rId3"/>
          <a:stretch>
            <a:fillRect/>
          </a:stretch>
        </p:blipFill>
        <p:spPr>
          <a:xfrm>
            <a:off x="10506127" y="6246518"/>
            <a:ext cx="1411896" cy="306370"/>
          </a:xfrm>
          <a:prstGeom prst="rect">
            <a:avLst/>
          </a:prstGeom>
        </p:spPr>
      </p:pic>
      <p:pic>
        <p:nvPicPr>
          <p:cNvPr id="7" name="Picture 6">
            <a:extLst>
              <a:ext uri="{FF2B5EF4-FFF2-40B4-BE49-F238E27FC236}">
                <a16:creationId xmlns:a16="http://schemas.microsoft.com/office/drawing/2014/main" id="{DAEB7E72-CF30-CCB3-39E7-B9C9C3B84D36}"/>
              </a:ext>
            </a:extLst>
          </p:cNvPr>
          <p:cNvPicPr>
            <a:picLocks noChangeAspect="1"/>
          </p:cNvPicPr>
          <p:nvPr userDrawn="1"/>
        </p:nvPicPr>
        <p:blipFill>
          <a:blip r:embed="rId4"/>
          <a:stretch>
            <a:fillRect/>
          </a:stretch>
        </p:blipFill>
        <p:spPr>
          <a:xfrm>
            <a:off x="8864880" y="6246518"/>
            <a:ext cx="1411896" cy="306370"/>
          </a:xfrm>
          <a:prstGeom prst="rect">
            <a:avLst/>
          </a:prstGeom>
        </p:spPr>
      </p:pic>
      <p:pic>
        <p:nvPicPr>
          <p:cNvPr id="2" name="Picture 1">
            <a:extLst>
              <a:ext uri="{FF2B5EF4-FFF2-40B4-BE49-F238E27FC236}">
                <a16:creationId xmlns:a16="http://schemas.microsoft.com/office/drawing/2014/main" id="{DDB3DC3A-9997-4007-1D43-9D9DB988B841}"/>
              </a:ext>
            </a:extLst>
          </p:cNvPr>
          <p:cNvPicPr>
            <a:picLocks noChangeAspect="1"/>
          </p:cNvPicPr>
          <p:nvPr userDrawn="1"/>
        </p:nvPicPr>
        <p:blipFill>
          <a:blip r:embed="rId5"/>
          <a:stretch>
            <a:fillRect/>
          </a:stretch>
        </p:blipFill>
        <p:spPr>
          <a:xfrm>
            <a:off x="7062329" y="6192377"/>
            <a:ext cx="1573200" cy="407100"/>
          </a:xfrm>
          <a:prstGeom prst="rect">
            <a:avLst/>
          </a:prstGeom>
        </p:spPr>
      </p:pic>
    </p:spTree>
    <p:extLst>
      <p:ext uri="{BB962C8B-B14F-4D97-AF65-F5344CB8AC3E}">
        <p14:creationId xmlns:p14="http://schemas.microsoft.com/office/powerpoint/2010/main" val="181503514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Kansi - Vihreä">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84B683CF-071B-6D9F-DEE4-CD6BD07064C0}"/>
              </a:ext>
            </a:extLst>
          </p:cNvPr>
          <p:cNvSpPr/>
          <p:nvPr userDrawn="1"/>
        </p:nvSpPr>
        <p:spPr>
          <a:xfrm>
            <a:off x="251716" y="256232"/>
            <a:ext cx="11688566" cy="5774076"/>
          </a:xfrm>
          <a:prstGeom prst="rect">
            <a:avLst/>
          </a:prstGeom>
          <a:solidFill>
            <a:srgbClr val="64BF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dirty="0"/>
          </a:p>
        </p:txBody>
      </p:sp>
      <p:sp>
        <p:nvSpPr>
          <p:cNvPr id="13" name="Title 1">
            <a:extLst>
              <a:ext uri="{FF2B5EF4-FFF2-40B4-BE49-F238E27FC236}">
                <a16:creationId xmlns:a16="http://schemas.microsoft.com/office/drawing/2014/main" id="{EBBCD849-00B7-1B96-137F-84623CC47419}"/>
              </a:ext>
            </a:extLst>
          </p:cNvPr>
          <p:cNvSpPr>
            <a:spLocks noGrp="1"/>
          </p:cNvSpPr>
          <p:nvPr>
            <p:ph type="ctrTitle"/>
          </p:nvPr>
        </p:nvSpPr>
        <p:spPr>
          <a:xfrm>
            <a:off x="5718930" y="2343042"/>
            <a:ext cx="5327009" cy="1102323"/>
          </a:xfrm>
        </p:spPr>
        <p:txBody>
          <a:bodyPr>
            <a:normAutofit/>
          </a:bodyPr>
          <a:lstStyle>
            <a:lvl1pPr algn="l">
              <a:defRPr sz="4000"/>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US" dirty="0"/>
          </a:p>
        </p:txBody>
      </p:sp>
      <p:sp>
        <p:nvSpPr>
          <p:cNvPr id="15" name="Subtitle 2">
            <a:extLst>
              <a:ext uri="{FF2B5EF4-FFF2-40B4-BE49-F238E27FC236}">
                <a16:creationId xmlns:a16="http://schemas.microsoft.com/office/drawing/2014/main" id="{848F9E3B-E49D-ACDB-5B43-ACBCC069D1F3}"/>
              </a:ext>
            </a:extLst>
          </p:cNvPr>
          <p:cNvSpPr>
            <a:spLocks noGrp="1"/>
          </p:cNvSpPr>
          <p:nvPr>
            <p:ph type="subTitle" idx="1"/>
          </p:nvPr>
        </p:nvSpPr>
        <p:spPr>
          <a:xfrm>
            <a:off x="5718930" y="3838156"/>
            <a:ext cx="5327009" cy="609199"/>
          </a:xfrm>
        </p:spPr>
        <p:txBody>
          <a:bodyPr>
            <a:normAutofit/>
          </a:bodyPr>
          <a:lstStyle>
            <a:lvl1pPr marL="0" indent="0" algn="l">
              <a:buNone/>
              <a:defRPr sz="16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a:t>
            </a:r>
            <a:r>
              <a:rPr lang="fi-FI" dirty="0" err="1"/>
              <a:t>napsautt</a:t>
            </a:r>
            <a:r>
              <a:rPr lang="fi-FI" dirty="0"/>
              <a:t>.</a:t>
            </a:r>
            <a:endParaRPr lang="en-US" dirty="0"/>
          </a:p>
        </p:txBody>
      </p:sp>
      <p:pic>
        <p:nvPicPr>
          <p:cNvPr id="2" name="Picture 1">
            <a:extLst>
              <a:ext uri="{FF2B5EF4-FFF2-40B4-BE49-F238E27FC236}">
                <a16:creationId xmlns:a16="http://schemas.microsoft.com/office/drawing/2014/main" id="{A34FAA95-09D7-2412-3C72-04FFC3085193}"/>
              </a:ext>
            </a:extLst>
          </p:cNvPr>
          <p:cNvPicPr>
            <a:picLocks noChangeAspect="1"/>
          </p:cNvPicPr>
          <p:nvPr userDrawn="1"/>
        </p:nvPicPr>
        <p:blipFill>
          <a:blip r:embed="rId2"/>
          <a:stretch>
            <a:fillRect/>
          </a:stretch>
        </p:blipFill>
        <p:spPr>
          <a:xfrm>
            <a:off x="1908352" y="1327172"/>
            <a:ext cx="2190682" cy="4703137"/>
          </a:xfrm>
          <a:prstGeom prst="rect">
            <a:avLst/>
          </a:prstGeom>
        </p:spPr>
      </p:pic>
      <p:pic>
        <p:nvPicPr>
          <p:cNvPr id="4" name="Picture 3">
            <a:extLst>
              <a:ext uri="{FF2B5EF4-FFF2-40B4-BE49-F238E27FC236}">
                <a16:creationId xmlns:a16="http://schemas.microsoft.com/office/drawing/2014/main" id="{48C24758-B3BC-2E6A-063E-A557ADED9352}"/>
              </a:ext>
            </a:extLst>
          </p:cNvPr>
          <p:cNvPicPr>
            <a:picLocks noChangeAspect="1"/>
          </p:cNvPicPr>
          <p:nvPr userDrawn="1"/>
        </p:nvPicPr>
        <p:blipFill>
          <a:blip r:embed="rId3"/>
          <a:stretch>
            <a:fillRect/>
          </a:stretch>
        </p:blipFill>
        <p:spPr>
          <a:xfrm>
            <a:off x="10506127" y="6246518"/>
            <a:ext cx="1411896" cy="306370"/>
          </a:xfrm>
          <a:prstGeom prst="rect">
            <a:avLst/>
          </a:prstGeom>
        </p:spPr>
      </p:pic>
      <p:pic>
        <p:nvPicPr>
          <p:cNvPr id="5" name="Picture 4">
            <a:extLst>
              <a:ext uri="{FF2B5EF4-FFF2-40B4-BE49-F238E27FC236}">
                <a16:creationId xmlns:a16="http://schemas.microsoft.com/office/drawing/2014/main" id="{6A2F5C05-06F2-088A-B85F-02FA1C3DEA60}"/>
              </a:ext>
            </a:extLst>
          </p:cNvPr>
          <p:cNvPicPr>
            <a:picLocks noChangeAspect="1"/>
          </p:cNvPicPr>
          <p:nvPr userDrawn="1"/>
        </p:nvPicPr>
        <p:blipFill>
          <a:blip r:embed="rId4"/>
          <a:stretch>
            <a:fillRect/>
          </a:stretch>
        </p:blipFill>
        <p:spPr>
          <a:xfrm>
            <a:off x="8864880" y="6246518"/>
            <a:ext cx="1411896" cy="306370"/>
          </a:xfrm>
          <a:prstGeom prst="rect">
            <a:avLst/>
          </a:prstGeom>
        </p:spPr>
      </p:pic>
      <p:pic>
        <p:nvPicPr>
          <p:cNvPr id="6" name="Picture 5">
            <a:extLst>
              <a:ext uri="{FF2B5EF4-FFF2-40B4-BE49-F238E27FC236}">
                <a16:creationId xmlns:a16="http://schemas.microsoft.com/office/drawing/2014/main" id="{3D3C0B0B-13BD-96C7-E2C5-06F172D98D8D}"/>
              </a:ext>
            </a:extLst>
          </p:cNvPr>
          <p:cNvPicPr>
            <a:picLocks noChangeAspect="1"/>
          </p:cNvPicPr>
          <p:nvPr userDrawn="1"/>
        </p:nvPicPr>
        <p:blipFill>
          <a:blip r:embed="rId5"/>
          <a:stretch>
            <a:fillRect/>
          </a:stretch>
        </p:blipFill>
        <p:spPr>
          <a:xfrm>
            <a:off x="7062329" y="6192377"/>
            <a:ext cx="1573200" cy="407100"/>
          </a:xfrm>
          <a:prstGeom prst="rect">
            <a:avLst/>
          </a:prstGeom>
        </p:spPr>
      </p:pic>
    </p:spTree>
    <p:extLst>
      <p:ext uri="{BB962C8B-B14F-4D97-AF65-F5344CB8AC3E}">
        <p14:creationId xmlns:p14="http://schemas.microsoft.com/office/powerpoint/2010/main" val="428536926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81F30-94C3-1C40-931C-243AD28E45DC}"/>
              </a:ext>
            </a:extLst>
          </p:cNvPr>
          <p:cNvSpPr>
            <a:spLocks noGrp="1"/>
          </p:cNvSpPr>
          <p:nvPr>
            <p:ph type="title"/>
          </p:nvPr>
        </p:nvSpPr>
        <p:spPr>
          <a:xfrm>
            <a:off x="6829698" y="782739"/>
            <a:ext cx="3521765" cy="785813"/>
          </a:xfrm>
        </p:spPr>
        <p:txBody>
          <a:bodyPr/>
          <a:lstStyle>
            <a:lvl1pPr>
              <a:defRPr>
                <a:solidFill>
                  <a:schemeClr val="accent3"/>
                </a:solidFill>
              </a:defRPr>
            </a:lvl1pPr>
          </a:lstStyle>
          <a:p>
            <a:endParaRPr lang="en-FI" dirty="0"/>
          </a:p>
        </p:txBody>
      </p:sp>
      <p:sp>
        <p:nvSpPr>
          <p:cNvPr id="6" name="Text Placeholder 3">
            <a:extLst>
              <a:ext uri="{FF2B5EF4-FFF2-40B4-BE49-F238E27FC236}">
                <a16:creationId xmlns:a16="http://schemas.microsoft.com/office/drawing/2014/main" id="{12B310E5-92A8-05DA-623C-CE234551171C}"/>
              </a:ext>
            </a:extLst>
          </p:cNvPr>
          <p:cNvSpPr>
            <a:spLocks noGrp="1"/>
          </p:cNvSpPr>
          <p:nvPr>
            <p:ph type="body" sz="half" idx="2"/>
          </p:nvPr>
        </p:nvSpPr>
        <p:spPr>
          <a:xfrm>
            <a:off x="6831286" y="1926772"/>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9" name="Content Placeholder 11">
            <a:extLst>
              <a:ext uri="{FF2B5EF4-FFF2-40B4-BE49-F238E27FC236}">
                <a16:creationId xmlns:a16="http://schemas.microsoft.com/office/drawing/2014/main" id="{A39D40DE-EB86-5F32-28E6-303C7992B637}"/>
              </a:ext>
            </a:extLst>
          </p:cNvPr>
          <p:cNvSpPr>
            <a:spLocks noGrp="1"/>
          </p:cNvSpPr>
          <p:nvPr>
            <p:ph sz="quarter" idx="23"/>
          </p:nvPr>
        </p:nvSpPr>
        <p:spPr>
          <a:xfrm>
            <a:off x="269931" y="251806"/>
            <a:ext cx="5835034" cy="563398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Tree>
    <p:extLst>
      <p:ext uri="{BB962C8B-B14F-4D97-AF65-F5344CB8AC3E}">
        <p14:creationId xmlns:p14="http://schemas.microsoft.com/office/powerpoint/2010/main" val="134129069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Kansi - Sininen">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84B683CF-071B-6D9F-DEE4-CD6BD07064C0}"/>
              </a:ext>
            </a:extLst>
          </p:cNvPr>
          <p:cNvSpPr/>
          <p:nvPr userDrawn="1"/>
        </p:nvSpPr>
        <p:spPr>
          <a:xfrm>
            <a:off x="251716" y="256232"/>
            <a:ext cx="11688566" cy="5774076"/>
          </a:xfrm>
          <a:prstGeom prst="rect">
            <a:avLst/>
          </a:prstGeom>
          <a:solidFill>
            <a:srgbClr val="185B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dirty="0"/>
          </a:p>
        </p:txBody>
      </p:sp>
      <p:pic>
        <p:nvPicPr>
          <p:cNvPr id="3" name="Picture 2">
            <a:extLst>
              <a:ext uri="{FF2B5EF4-FFF2-40B4-BE49-F238E27FC236}">
                <a16:creationId xmlns:a16="http://schemas.microsoft.com/office/drawing/2014/main" id="{13A16BD0-F41E-FBB0-AC9B-8791CE26904E}"/>
              </a:ext>
            </a:extLst>
          </p:cNvPr>
          <p:cNvPicPr>
            <a:picLocks noChangeAspect="1"/>
          </p:cNvPicPr>
          <p:nvPr userDrawn="1"/>
        </p:nvPicPr>
        <p:blipFill>
          <a:blip r:embed="rId2"/>
          <a:stretch>
            <a:fillRect/>
          </a:stretch>
        </p:blipFill>
        <p:spPr>
          <a:xfrm flipH="1">
            <a:off x="-268828" y="1293429"/>
            <a:ext cx="4651642" cy="5229911"/>
          </a:xfrm>
          <a:prstGeom prst="rect">
            <a:avLst/>
          </a:prstGeom>
        </p:spPr>
      </p:pic>
      <p:sp>
        <p:nvSpPr>
          <p:cNvPr id="19" name="Title 1">
            <a:extLst>
              <a:ext uri="{FF2B5EF4-FFF2-40B4-BE49-F238E27FC236}">
                <a16:creationId xmlns:a16="http://schemas.microsoft.com/office/drawing/2014/main" id="{195F5E56-9EF8-8B0F-85CD-96B7B49A52D6}"/>
              </a:ext>
            </a:extLst>
          </p:cNvPr>
          <p:cNvSpPr>
            <a:spLocks noGrp="1"/>
          </p:cNvSpPr>
          <p:nvPr>
            <p:ph type="ctrTitle"/>
          </p:nvPr>
        </p:nvSpPr>
        <p:spPr>
          <a:xfrm>
            <a:off x="5718930" y="2343042"/>
            <a:ext cx="5327009" cy="1102323"/>
          </a:xfrm>
        </p:spPr>
        <p:txBody>
          <a:bodyPr>
            <a:normAutofit/>
          </a:bodyPr>
          <a:lstStyle>
            <a:lvl1pPr algn="l">
              <a:defRPr sz="4000">
                <a:solidFill>
                  <a:schemeClr val="bg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US" dirty="0"/>
          </a:p>
        </p:txBody>
      </p:sp>
      <p:sp>
        <p:nvSpPr>
          <p:cNvPr id="20" name="Subtitle 2">
            <a:extLst>
              <a:ext uri="{FF2B5EF4-FFF2-40B4-BE49-F238E27FC236}">
                <a16:creationId xmlns:a16="http://schemas.microsoft.com/office/drawing/2014/main" id="{A635F0C0-FDC2-3BDC-00F5-96B9A311F7A0}"/>
              </a:ext>
            </a:extLst>
          </p:cNvPr>
          <p:cNvSpPr>
            <a:spLocks noGrp="1"/>
          </p:cNvSpPr>
          <p:nvPr>
            <p:ph type="subTitle" idx="1"/>
          </p:nvPr>
        </p:nvSpPr>
        <p:spPr>
          <a:xfrm>
            <a:off x="5718930" y="3838156"/>
            <a:ext cx="5327009" cy="609199"/>
          </a:xfrm>
        </p:spPr>
        <p:txBody>
          <a:bodyPr>
            <a:normAutofit/>
          </a:bodyPr>
          <a:lstStyle>
            <a:lvl1pPr marL="0" indent="0" algn="l">
              <a:buNone/>
              <a:defRPr sz="16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a:t>
            </a:r>
            <a:r>
              <a:rPr lang="fi-FI" dirty="0" err="1"/>
              <a:t>napsautt</a:t>
            </a:r>
            <a:r>
              <a:rPr lang="fi-FI" dirty="0"/>
              <a:t>.</a:t>
            </a:r>
            <a:endParaRPr lang="en-US" dirty="0"/>
          </a:p>
        </p:txBody>
      </p:sp>
      <p:pic>
        <p:nvPicPr>
          <p:cNvPr id="7" name="Picture 6">
            <a:extLst>
              <a:ext uri="{FF2B5EF4-FFF2-40B4-BE49-F238E27FC236}">
                <a16:creationId xmlns:a16="http://schemas.microsoft.com/office/drawing/2014/main" id="{9E68B9BB-9690-B9F6-C726-402680D6EA98}"/>
              </a:ext>
            </a:extLst>
          </p:cNvPr>
          <p:cNvPicPr>
            <a:picLocks noChangeAspect="1"/>
          </p:cNvPicPr>
          <p:nvPr userDrawn="1"/>
        </p:nvPicPr>
        <p:blipFill>
          <a:blip r:embed="rId3"/>
          <a:stretch>
            <a:fillRect/>
          </a:stretch>
        </p:blipFill>
        <p:spPr>
          <a:xfrm>
            <a:off x="10506127" y="6246518"/>
            <a:ext cx="1411896" cy="306370"/>
          </a:xfrm>
          <a:prstGeom prst="rect">
            <a:avLst/>
          </a:prstGeom>
        </p:spPr>
      </p:pic>
      <p:pic>
        <p:nvPicPr>
          <p:cNvPr id="8" name="Picture 7">
            <a:extLst>
              <a:ext uri="{FF2B5EF4-FFF2-40B4-BE49-F238E27FC236}">
                <a16:creationId xmlns:a16="http://schemas.microsoft.com/office/drawing/2014/main" id="{CAA0AE53-17DD-A87B-2A28-480659BCD9A8}"/>
              </a:ext>
            </a:extLst>
          </p:cNvPr>
          <p:cNvPicPr>
            <a:picLocks noChangeAspect="1"/>
          </p:cNvPicPr>
          <p:nvPr userDrawn="1"/>
        </p:nvPicPr>
        <p:blipFill>
          <a:blip r:embed="rId4"/>
          <a:stretch>
            <a:fillRect/>
          </a:stretch>
        </p:blipFill>
        <p:spPr>
          <a:xfrm>
            <a:off x="8864880" y="6246518"/>
            <a:ext cx="1411896" cy="306370"/>
          </a:xfrm>
          <a:prstGeom prst="rect">
            <a:avLst/>
          </a:prstGeom>
        </p:spPr>
      </p:pic>
      <p:pic>
        <p:nvPicPr>
          <p:cNvPr id="2" name="Picture 1">
            <a:extLst>
              <a:ext uri="{FF2B5EF4-FFF2-40B4-BE49-F238E27FC236}">
                <a16:creationId xmlns:a16="http://schemas.microsoft.com/office/drawing/2014/main" id="{91B0441D-9472-9367-7BF7-FA43E4D6260F}"/>
              </a:ext>
            </a:extLst>
          </p:cNvPr>
          <p:cNvPicPr>
            <a:picLocks noChangeAspect="1"/>
          </p:cNvPicPr>
          <p:nvPr userDrawn="1"/>
        </p:nvPicPr>
        <p:blipFill>
          <a:blip r:embed="rId5"/>
          <a:stretch>
            <a:fillRect/>
          </a:stretch>
        </p:blipFill>
        <p:spPr>
          <a:xfrm>
            <a:off x="7062329" y="6192377"/>
            <a:ext cx="1573200" cy="407100"/>
          </a:xfrm>
          <a:prstGeom prst="rect">
            <a:avLst/>
          </a:prstGeom>
        </p:spPr>
      </p:pic>
    </p:spTree>
    <p:extLst>
      <p:ext uri="{BB962C8B-B14F-4D97-AF65-F5344CB8AC3E}">
        <p14:creationId xmlns:p14="http://schemas.microsoft.com/office/powerpoint/2010/main" val="191559571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2_Kansi - Vihreä">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84B683CF-071B-6D9F-DEE4-CD6BD07064C0}"/>
              </a:ext>
            </a:extLst>
          </p:cNvPr>
          <p:cNvSpPr/>
          <p:nvPr userDrawn="1"/>
        </p:nvSpPr>
        <p:spPr>
          <a:xfrm>
            <a:off x="251716" y="256232"/>
            <a:ext cx="11688566" cy="5774076"/>
          </a:xfrm>
          <a:prstGeom prst="rect">
            <a:avLst/>
          </a:prstGeom>
          <a:solidFill>
            <a:srgbClr val="64BF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dirty="0"/>
          </a:p>
        </p:txBody>
      </p:sp>
      <p:sp>
        <p:nvSpPr>
          <p:cNvPr id="13" name="Title 1">
            <a:extLst>
              <a:ext uri="{FF2B5EF4-FFF2-40B4-BE49-F238E27FC236}">
                <a16:creationId xmlns:a16="http://schemas.microsoft.com/office/drawing/2014/main" id="{EBBCD849-00B7-1B96-137F-84623CC47419}"/>
              </a:ext>
            </a:extLst>
          </p:cNvPr>
          <p:cNvSpPr>
            <a:spLocks noGrp="1"/>
          </p:cNvSpPr>
          <p:nvPr>
            <p:ph type="ctrTitle"/>
          </p:nvPr>
        </p:nvSpPr>
        <p:spPr>
          <a:xfrm>
            <a:off x="5718930" y="2343042"/>
            <a:ext cx="5327009" cy="1102323"/>
          </a:xfrm>
        </p:spPr>
        <p:txBody>
          <a:bodyPr>
            <a:normAutofit/>
          </a:bodyPr>
          <a:lstStyle>
            <a:lvl1pPr algn="l">
              <a:defRPr sz="4000"/>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US" dirty="0"/>
          </a:p>
        </p:txBody>
      </p:sp>
      <p:sp>
        <p:nvSpPr>
          <p:cNvPr id="15" name="Subtitle 2">
            <a:extLst>
              <a:ext uri="{FF2B5EF4-FFF2-40B4-BE49-F238E27FC236}">
                <a16:creationId xmlns:a16="http://schemas.microsoft.com/office/drawing/2014/main" id="{848F9E3B-E49D-ACDB-5B43-ACBCC069D1F3}"/>
              </a:ext>
            </a:extLst>
          </p:cNvPr>
          <p:cNvSpPr>
            <a:spLocks noGrp="1"/>
          </p:cNvSpPr>
          <p:nvPr>
            <p:ph type="subTitle" idx="1"/>
          </p:nvPr>
        </p:nvSpPr>
        <p:spPr>
          <a:xfrm>
            <a:off x="5718930" y="3838156"/>
            <a:ext cx="5327009" cy="609199"/>
          </a:xfrm>
        </p:spPr>
        <p:txBody>
          <a:bodyPr>
            <a:normAutofit/>
          </a:bodyPr>
          <a:lstStyle>
            <a:lvl1pPr marL="0" indent="0" algn="l">
              <a:buNone/>
              <a:defRPr sz="16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a:t>
            </a:r>
            <a:r>
              <a:rPr lang="fi-FI" dirty="0" err="1"/>
              <a:t>napsautt</a:t>
            </a:r>
            <a:r>
              <a:rPr lang="fi-FI" dirty="0"/>
              <a:t>.</a:t>
            </a:r>
            <a:endParaRPr lang="en-US" dirty="0"/>
          </a:p>
        </p:txBody>
      </p:sp>
      <p:pic>
        <p:nvPicPr>
          <p:cNvPr id="4" name="Picture 3">
            <a:extLst>
              <a:ext uri="{FF2B5EF4-FFF2-40B4-BE49-F238E27FC236}">
                <a16:creationId xmlns:a16="http://schemas.microsoft.com/office/drawing/2014/main" id="{48C24758-B3BC-2E6A-063E-A557ADED9352}"/>
              </a:ext>
            </a:extLst>
          </p:cNvPr>
          <p:cNvPicPr>
            <a:picLocks noChangeAspect="1"/>
          </p:cNvPicPr>
          <p:nvPr userDrawn="1"/>
        </p:nvPicPr>
        <p:blipFill>
          <a:blip r:embed="rId2"/>
          <a:stretch>
            <a:fillRect/>
          </a:stretch>
        </p:blipFill>
        <p:spPr>
          <a:xfrm>
            <a:off x="10506127" y="6246518"/>
            <a:ext cx="1411896" cy="306370"/>
          </a:xfrm>
          <a:prstGeom prst="rect">
            <a:avLst/>
          </a:prstGeom>
        </p:spPr>
      </p:pic>
      <p:pic>
        <p:nvPicPr>
          <p:cNvPr id="5" name="Picture 4">
            <a:extLst>
              <a:ext uri="{FF2B5EF4-FFF2-40B4-BE49-F238E27FC236}">
                <a16:creationId xmlns:a16="http://schemas.microsoft.com/office/drawing/2014/main" id="{6A2F5C05-06F2-088A-B85F-02FA1C3DEA60}"/>
              </a:ext>
            </a:extLst>
          </p:cNvPr>
          <p:cNvPicPr>
            <a:picLocks noChangeAspect="1"/>
          </p:cNvPicPr>
          <p:nvPr userDrawn="1"/>
        </p:nvPicPr>
        <p:blipFill>
          <a:blip r:embed="rId3"/>
          <a:stretch>
            <a:fillRect/>
          </a:stretch>
        </p:blipFill>
        <p:spPr>
          <a:xfrm>
            <a:off x="8864880" y="6246518"/>
            <a:ext cx="1411896" cy="306370"/>
          </a:xfrm>
          <a:prstGeom prst="rect">
            <a:avLst/>
          </a:prstGeom>
        </p:spPr>
      </p:pic>
      <p:sp>
        <p:nvSpPr>
          <p:cNvPr id="6" name="Content Placeholder 11">
            <a:extLst>
              <a:ext uri="{FF2B5EF4-FFF2-40B4-BE49-F238E27FC236}">
                <a16:creationId xmlns:a16="http://schemas.microsoft.com/office/drawing/2014/main" id="{513C4C31-FA94-D112-ABF9-B2E37E4546AF}"/>
              </a:ext>
            </a:extLst>
          </p:cNvPr>
          <p:cNvSpPr>
            <a:spLocks noGrp="1"/>
          </p:cNvSpPr>
          <p:nvPr>
            <p:ph sz="quarter" idx="23"/>
          </p:nvPr>
        </p:nvSpPr>
        <p:spPr>
          <a:xfrm>
            <a:off x="541865" y="535050"/>
            <a:ext cx="4817535" cy="521381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pic>
        <p:nvPicPr>
          <p:cNvPr id="2" name="Picture 1">
            <a:extLst>
              <a:ext uri="{FF2B5EF4-FFF2-40B4-BE49-F238E27FC236}">
                <a16:creationId xmlns:a16="http://schemas.microsoft.com/office/drawing/2014/main" id="{4AA26160-2DF4-1C7E-0943-5273BF915712}"/>
              </a:ext>
            </a:extLst>
          </p:cNvPr>
          <p:cNvPicPr>
            <a:picLocks noChangeAspect="1"/>
          </p:cNvPicPr>
          <p:nvPr userDrawn="1"/>
        </p:nvPicPr>
        <p:blipFill>
          <a:blip r:embed="rId4"/>
          <a:stretch>
            <a:fillRect/>
          </a:stretch>
        </p:blipFill>
        <p:spPr>
          <a:xfrm>
            <a:off x="7062329" y="6192377"/>
            <a:ext cx="1573200" cy="407100"/>
          </a:xfrm>
          <a:prstGeom prst="rect">
            <a:avLst/>
          </a:prstGeom>
        </p:spPr>
      </p:pic>
    </p:spTree>
    <p:extLst>
      <p:ext uri="{BB962C8B-B14F-4D97-AF65-F5344CB8AC3E}">
        <p14:creationId xmlns:p14="http://schemas.microsoft.com/office/powerpoint/2010/main" val="45437810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2_Kansi - Sininen">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84B683CF-071B-6D9F-DEE4-CD6BD07064C0}"/>
              </a:ext>
            </a:extLst>
          </p:cNvPr>
          <p:cNvSpPr/>
          <p:nvPr userDrawn="1"/>
        </p:nvSpPr>
        <p:spPr>
          <a:xfrm>
            <a:off x="251716" y="256232"/>
            <a:ext cx="11688566" cy="5774076"/>
          </a:xfrm>
          <a:prstGeom prst="rect">
            <a:avLst/>
          </a:prstGeom>
          <a:solidFill>
            <a:srgbClr val="185B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dirty="0"/>
          </a:p>
        </p:txBody>
      </p:sp>
      <p:sp>
        <p:nvSpPr>
          <p:cNvPr id="19" name="Title 1">
            <a:extLst>
              <a:ext uri="{FF2B5EF4-FFF2-40B4-BE49-F238E27FC236}">
                <a16:creationId xmlns:a16="http://schemas.microsoft.com/office/drawing/2014/main" id="{195F5E56-9EF8-8B0F-85CD-96B7B49A52D6}"/>
              </a:ext>
            </a:extLst>
          </p:cNvPr>
          <p:cNvSpPr>
            <a:spLocks noGrp="1"/>
          </p:cNvSpPr>
          <p:nvPr>
            <p:ph type="ctrTitle"/>
          </p:nvPr>
        </p:nvSpPr>
        <p:spPr>
          <a:xfrm>
            <a:off x="5718930" y="2343042"/>
            <a:ext cx="5327009" cy="1102323"/>
          </a:xfrm>
        </p:spPr>
        <p:txBody>
          <a:bodyPr>
            <a:normAutofit/>
          </a:bodyPr>
          <a:lstStyle>
            <a:lvl1pPr algn="l">
              <a:defRPr sz="4000">
                <a:solidFill>
                  <a:schemeClr val="bg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US" dirty="0"/>
          </a:p>
        </p:txBody>
      </p:sp>
      <p:sp>
        <p:nvSpPr>
          <p:cNvPr id="20" name="Subtitle 2">
            <a:extLst>
              <a:ext uri="{FF2B5EF4-FFF2-40B4-BE49-F238E27FC236}">
                <a16:creationId xmlns:a16="http://schemas.microsoft.com/office/drawing/2014/main" id="{A635F0C0-FDC2-3BDC-00F5-96B9A311F7A0}"/>
              </a:ext>
            </a:extLst>
          </p:cNvPr>
          <p:cNvSpPr>
            <a:spLocks noGrp="1"/>
          </p:cNvSpPr>
          <p:nvPr>
            <p:ph type="subTitle" idx="1"/>
          </p:nvPr>
        </p:nvSpPr>
        <p:spPr>
          <a:xfrm>
            <a:off x="5718930" y="3838156"/>
            <a:ext cx="5327009" cy="609199"/>
          </a:xfrm>
        </p:spPr>
        <p:txBody>
          <a:bodyPr>
            <a:normAutofit/>
          </a:bodyPr>
          <a:lstStyle>
            <a:lvl1pPr marL="0" indent="0" algn="l">
              <a:buNone/>
              <a:defRPr sz="16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a:t>
            </a:r>
            <a:r>
              <a:rPr lang="fi-FI" dirty="0" err="1"/>
              <a:t>napsautt</a:t>
            </a:r>
            <a:r>
              <a:rPr lang="fi-FI" dirty="0"/>
              <a:t>.</a:t>
            </a:r>
            <a:endParaRPr lang="en-US" dirty="0"/>
          </a:p>
        </p:txBody>
      </p:sp>
      <p:pic>
        <p:nvPicPr>
          <p:cNvPr id="7" name="Picture 6">
            <a:extLst>
              <a:ext uri="{FF2B5EF4-FFF2-40B4-BE49-F238E27FC236}">
                <a16:creationId xmlns:a16="http://schemas.microsoft.com/office/drawing/2014/main" id="{9E68B9BB-9690-B9F6-C726-402680D6EA98}"/>
              </a:ext>
            </a:extLst>
          </p:cNvPr>
          <p:cNvPicPr>
            <a:picLocks noChangeAspect="1"/>
          </p:cNvPicPr>
          <p:nvPr userDrawn="1"/>
        </p:nvPicPr>
        <p:blipFill>
          <a:blip r:embed="rId2"/>
          <a:stretch>
            <a:fillRect/>
          </a:stretch>
        </p:blipFill>
        <p:spPr>
          <a:xfrm>
            <a:off x="10506127" y="6246518"/>
            <a:ext cx="1411896" cy="306370"/>
          </a:xfrm>
          <a:prstGeom prst="rect">
            <a:avLst/>
          </a:prstGeom>
        </p:spPr>
      </p:pic>
      <p:pic>
        <p:nvPicPr>
          <p:cNvPr id="8" name="Picture 7">
            <a:extLst>
              <a:ext uri="{FF2B5EF4-FFF2-40B4-BE49-F238E27FC236}">
                <a16:creationId xmlns:a16="http://schemas.microsoft.com/office/drawing/2014/main" id="{CAA0AE53-17DD-A87B-2A28-480659BCD9A8}"/>
              </a:ext>
            </a:extLst>
          </p:cNvPr>
          <p:cNvPicPr>
            <a:picLocks noChangeAspect="1"/>
          </p:cNvPicPr>
          <p:nvPr userDrawn="1"/>
        </p:nvPicPr>
        <p:blipFill>
          <a:blip r:embed="rId3"/>
          <a:stretch>
            <a:fillRect/>
          </a:stretch>
        </p:blipFill>
        <p:spPr>
          <a:xfrm>
            <a:off x="8864880" y="6246518"/>
            <a:ext cx="1411896" cy="306370"/>
          </a:xfrm>
          <a:prstGeom prst="rect">
            <a:avLst/>
          </a:prstGeom>
        </p:spPr>
      </p:pic>
      <p:sp>
        <p:nvSpPr>
          <p:cNvPr id="2" name="Content Placeholder 11">
            <a:extLst>
              <a:ext uri="{FF2B5EF4-FFF2-40B4-BE49-F238E27FC236}">
                <a16:creationId xmlns:a16="http://schemas.microsoft.com/office/drawing/2014/main" id="{C5026ABA-700A-3C99-CB19-DAACC04CC164}"/>
              </a:ext>
            </a:extLst>
          </p:cNvPr>
          <p:cNvSpPr>
            <a:spLocks noGrp="1"/>
          </p:cNvSpPr>
          <p:nvPr>
            <p:ph sz="quarter" idx="23"/>
          </p:nvPr>
        </p:nvSpPr>
        <p:spPr>
          <a:xfrm>
            <a:off x="541865" y="535050"/>
            <a:ext cx="4817535" cy="521381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pic>
        <p:nvPicPr>
          <p:cNvPr id="3" name="Picture 2">
            <a:extLst>
              <a:ext uri="{FF2B5EF4-FFF2-40B4-BE49-F238E27FC236}">
                <a16:creationId xmlns:a16="http://schemas.microsoft.com/office/drawing/2014/main" id="{5756C04F-6B12-96A0-AD7F-8A74CF11F5D9}"/>
              </a:ext>
            </a:extLst>
          </p:cNvPr>
          <p:cNvPicPr>
            <a:picLocks noChangeAspect="1"/>
          </p:cNvPicPr>
          <p:nvPr userDrawn="1"/>
        </p:nvPicPr>
        <p:blipFill>
          <a:blip r:embed="rId4"/>
          <a:stretch>
            <a:fillRect/>
          </a:stretch>
        </p:blipFill>
        <p:spPr>
          <a:xfrm>
            <a:off x="7062329" y="6192377"/>
            <a:ext cx="1573200" cy="407100"/>
          </a:xfrm>
          <a:prstGeom prst="rect">
            <a:avLst/>
          </a:prstGeom>
        </p:spPr>
      </p:pic>
    </p:spTree>
    <p:extLst>
      <p:ext uri="{BB962C8B-B14F-4D97-AF65-F5344CB8AC3E}">
        <p14:creationId xmlns:p14="http://schemas.microsoft.com/office/powerpoint/2010/main" val="83168163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Kansi - Keltainen">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84B683CF-071B-6D9F-DEE4-CD6BD07064C0}"/>
              </a:ext>
            </a:extLst>
          </p:cNvPr>
          <p:cNvSpPr/>
          <p:nvPr userDrawn="1"/>
        </p:nvSpPr>
        <p:spPr>
          <a:xfrm>
            <a:off x="251716" y="256232"/>
            <a:ext cx="11688566" cy="5774076"/>
          </a:xfrm>
          <a:prstGeom prst="rect">
            <a:avLst/>
          </a:prstGeom>
          <a:solidFill>
            <a:srgbClr val="E8B7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dirty="0"/>
          </a:p>
        </p:txBody>
      </p:sp>
      <p:sp>
        <p:nvSpPr>
          <p:cNvPr id="13" name="Title 1">
            <a:extLst>
              <a:ext uri="{FF2B5EF4-FFF2-40B4-BE49-F238E27FC236}">
                <a16:creationId xmlns:a16="http://schemas.microsoft.com/office/drawing/2014/main" id="{EBBCD849-00B7-1B96-137F-84623CC47419}"/>
              </a:ext>
            </a:extLst>
          </p:cNvPr>
          <p:cNvSpPr>
            <a:spLocks noGrp="1"/>
          </p:cNvSpPr>
          <p:nvPr>
            <p:ph type="ctrTitle"/>
          </p:nvPr>
        </p:nvSpPr>
        <p:spPr>
          <a:xfrm>
            <a:off x="5718930" y="2343042"/>
            <a:ext cx="5327009" cy="1102323"/>
          </a:xfrm>
        </p:spPr>
        <p:txBody>
          <a:bodyPr>
            <a:normAutofit/>
          </a:bodyPr>
          <a:lstStyle>
            <a:lvl1pPr algn="l">
              <a:defRPr sz="4000"/>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US" dirty="0"/>
          </a:p>
        </p:txBody>
      </p:sp>
      <p:sp>
        <p:nvSpPr>
          <p:cNvPr id="15" name="Subtitle 2">
            <a:extLst>
              <a:ext uri="{FF2B5EF4-FFF2-40B4-BE49-F238E27FC236}">
                <a16:creationId xmlns:a16="http://schemas.microsoft.com/office/drawing/2014/main" id="{848F9E3B-E49D-ACDB-5B43-ACBCC069D1F3}"/>
              </a:ext>
            </a:extLst>
          </p:cNvPr>
          <p:cNvSpPr>
            <a:spLocks noGrp="1"/>
          </p:cNvSpPr>
          <p:nvPr>
            <p:ph type="subTitle" idx="1"/>
          </p:nvPr>
        </p:nvSpPr>
        <p:spPr>
          <a:xfrm>
            <a:off x="5718930" y="3838156"/>
            <a:ext cx="5327009" cy="609199"/>
          </a:xfrm>
        </p:spPr>
        <p:txBody>
          <a:bodyPr>
            <a:normAutofit/>
          </a:bodyPr>
          <a:lstStyle>
            <a:lvl1pPr marL="0" indent="0" algn="l">
              <a:buNone/>
              <a:defRPr sz="16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a:t>
            </a:r>
            <a:r>
              <a:rPr lang="fi-FI" dirty="0" err="1"/>
              <a:t>napsautt</a:t>
            </a:r>
            <a:r>
              <a:rPr lang="fi-FI" dirty="0"/>
              <a:t>.</a:t>
            </a:r>
            <a:endParaRPr lang="en-US" dirty="0"/>
          </a:p>
        </p:txBody>
      </p:sp>
      <p:pic>
        <p:nvPicPr>
          <p:cNvPr id="6" name="Picture 5">
            <a:extLst>
              <a:ext uri="{FF2B5EF4-FFF2-40B4-BE49-F238E27FC236}">
                <a16:creationId xmlns:a16="http://schemas.microsoft.com/office/drawing/2014/main" id="{FD3AA210-F1CE-4D7C-F00F-6C8B215D56B6}"/>
              </a:ext>
            </a:extLst>
          </p:cNvPr>
          <p:cNvPicPr>
            <a:picLocks noChangeAspect="1"/>
          </p:cNvPicPr>
          <p:nvPr userDrawn="1"/>
        </p:nvPicPr>
        <p:blipFill>
          <a:blip r:embed="rId2"/>
          <a:stretch>
            <a:fillRect/>
          </a:stretch>
        </p:blipFill>
        <p:spPr>
          <a:xfrm>
            <a:off x="10506127" y="6246518"/>
            <a:ext cx="1411896" cy="306370"/>
          </a:xfrm>
          <a:prstGeom prst="rect">
            <a:avLst/>
          </a:prstGeom>
        </p:spPr>
      </p:pic>
      <p:pic>
        <p:nvPicPr>
          <p:cNvPr id="7" name="Picture 6">
            <a:extLst>
              <a:ext uri="{FF2B5EF4-FFF2-40B4-BE49-F238E27FC236}">
                <a16:creationId xmlns:a16="http://schemas.microsoft.com/office/drawing/2014/main" id="{1C43C39D-DF3E-D5C6-A748-2E622A076A69}"/>
              </a:ext>
            </a:extLst>
          </p:cNvPr>
          <p:cNvPicPr>
            <a:picLocks noChangeAspect="1"/>
          </p:cNvPicPr>
          <p:nvPr userDrawn="1"/>
        </p:nvPicPr>
        <p:blipFill>
          <a:blip r:embed="rId3"/>
          <a:stretch>
            <a:fillRect/>
          </a:stretch>
        </p:blipFill>
        <p:spPr>
          <a:xfrm>
            <a:off x="8864880" y="6246518"/>
            <a:ext cx="1411896" cy="306370"/>
          </a:xfrm>
          <a:prstGeom prst="rect">
            <a:avLst/>
          </a:prstGeom>
        </p:spPr>
      </p:pic>
      <p:sp>
        <p:nvSpPr>
          <p:cNvPr id="2" name="Content Placeholder 11">
            <a:extLst>
              <a:ext uri="{FF2B5EF4-FFF2-40B4-BE49-F238E27FC236}">
                <a16:creationId xmlns:a16="http://schemas.microsoft.com/office/drawing/2014/main" id="{C413B2B5-E6FF-D923-B286-E757DEE720BE}"/>
              </a:ext>
            </a:extLst>
          </p:cNvPr>
          <p:cNvSpPr>
            <a:spLocks noGrp="1"/>
          </p:cNvSpPr>
          <p:nvPr>
            <p:ph sz="quarter" idx="23"/>
          </p:nvPr>
        </p:nvSpPr>
        <p:spPr>
          <a:xfrm>
            <a:off x="541865" y="535050"/>
            <a:ext cx="4817535" cy="521381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pic>
        <p:nvPicPr>
          <p:cNvPr id="3" name="Picture 2">
            <a:extLst>
              <a:ext uri="{FF2B5EF4-FFF2-40B4-BE49-F238E27FC236}">
                <a16:creationId xmlns:a16="http://schemas.microsoft.com/office/drawing/2014/main" id="{4F4E3A21-4F12-077C-42C0-DB7323CDD2F2}"/>
              </a:ext>
            </a:extLst>
          </p:cNvPr>
          <p:cNvPicPr>
            <a:picLocks noChangeAspect="1"/>
          </p:cNvPicPr>
          <p:nvPr userDrawn="1"/>
        </p:nvPicPr>
        <p:blipFill>
          <a:blip r:embed="rId4"/>
          <a:stretch>
            <a:fillRect/>
          </a:stretch>
        </p:blipFill>
        <p:spPr>
          <a:xfrm>
            <a:off x="7062329" y="6192377"/>
            <a:ext cx="1573200" cy="407100"/>
          </a:xfrm>
          <a:prstGeom prst="rect">
            <a:avLst/>
          </a:prstGeom>
        </p:spPr>
      </p:pic>
    </p:spTree>
    <p:extLst>
      <p:ext uri="{BB962C8B-B14F-4D97-AF65-F5344CB8AC3E}">
        <p14:creationId xmlns:p14="http://schemas.microsoft.com/office/powerpoint/2010/main" val="179063356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Kansi - Vaaleanpunainen">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9A0FDAE7-8C30-F331-D510-2626023F5900}"/>
              </a:ext>
            </a:extLst>
          </p:cNvPr>
          <p:cNvSpPr/>
          <p:nvPr userDrawn="1"/>
        </p:nvSpPr>
        <p:spPr>
          <a:xfrm>
            <a:off x="251716" y="256232"/>
            <a:ext cx="11688566" cy="5774076"/>
          </a:xfrm>
          <a:prstGeom prst="rect">
            <a:avLst/>
          </a:prstGeom>
          <a:solidFill>
            <a:srgbClr val="F892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dirty="0"/>
          </a:p>
        </p:txBody>
      </p:sp>
      <p:sp>
        <p:nvSpPr>
          <p:cNvPr id="13" name="Title 1">
            <a:extLst>
              <a:ext uri="{FF2B5EF4-FFF2-40B4-BE49-F238E27FC236}">
                <a16:creationId xmlns:a16="http://schemas.microsoft.com/office/drawing/2014/main" id="{EBBCD849-00B7-1B96-137F-84623CC47419}"/>
              </a:ext>
            </a:extLst>
          </p:cNvPr>
          <p:cNvSpPr>
            <a:spLocks noGrp="1"/>
          </p:cNvSpPr>
          <p:nvPr>
            <p:ph type="ctrTitle"/>
          </p:nvPr>
        </p:nvSpPr>
        <p:spPr>
          <a:xfrm>
            <a:off x="5718930" y="2343042"/>
            <a:ext cx="5327009" cy="1102323"/>
          </a:xfrm>
        </p:spPr>
        <p:txBody>
          <a:bodyPr>
            <a:normAutofit/>
          </a:bodyPr>
          <a:lstStyle>
            <a:lvl1pPr algn="l">
              <a:defRPr sz="4000"/>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US" dirty="0"/>
          </a:p>
        </p:txBody>
      </p:sp>
      <p:sp>
        <p:nvSpPr>
          <p:cNvPr id="15" name="Subtitle 2">
            <a:extLst>
              <a:ext uri="{FF2B5EF4-FFF2-40B4-BE49-F238E27FC236}">
                <a16:creationId xmlns:a16="http://schemas.microsoft.com/office/drawing/2014/main" id="{848F9E3B-E49D-ACDB-5B43-ACBCC069D1F3}"/>
              </a:ext>
            </a:extLst>
          </p:cNvPr>
          <p:cNvSpPr>
            <a:spLocks noGrp="1"/>
          </p:cNvSpPr>
          <p:nvPr>
            <p:ph type="subTitle" idx="1"/>
          </p:nvPr>
        </p:nvSpPr>
        <p:spPr>
          <a:xfrm>
            <a:off x="5718930" y="3838156"/>
            <a:ext cx="5327009" cy="609199"/>
          </a:xfrm>
        </p:spPr>
        <p:txBody>
          <a:bodyPr>
            <a:normAutofit/>
          </a:bodyPr>
          <a:lstStyle>
            <a:lvl1pPr marL="0" indent="0" algn="l">
              <a:buNone/>
              <a:defRPr sz="16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a:t>
            </a:r>
            <a:r>
              <a:rPr lang="fi-FI" dirty="0" err="1"/>
              <a:t>napsautt</a:t>
            </a:r>
            <a:r>
              <a:rPr lang="fi-FI" dirty="0"/>
              <a:t>.</a:t>
            </a:r>
            <a:endParaRPr lang="en-US" dirty="0"/>
          </a:p>
        </p:txBody>
      </p:sp>
      <p:pic>
        <p:nvPicPr>
          <p:cNvPr id="6" name="Picture 5">
            <a:extLst>
              <a:ext uri="{FF2B5EF4-FFF2-40B4-BE49-F238E27FC236}">
                <a16:creationId xmlns:a16="http://schemas.microsoft.com/office/drawing/2014/main" id="{D3CB1A7C-D965-1E3A-BCA3-F0FA58A8E102}"/>
              </a:ext>
            </a:extLst>
          </p:cNvPr>
          <p:cNvPicPr>
            <a:picLocks noChangeAspect="1"/>
          </p:cNvPicPr>
          <p:nvPr userDrawn="1"/>
        </p:nvPicPr>
        <p:blipFill>
          <a:blip r:embed="rId2"/>
          <a:stretch>
            <a:fillRect/>
          </a:stretch>
        </p:blipFill>
        <p:spPr>
          <a:xfrm>
            <a:off x="10506127" y="6246518"/>
            <a:ext cx="1411896" cy="306370"/>
          </a:xfrm>
          <a:prstGeom prst="rect">
            <a:avLst/>
          </a:prstGeom>
        </p:spPr>
      </p:pic>
      <p:pic>
        <p:nvPicPr>
          <p:cNvPr id="7" name="Picture 6">
            <a:extLst>
              <a:ext uri="{FF2B5EF4-FFF2-40B4-BE49-F238E27FC236}">
                <a16:creationId xmlns:a16="http://schemas.microsoft.com/office/drawing/2014/main" id="{DAEB7E72-CF30-CCB3-39E7-B9C9C3B84D36}"/>
              </a:ext>
            </a:extLst>
          </p:cNvPr>
          <p:cNvPicPr>
            <a:picLocks noChangeAspect="1"/>
          </p:cNvPicPr>
          <p:nvPr userDrawn="1"/>
        </p:nvPicPr>
        <p:blipFill>
          <a:blip r:embed="rId3"/>
          <a:stretch>
            <a:fillRect/>
          </a:stretch>
        </p:blipFill>
        <p:spPr>
          <a:xfrm>
            <a:off x="8864880" y="6246518"/>
            <a:ext cx="1411896" cy="306370"/>
          </a:xfrm>
          <a:prstGeom prst="rect">
            <a:avLst/>
          </a:prstGeom>
        </p:spPr>
      </p:pic>
      <p:sp>
        <p:nvSpPr>
          <p:cNvPr id="2" name="Content Placeholder 11">
            <a:extLst>
              <a:ext uri="{FF2B5EF4-FFF2-40B4-BE49-F238E27FC236}">
                <a16:creationId xmlns:a16="http://schemas.microsoft.com/office/drawing/2014/main" id="{6B3590FF-8289-5043-7530-287C7372396C}"/>
              </a:ext>
            </a:extLst>
          </p:cNvPr>
          <p:cNvSpPr>
            <a:spLocks noGrp="1"/>
          </p:cNvSpPr>
          <p:nvPr>
            <p:ph sz="quarter" idx="23"/>
          </p:nvPr>
        </p:nvSpPr>
        <p:spPr>
          <a:xfrm>
            <a:off x="541865" y="535050"/>
            <a:ext cx="4817535" cy="521381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pic>
        <p:nvPicPr>
          <p:cNvPr id="3" name="Picture 2">
            <a:extLst>
              <a:ext uri="{FF2B5EF4-FFF2-40B4-BE49-F238E27FC236}">
                <a16:creationId xmlns:a16="http://schemas.microsoft.com/office/drawing/2014/main" id="{B1031A32-532F-AC64-A382-4C1A69D16FE5}"/>
              </a:ext>
            </a:extLst>
          </p:cNvPr>
          <p:cNvPicPr>
            <a:picLocks noChangeAspect="1"/>
          </p:cNvPicPr>
          <p:nvPr userDrawn="1"/>
        </p:nvPicPr>
        <p:blipFill>
          <a:blip r:embed="rId4"/>
          <a:stretch>
            <a:fillRect/>
          </a:stretch>
        </p:blipFill>
        <p:spPr>
          <a:xfrm>
            <a:off x="7062329" y="6192377"/>
            <a:ext cx="1573200" cy="407100"/>
          </a:xfrm>
          <a:prstGeom prst="rect">
            <a:avLst/>
          </a:prstGeom>
        </p:spPr>
      </p:pic>
    </p:spTree>
    <p:extLst>
      <p:ext uri="{BB962C8B-B14F-4D97-AF65-F5344CB8AC3E}">
        <p14:creationId xmlns:p14="http://schemas.microsoft.com/office/powerpoint/2010/main" val="70603104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Välikalvo - Vihreä">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84B683CF-071B-6D9F-DEE4-CD6BD07064C0}"/>
              </a:ext>
            </a:extLst>
          </p:cNvPr>
          <p:cNvSpPr/>
          <p:nvPr userDrawn="1"/>
        </p:nvSpPr>
        <p:spPr>
          <a:xfrm>
            <a:off x="251999" y="251505"/>
            <a:ext cx="11688002" cy="5774076"/>
          </a:xfrm>
          <a:prstGeom prst="rect">
            <a:avLst/>
          </a:prstGeom>
          <a:solidFill>
            <a:srgbClr val="92D2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dirty="0"/>
          </a:p>
        </p:txBody>
      </p:sp>
      <p:pic>
        <p:nvPicPr>
          <p:cNvPr id="3" name="Picture 2">
            <a:extLst>
              <a:ext uri="{FF2B5EF4-FFF2-40B4-BE49-F238E27FC236}">
                <a16:creationId xmlns:a16="http://schemas.microsoft.com/office/drawing/2014/main" id="{F31FB1B8-927F-F127-ECC1-C5AA85D3F5C3}"/>
              </a:ext>
            </a:extLst>
          </p:cNvPr>
          <p:cNvPicPr>
            <a:picLocks noChangeAspect="1"/>
          </p:cNvPicPr>
          <p:nvPr userDrawn="1"/>
        </p:nvPicPr>
        <p:blipFill>
          <a:blip r:embed="rId2"/>
          <a:stretch>
            <a:fillRect/>
          </a:stretch>
        </p:blipFill>
        <p:spPr>
          <a:xfrm>
            <a:off x="594898" y="4024737"/>
            <a:ext cx="2288002" cy="2000844"/>
          </a:xfrm>
          <a:prstGeom prst="rect">
            <a:avLst/>
          </a:prstGeom>
        </p:spPr>
      </p:pic>
      <p:pic>
        <p:nvPicPr>
          <p:cNvPr id="5" name="Picture 4">
            <a:extLst>
              <a:ext uri="{FF2B5EF4-FFF2-40B4-BE49-F238E27FC236}">
                <a16:creationId xmlns:a16="http://schemas.microsoft.com/office/drawing/2014/main" id="{9578A36A-05A0-B140-8062-436A4B4D962A}"/>
              </a:ext>
            </a:extLst>
          </p:cNvPr>
          <p:cNvPicPr>
            <a:picLocks noChangeAspect="1"/>
          </p:cNvPicPr>
          <p:nvPr userDrawn="1"/>
        </p:nvPicPr>
        <p:blipFill>
          <a:blip r:embed="rId3"/>
          <a:stretch>
            <a:fillRect/>
          </a:stretch>
        </p:blipFill>
        <p:spPr>
          <a:xfrm>
            <a:off x="1189422" y="1186425"/>
            <a:ext cx="1313816" cy="1242153"/>
          </a:xfrm>
          <a:prstGeom prst="rect">
            <a:avLst/>
          </a:prstGeom>
        </p:spPr>
      </p:pic>
      <p:pic>
        <p:nvPicPr>
          <p:cNvPr id="6" name="Picture 5">
            <a:extLst>
              <a:ext uri="{FF2B5EF4-FFF2-40B4-BE49-F238E27FC236}">
                <a16:creationId xmlns:a16="http://schemas.microsoft.com/office/drawing/2014/main" id="{B55969B9-EEC7-84FD-4FAF-28A91B0F5333}"/>
              </a:ext>
            </a:extLst>
          </p:cNvPr>
          <p:cNvPicPr>
            <a:picLocks noChangeAspect="1"/>
          </p:cNvPicPr>
          <p:nvPr userDrawn="1"/>
        </p:nvPicPr>
        <p:blipFill>
          <a:blip r:embed="rId4"/>
          <a:stretch>
            <a:fillRect/>
          </a:stretch>
        </p:blipFill>
        <p:spPr>
          <a:xfrm>
            <a:off x="9820312" y="1763034"/>
            <a:ext cx="931880" cy="597267"/>
          </a:xfrm>
          <a:prstGeom prst="rect">
            <a:avLst/>
          </a:prstGeom>
        </p:spPr>
      </p:pic>
      <p:pic>
        <p:nvPicPr>
          <p:cNvPr id="8" name="Picture 7">
            <a:extLst>
              <a:ext uri="{FF2B5EF4-FFF2-40B4-BE49-F238E27FC236}">
                <a16:creationId xmlns:a16="http://schemas.microsoft.com/office/drawing/2014/main" id="{AEACA3E3-6F5B-728F-1CC8-EA2498720A07}"/>
              </a:ext>
            </a:extLst>
          </p:cNvPr>
          <p:cNvPicPr>
            <a:picLocks noChangeAspect="1"/>
          </p:cNvPicPr>
          <p:nvPr userDrawn="1"/>
        </p:nvPicPr>
        <p:blipFill>
          <a:blip r:embed="rId5"/>
          <a:stretch>
            <a:fillRect/>
          </a:stretch>
        </p:blipFill>
        <p:spPr>
          <a:xfrm>
            <a:off x="10085244" y="4024737"/>
            <a:ext cx="1333896" cy="2000844"/>
          </a:xfrm>
          <a:prstGeom prst="rect">
            <a:avLst/>
          </a:prstGeom>
        </p:spPr>
      </p:pic>
      <p:pic>
        <p:nvPicPr>
          <p:cNvPr id="9" name="Picture 8">
            <a:extLst>
              <a:ext uri="{FF2B5EF4-FFF2-40B4-BE49-F238E27FC236}">
                <a16:creationId xmlns:a16="http://schemas.microsoft.com/office/drawing/2014/main" id="{CB8076F0-97CC-C013-9838-52D3E59FE8FE}"/>
              </a:ext>
            </a:extLst>
          </p:cNvPr>
          <p:cNvPicPr>
            <a:picLocks noChangeAspect="1"/>
          </p:cNvPicPr>
          <p:nvPr userDrawn="1"/>
        </p:nvPicPr>
        <p:blipFill>
          <a:blip r:embed="rId5"/>
          <a:stretch>
            <a:fillRect/>
          </a:stretch>
        </p:blipFill>
        <p:spPr>
          <a:xfrm>
            <a:off x="9162867" y="4642015"/>
            <a:ext cx="922377" cy="1383566"/>
          </a:xfrm>
          <a:prstGeom prst="rect">
            <a:avLst/>
          </a:prstGeom>
        </p:spPr>
      </p:pic>
      <p:pic>
        <p:nvPicPr>
          <p:cNvPr id="11" name="Picture 10">
            <a:extLst>
              <a:ext uri="{FF2B5EF4-FFF2-40B4-BE49-F238E27FC236}">
                <a16:creationId xmlns:a16="http://schemas.microsoft.com/office/drawing/2014/main" id="{8301F4E0-43E8-4A1D-12B3-A9C24AAF51AC}"/>
              </a:ext>
            </a:extLst>
          </p:cNvPr>
          <p:cNvPicPr>
            <a:picLocks noChangeAspect="1"/>
          </p:cNvPicPr>
          <p:nvPr userDrawn="1"/>
        </p:nvPicPr>
        <p:blipFill>
          <a:blip r:embed="rId6"/>
          <a:stretch>
            <a:fillRect/>
          </a:stretch>
        </p:blipFill>
        <p:spPr>
          <a:xfrm>
            <a:off x="8609081" y="1107470"/>
            <a:ext cx="771954" cy="499500"/>
          </a:xfrm>
          <a:prstGeom prst="rect">
            <a:avLst/>
          </a:prstGeom>
        </p:spPr>
      </p:pic>
      <p:pic>
        <p:nvPicPr>
          <p:cNvPr id="10" name="Picture 9">
            <a:extLst>
              <a:ext uri="{FF2B5EF4-FFF2-40B4-BE49-F238E27FC236}">
                <a16:creationId xmlns:a16="http://schemas.microsoft.com/office/drawing/2014/main" id="{6E40849D-98C2-0250-E43A-FF65DED2CE8B}"/>
              </a:ext>
            </a:extLst>
          </p:cNvPr>
          <p:cNvPicPr>
            <a:picLocks noChangeAspect="1"/>
          </p:cNvPicPr>
          <p:nvPr userDrawn="1"/>
        </p:nvPicPr>
        <p:blipFill>
          <a:blip r:embed="rId7"/>
          <a:stretch>
            <a:fillRect/>
          </a:stretch>
        </p:blipFill>
        <p:spPr>
          <a:xfrm>
            <a:off x="10506127" y="6246518"/>
            <a:ext cx="1411896" cy="306370"/>
          </a:xfrm>
          <a:prstGeom prst="rect">
            <a:avLst/>
          </a:prstGeom>
        </p:spPr>
      </p:pic>
      <p:pic>
        <p:nvPicPr>
          <p:cNvPr id="12" name="Picture 11">
            <a:extLst>
              <a:ext uri="{FF2B5EF4-FFF2-40B4-BE49-F238E27FC236}">
                <a16:creationId xmlns:a16="http://schemas.microsoft.com/office/drawing/2014/main" id="{8EF84B12-233D-6C94-D818-5A5771BC5A06}"/>
              </a:ext>
            </a:extLst>
          </p:cNvPr>
          <p:cNvPicPr>
            <a:picLocks noChangeAspect="1"/>
          </p:cNvPicPr>
          <p:nvPr userDrawn="1"/>
        </p:nvPicPr>
        <p:blipFill>
          <a:blip r:embed="rId8"/>
          <a:stretch>
            <a:fillRect/>
          </a:stretch>
        </p:blipFill>
        <p:spPr>
          <a:xfrm>
            <a:off x="8864880" y="6246518"/>
            <a:ext cx="1411896" cy="306370"/>
          </a:xfrm>
          <a:prstGeom prst="rect">
            <a:avLst/>
          </a:prstGeom>
        </p:spPr>
      </p:pic>
      <p:sp>
        <p:nvSpPr>
          <p:cNvPr id="14" name="TextBox 13">
            <a:extLst>
              <a:ext uri="{FF2B5EF4-FFF2-40B4-BE49-F238E27FC236}">
                <a16:creationId xmlns:a16="http://schemas.microsoft.com/office/drawing/2014/main" id="{D994E3DF-64F4-D933-DD0D-FBBCC9FB34EC}"/>
              </a:ext>
            </a:extLst>
          </p:cNvPr>
          <p:cNvSpPr txBox="1"/>
          <p:nvPr userDrawn="1"/>
        </p:nvSpPr>
        <p:spPr>
          <a:xfrm>
            <a:off x="235736" y="6338685"/>
            <a:ext cx="792635" cy="276999"/>
          </a:xfrm>
          <a:prstGeom prst="rect">
            <a:avLst/>
          </a:prstGeom>
          <a:noFill/>
        </p:spPr>
        <p:txBody>
          <a:bodyPr wrap="square" rtlCol="0">
            <a:spAutoFit/>
          </a:bodyPr>
          <a:lstStyle/>
          <a:p>
            <a:fld id="{6D066664-2074-E544-91B7-6829C2E24932}" type="slidenum">
              <a:rPr lang="fi-FI" altLang="fi-FI" sz="1200" b="1" i="0" smtClean="0">
                <a:latin typeface="Tahoma" panose="020B0604030504040204" pitchFamily="34" charset="0"/>
                <a:ea typeface="Tahoma" panose="020B0604030504040204" pitchFamily="34" charset="0"/>
                <a:cs typeface="Tahoma" panose="020B0604030504040204" pitchFamily="34" charset="0"/>
              </a:rPr>
              <a:t>‹#›</a:t>
            </a:fld>
            <a:endParaRPr lang="fi-FI" altLang="fi-FI" sz="1200" b="1" i="0" dirty="0">
              <a:latin typeface="Tahoma" panose="020B0604030504040204" pitchFamily="34" charset="0"/>
              <a:ea typeface="Tahoma" panose="020B0604030504040204" pitchFamily="34" charset="0"/>
              <a:cs typeface="Tahoma" panose="020B0604030504040204" pitchFamily="34" charset="0"/>
            </a:endParaRPr>
          </a:p>
        </p:txBody>
      </p:sp>
      <p:sp>
        <p:nvSpPr>
          <p:cNvPr id="17" name="Title 1">
            <a:extLst>
              <a:ext uri="{FF2B5EF4-FFF2-40B4-BE49-F238E27FC236}">
                <a16:creationId xmlns:a16="http://schemas.microsoft.com/office/drawing/2014/main" id="{B2162160-C6D6-FEE7-EB38-764188ECEF7C}"/>
              </a:ext>
            </a:extLst>
          </p:cNvPr>
          <p:cNvSpPr>
            <a:spLocks noGrp="1"/>
          </p:cNvSpPr>
          <p:nvPr>
            <p:ph type="ctrTitle"/>
          </p:nvPr>
        </p:nvSpPr>
        <p:spPr>
          <a:xfrm>
            <a:off x="3432495" y="2326677"/>
            <a:ext cx="5327009" cy="1102323"/>
          </a:xfrm>
        </p:spPr>
        <p:txBody>
          <a:bodyPr>
            <a:normAutofit/>
          </a:bodyPr>
          <a:lstStyle>
            <a:lvl1pPr algn="ctr">
              <a:defRPr sz="4000"/>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US" dirty="0"/>
          </a:p>
        </p:txBody>
      </p:sp>
      <p:sp>
        <p:nvSpPr>
          <p:cNvPr id="19" name="Subtitle 2">
            <a:extLst>
              <a:ext uri="{FF2B5EF4-FFF2-40B4-BE49-F238E27FC236}">
                <a16:creationId xmlns:a16="http://schemas.microsoft.com/office/drawing/2014/main" id="{9E9FAB06-579E-997C-D507-3C7DE96A635E}"/>
              </a:ext>
            </a:extLst>
          </p:cNvPr>
          <p:cNvSpPr>
            <a:spLocks noGrp="1"/>
          </p:cNvSpPr>
          <p:nvPr>
            <p:ph type="subTitle" idx="1"/>
          </p:nvPr>
        </p:nvSpPr>
        <p:spPr>
          <a:xfrm>
            <a:off x="3432495" y="3794425"/>
            <a:ext cx="5327009" cy="609199"/>
          </a:xfrm>
        </p:spPr>
        <p:txBody>
          <a:bodyPr>
            <a:normAutofit/>
          </a:bodyPr>
          <a:lstStyle>
            <a:lvl1pPr marL="0" indent="0" algn="ctr">
              <a:buNone/>
              <a:defRPr sz="16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a:t>
            </a:r>
            <a:r>
              <a:rPr lang="fi-FI" dirty="0" err="1"/>
              <a:t>napsautt</a:t>
            </a:r>
            <a:r>
              <a:rPr lang="fi-FI" dirty="0"/>
              <a:t>.</a:t>
            </a:r>
            <a:endParaRPr lang="en-US" dirty="0"/>
          </a:p>
        </p:txBody>
      </p:sp>
    </p:spTree>
    <p:extLst>
      <p:ext uri="{BB962C8B-B14F-4D97-AF65-F5344CB8AC3E}">
        <p14:creationId xmlns:p14="http://schemas.microsoft.com/office/powerpoint/2010/main" val="89540199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Välikalvo - Keltainen">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84B683CF-071B-6D9F-DEE4-CD6BD07064C0}"/>
              </a:ext>
            </a:extLst>
          </p:cNvPr>
          <p:cNvSpPr/>
          <p:nvPr userDrawn="1"/>
        </p:nvSpPr>
        <p:spPr>
          <a:xfrm>
            <a:off x="251999" y="251505"/>
            <a:ext cx="11688002" cy="5774076"/>
          </a:xfrm>
          <a:prstGeom prst="rect">
            <a:avLst/>
          </a:prstGeom>
          <a:solidFill>
            <a:srgbClr val="EEC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dirty="0"/>
          </a:p>
        </p:txBody>
      </p:sp>
      <p:pic>
        <p:nvPicPr>
          <p:cNvPr id="2" name="Picture 1">
            <a:extLst>
              <a:ext uri="{FF2B5EF4-FFF2-40B4-BE49-F238E27FC236}">
                <a16:creationId xmlns:a16="http://schemas.microsoft.com/office/drawing/2014/main" id="{20F47650-839D-64FC-8B9B-16DF3BE461FA}"/>
              </a:ext>
            </a:extLst>
          </p:cNvPr>
          <p:cNvPicPr>
            <a:picLocks noChangeAspect="1"/>
          </p:cNvPicPr>
          <p:nvPr userDrawn="1"/>
        </p:nvPicPr>
        <p:blipFill>
          <a:blip r:embed="rId2"/>
          <a:stretch>
            <a:fillRect/>
          </a:stretch>
        </p:blipFill>
        <p:spPr>
          <a:xfrm>
            <a:off x="8871775" y="251505"/>
            <a:ext cx="3068225" cy="2848746"/>
          </a:xfrm>
          <a:prstGeom prst="rect">
            <a:avLst/>
          </a:prstGeom>
        </p:spPr>
      </p:pic>
      <p:pic>
        <p:nvPicPr>
          <p:cNvPr id="5" name="Picture 4">
            <a:extLst>
              <a:ext uri="{FF2B5EF4-FFF2-40B4-BE49-F238E27FC236}">
                <a16:creationId xmlns:a16="http://schemas.microsoft.com/office/drawing/2014/main" id="{A3BDD096-AB7B-F0B2-4D84-F219EAC2C915}"/>
              </a:ext>
            </a:extLst>
          </p:cNvPr>
          <p:cNvPicPr>
            <a:picLocks noChangeAspect="1"/>
          </p:cNvPicPr>
          <p:nvPr userDrawn="1"/>
        </p:nvPicPr>
        <p:blipFill>
          <a:blip r:embed="rId3"/>
          <a:stretch>
            <a:fillRect/>
          </a:stretch>
        </p:blipFill>
        <p:spPr>
          <a:xfrm>
            <a:off x="251998" y="2998309"/>
            <a:ext cx="4833085" cy="3027272"/>
          </a:xfrm>
          <a:prstGeom prst="rect">
            <a:avLst/>
          </a:prstGeom>
        </p:spPr>
      </p:pic>
      <p:pic>
        <p:nvPicPr>
          <p:cNvPr id="4" name="Picture 3">
            <a:extLst>
              <a:ext uri="{FF2B5EF4-FFF2-40B4-BE49-F238E27FC236}">
                <a16:creationId xmlns:a16="http://schemas.microsoft.com/office/drawing/2014/main" id="{F32AC29A-9C15-311F-FE03-44D2C6F4D5F0}"/>
              </a:ext>
            </a:extLst>
          </p:cNvPr>
          <p:cNvPicPr>
            <a:picLocks noChangeAspect="1"/>
          </p:cNvPicPr>
          <p:nvPr userDrawn="1"/>
        </p:nvPicPr>
        <p:blipFill>
          <a:blip r:embed="rId4"/>
          <a:stretch>
            <a:fillRect/>
          </a:stretch>
        </p:blipFill>
        <p:spPr>
          <a:xfrm>
            <a:off x="10506127" y="6246518"/>
            <a:ext cx="1411896" cy="306370"/>
          </a:xfrm>
          <a:prstGeom prst="rect">
            <a:avLst/>
          </a:prstGeom>
        </p:spPr>
      </p:pic>
      <p:pic>
        <p:nvPicPr>
          <p:cNvPr id="6" name="Picture 5">
            <a:extLst>
              <a:ext uri="{FF2B5EF4-FFF2-40B4-BE49-F238E27FC236}">
                <a16:creationId xmlns:a16="http://schemas.microsoft.com/office/drawing/2014/main" id="{18FE8486-0EE3-E15E-01B5-EBDC736BE9EB}"/>
              </a:ext>
            </a:extLst>
          </p:cNvPr>
          <p:cNvPicPr>
            <a:picLocks noChangeAspect="1"/>
          </p:cNvPicPr>
          <p:nvPr userDrawn="1"/>
        </p:nvPicPr>
        <p:blipFill>
          <a:blip r:embed="rId5"/>
          <a:stretch>
            <a:fillRect/>
          </a:stretch>
        </p:blipFill>
        <p:spPr>
          <a:xfrm>
            <a:off x="8864880" y="6246518"/>
            <a:ext cx="1411896" cy="306370"/>
          </a:xfrm>
          <a:prstGeom prst="rect">
            <a:avLst/>
          </a:prstGeom>
        </p:spPr>
      </p:pic>
      <p:sp>
        <p:nvSpPr>
          <p:cNvPr id="7" name="TextBox 6">
            <a:extLst>
              <a:ext uri="{FF2B5EF4-FFF2-40B4-BE49-F238E27FC236}">
                <a16:creationId xmlns:a16="http://schemas.microsoft.com/office/drawing/2014/main" id="{58013EA2-3299-D5A3-15C6-76FA66974104}"/>
              </a:ext>
            </a:extLst>
          </p:cNvPr>
          <p:cNvSpPr txBox="1"/>
          <p:nvPr userDrawn="1"/>
        </p:nvSpPr>
        <p:spPr>
          <a:xfrm>
            <a:off x="235736" y="6338685"/>
            <a:ext cx="792635" cy="276999"/>
          </a:xfrm>
          <a:prstGeom prst="rect">
            <a:avLst/>
          </a:prstGeom>
          <a:noFill/>
        </p:spPr>
        <p:txBody>
          <a:bodyPr wrap="square" rtlCol="0">
            <a:spAutoFit/>
          </a:bodyPr>
          <a:lstStyle/>
          <a:p>
            <a:fld id="{6D066664-2074-E544-91B7-6829C2E24932}" type="slidenum">
              <a:rPr lang="fi-FI" altLang="fi-FI" sz="1200" b="1" i="0" smtClean="0">
                <a:latin typeface="Tahoma" panose="020B0604030504040204" pitchFamily="34" charset="0"/>
                <a:ea typeface="Tahoma" panose="020B0604030504040204" pitchFamily="34" charset="0"/>
                <a:cs typeface="Tahoma" panose="020B0604030504040204" pitchFamily="34" charset="0"/>
              </a:rPr>
              <a:t>‹#›</a:t>
            </a:fld>
            <a:endParaRPr lang="fi-FI" altLang="fi-FI" sz="1200" b="1" i="0" dirty="0">
              <a:latin typeface="Tahoma" panose="020B0604030504040204" pitchFamily="34" charset="0"/>
              <a:ea typeface="Tahoma" panose="020B0604030504040204" pitchFamily="34" charset="0"/>
              <a:cs typeface="Tahoma" panose="020B0604030504040204" pitchFamily="34" charset="0"/>
            </a:endParaRPr>
          </a:p>
        </p:txBody>
      </p:sp>
      <p:sp>
        <p:nvSpPr>
          <p:cNvPr id="9" name="Title 1">
            <a:extLst>
              <a:ext uri="{FF2B5EF4-FFF2-40B4-BE49-F238E27FC236}">
                <a16:creationId xmlns:a16="http://schemas.microsoft.com/office/drawing/2014/main" id="{D7FCCCA3-CA4B-DCFB-9A01-49D4180F50B2}"/>
              </a:ext>
            </a:extLst>
          </p:cNvPr>
          <p:cNvSpPr>
            <a:spLocks noGrp="1"/>
          </p:cNvSpPr>
          <p:nvPr>
            <p:ph type="ctrTitle"/>
          </p:nvPr>
        </p:nvSpPr>
        <p:spPr>
          <a:xfrm>
            <a:off x="3432495" y="2326677"/>
            <a:ext cx="5327009" cy="1102323"/>
          </a:xfrm>
        </p:spPr>
        <p:txBody>
          <a:bodyPr>
            <a:normAutofit/>
          </a:bodyPr>
          <a:lstStyle>
            <a:lvl1pPr algn="ctr">
              <a:defRPr sz="4000"/>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US" dirty="0"/>
          </a:p>
        </p:txBody>
      </p:sp>
      <p:sp>
        <p:nvSpPr>
          <p:cNvPr id="10" name="Subtitle 2">
            <a:extLst>
              <a:ext uri="{FF2B5EF4-FFF2-40B4-BE49-F238E27FC236}">
                <a16:creationId xmlns:a16="http://schemas.microsoft.com/office/drawing/2014/main" id="{E6E6A915-51C2-4EBF-53BC-0B5DC7E3BA6A}"/>
              </a:ext>
            </a:extLst>
          </p:cNvPr>
          <p:cNvSpPr>
            <a:spLocks noGrp="1"/>
          </p:cNvSpPr>
          <p:nvPr>
            <p:ph type="subTitle" idx="1"/>
          </p:nvPr>
        </p:nvSpPr>
        <p:spPr>
          <a:xfrm>
            <a:off x="3432495" y="3794425"/>
            <a:ext cx="5327009" cy="609199"/>
          </a:xfrm>
        </p:spPr>
        <p:txBody>
          <a:bodyPr>
            <a:normAutofit/>
          </a:bodyPr>
          <a:lstStyle>
            <a:lvl1pPr marL="0" indent="0" algn="ctr">
              <a:buNone/>
              <a:defRPr sz="16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a:t>
            </a:r>
            <a:r>
              <a:rPr lang="fi-FI" dirty="0" err="1"/>
              <a:t>napsautt</a:t>
            </a:r>
            <a:r>
              <a:rPr lang="fi-FI" dirty="0"/>
              <a:t>.</a:t>
            </a:r>
            <a:endParaRPr lang="en-US" dirty="0"/>
          </a:p>
        </p:txBody>
      </p:sp>
    </p:spTree>
    <p:extLst>
      <p:ext uri="{BB962C8B-B14F-4D97-AF65-F5344CB8AC3E}">
        <p14:creationId xmlns:p14="http://schemas.microsoft.com/office/powerpoint/2010/main" val="114383136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Välikalvo - Sininen">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84B683CF-071B-6D9F-DEE4-CD6BD07064C0}"/>
              </a:ext>
            </a:extLst>
          </p:cNvPr>
          <p:cNvSpPr/>
          <p:nvPr userDrawn="1"/>
        </p:nvSpPr>
        <p:spPr>
          <a:xfrm>
            <a:off x="251999" y="251505"/>
            <a:ext cx="11688002" cy="5774076"/>
          </a:xfrm>
          <a:prstGeom prst="rect">
            <a:avLst/>
          </a:prstGeom>
          <a:solidFill>
            <a:srgbClr val="5D8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dirty="0"/>
          </a:p>
        </p:txBody>
      </p:sp>
      <p:pic>
        <p:nvPicPr>
          <p:cNvPr id="5" name="Picture 4">
            <a:extLst>
              <a:ext uri="{FF2B5EF4-FFF2-40B4-BE49-F238E27FC236}">
                <a16:creationId xmlns:a16="http://schemas.microsoft.com/office/drawing/2014/main" id="{F89CBC66-CA1A-6D97-EBAF-C1076AC492C1}"/>
              </a:ext>
            </a:extLst>
          </p:cNvPr>
          <p:cNvPicPr>
            <a:picLocks noChangeAspect="1"/>
          </p:cNvPicPr>
          <p:nvPr userDrawn="1"/>
        </p:nvPicPr>
        <p:blipFill>
          <a:blip r:embed="rId2"/>
          <a:stretch>
            <a:fillRect/>
          </a:stretch>
        </p:blipFill>
        <p:spPr>
          <a:xfrm>
            <a:off x="251998" y="2342273"/>
            <a:ext cx="2667350" cy="3683308"/>
          </a:xfrm>
          <a:prstGeom prst="rect">
            <a:avLst/>
          </a:prstGeom>
        </p:spPr>
      </p:pic>
      <p:pic>
        <p:nvPicPr>
          <p:cNvPr id="7" name="Picture 6">
            <a:extLst>
              <a:ext uri="{FF2B5EF4-FFF2-40B4-BE49-F238E27FC236}">
                <a16:creationId xmlns:a16="http://schemas.microsoft.com/office/drawing/2014/main" id="{C6798F48-458A-A5A8-9EE2-10C62B0D571C}"/>
              </a:ext>
            </a:extLst>
          </p:cNvPr>
          <p:cNvPicPr>
            <a:picLocks noChangeAspect="1"/>
          </p:cNvPicPr>
          <p:nvPr userDrawn="1"/>
        </p:nvPicPr>
        <p:blipFill>
          <a:blip r:embed="rId3"/>
          <a:stretch>
            <a:fillRect/>
          </a:stretch>
        </p:blipFill>
        <p:spPr>
          <a:xfrm>
            <a:off x="9728492" y="1801504"/>
            <a:ext cx="2211508" cy="2444722"/>
          </a:xfrm>
          <a:prstGeom prst="rect">
            <a:avLst/>
          </a:prstGeom>
        </p:spPr>
      </p:pic>
      <p:pic>
        <p:nvPicPr>
          <p:cNvPr id="3" name="Picture 2">
            <a:extLst>
              <a:ext uri="{FF2B5EF4-FFF2-40B4-BE49-F238E27FC236}">
                <a16:creationId xmlns:a16="http://schemas.microsoft.com/office/drawing/2014/main" id="{79BA2CF2-D81D-38ED-A568-53A9829493BB}"/>
              </a:ext>
            </a:extLst>
          </p:cNvPr>
          <p:cNvPicPr>
            <a:picLocks noChangeAspect="1"/>
          </p:cNvPicPr>
          <p:nvPr userDrawn="1"/>
        </p:nvPicPr>
        <p:blipFill>
          <a:blip r:embed="rId4"/>
          <a:stretch>
            <a:fillRect/>
          </a:stretch>
        </p:blipFill>
        <p:spPr>
          <a:xfrm>
            <a:off x="10506127" y="6246518"/>
            <a:ext cx="1411896" cy="306370"/>
          </a:xfrm>
          <a:prstGeom prst="rect">
            <a:avLst/>
          </a:prstGeom>
        </p:spPr>
      </p:pic>
      <p:pic>
        <p:nvPicPr>
          <p:cNvPr id="4" name="Picture 3">
            <a:extLst>
              <a:ext uri="{FF2B5EF4-FFF2-40B4-BE49-F238E27FC236}">
                <a16:creationId xmlns:a16="http://schemas.microsoft.com/office/drawing/2014/main" id="{4FFD19EF-7BB1-D768-C46D-866D06D5CB5E}"/>
              </a:ext>
            </a:extLst>
          </p:cNvPr>
          <p:cNvPicPr>
            <a:picLocks noChangeAspect="1"/>
          </p:cNvPicPr>
          <p:nvPr userDrawn="1"/>
        </p:nvPicPr>
        <p:blipFill>
          <a:blip r:embed="rId5"/>
          <a:stretch>
            <a:fillRect/>
          </a:stretch>
        </p:blipFill>
        <p:spPr>
          <a:xfrm>
            <a:off x="8864880" y="6246518"/>
            <a:ext cx="1411896" cy="306370"/>
          </a:xfrm>
          <a:prstGeom prst="rect">
            <a:avLst/>
          </a:prstGeom>
        </p:spPr>
      </p:pic>
      <p:sp>
        <p:nvSpPr>
          <p:cNvPr id="6" name="TextBox 5">
            <a:extLst>
              <a:ext uri="{FF2B5EF4-FFF2-40B4-BE49-F238E27FC236}">
                <a16:creationId xmlns:a16="http://schemas.microsoft.com/office/drawing/2014/main" id="{9CFE5FB9-C997-0B21-B639-A4320B75F8E1}"/>
              </a:ext>
            </a:extLst>
          </p:cNvPr>
          <p:cNvSpPr txBox="1"/>
          <p:nvPr userDrawn="1"/>
        </p:nvSpPr>
        <p:spPr>
          <a:xfrm>
            <a:off x="235736" y="6338685"/>
            <a:ext cx="792635" cy="276999"/>
          </a:xfrm>
          <a:prstGeom prst="rect">
            <a:avLst/>
          </a:prstGeom>
          <a:noFill/>
        </p:spPr>
        <p:txBody>
          <a:bodyPr wrap="square" rtlCol="0">
            <a:spAutoFit/>
          </a:bodyPr>
          <a:lstStyle/>
          <a:p>
            <a:fld id="{6D066664-2074-E544-91B7-6829C2E24932}" type="slidenum">
              <a:rPr lang="fi-FI" altLang="fi-FI" sz="1200" b="1" i="0" smtClean="0">
                <a:latin typeface="Tahoma" panose="020B0604030504040204" pitchFamily="34" charset="0"/>
                <a:ea typeface="Tahoma" panose="020B0604030504040204" pitchFamily="34" charset="0"/>
                <a:cs typeface="Tahoma" panose="020B0604030504040204" pitchFamily="34" charset="0"/>
              </a:rPr>
              <a:t>‹#›</a:t>
            </a:fld>
            <a:endParaRPr lang="fi-FI" altLang="fi-FI" sz="1200" b="1" i="0" dirty="0">
              <a:latin typeface="Tahoma" panose="020B0604030504040204" pitchFamily="34" charset="0"/>
              <a:ea typeface="Tahoma" panose="020B0604030504040204" pitchFamily="34" charset="0"/>
              <a:cs typeface="Tahoma" panose="020B0604030504040204" pitchFamily="34" charset="0"/>
            </a:endParaRPr>
          </a:p>
        </p:txBody>
      </p:sp>
      <p:sp>
        <p:nvSpPr>
          <p:cNvPr id="9" name="Title 1">
            <a:extLst>
              <a:ext uri="{FF2B5EF4-FFF2-40B4-BE49-F238E27FC236}">
                <a16:creationId xmlns:a16="http://schemas.microsoft.com/office/drawing/2014/main" id="{D6B40E0A-0316-6C28-7C92-77F4670496D0}"/>
              </a:ext>
            </a:extLst>
          </p:cNvPr>
          <p:cNvSpPr>
            <a:spLocks noGrp="1"/>
          </p:cNvSpPr>
          <p:nvPr>
            <p:ph type="ctrTitle"/>
          </p:nvPr>
        </p:nvSpPr>
        <p:spPr>
          <a:xfrm>
            <a:off x="3432495" y="2326677"/>
            <a:ext cx="5327009" cy="1102323"/>
          </a:xfrm>
        </p:spPr>
        <p:txBody>
          <a:bodyPr>
            <a:normAutofit/>
          </a:bodyPr>
          <a:lstStyle>
            <a:lvl1pPr algn="ctr">
              <a:defRPr sz="4000"/>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US" dirty="0"/>
          </a:p>
        </p:txBody>
      </p:sp>
      <p:sp>
        <p:nvSpPr>
          <p:cNvPr id="10" name="Subtitle 2">
            <a:extLst>
              <a:ext uri="{FF2B5EF4-FFF2-40B4-BE49-F238E27FC236}">
                <a16:creationId xmlns:a16="http://schemas.microsoft.com/office/drawing/2014/main" id="{D321FCB2-B93B-9C25-56A5-D33FE27D0B31}"/>
              </a:ext>
            </a:extLst>
          </p:cNvPr>
          <p:cNvSpPr>
            <a:spLocks noGrp="1"/>
          </p:cNvSpPr>
          <p:nvPr>
            <p:ph type="subTitle" idx="1"/>
          </p:nvPr>
        </p:nvSpPr>
        <p:spPr>
          <a:xfrm>
            <a:off x="3432495" y="3794425"/>
            <a:ext cx="5327009" cy="609199"/>
          </a:xfrm>
        </p:spPr>
        <p:txBody>
          <a:bodyPr>
            <a:normAutofit/>
          </a:bodyPr>
          <a:lstStyle>
            <a:lvl1pPr marL="0" indent="0" algn="ctr">
              <a:buNone/>
              <a:defRPr sz="16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a:t>
            </a:r>
            <a:r>
              <a:rPr lang="fi-FI" dirty="0" err="1"/>
              <a:t>napsautt</a:t>
            </a:r>
            <a:r>
              <a:rPr lang="fi-FI" dirty="0"/>
              <a:t>.</a:t>
            </a:r>
            <a:endParaRPr lang="en-US" dirty="0"/>
          </a:p>
        </p:txBody>
      </p:sp>
    </p:spTree>
    <p:extLst>
      <p:ext uri="{BB962C8B-B14F-4D97-AF65-F5344CB8AC3E}">
        <p14:creationId xmlns:p14="http://schemas.microsoft.com/office/powerpoint/2010/main" val="350826431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Välikalvo - Vaaleanpunainen">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84B683CF-071B-6D9F-DEE4-CD6BD07064C0}"/>
              </a:ext>
            </a:extLst>
          </p:cNvPr>
          <p:cNvSpPr/>
          <p:nvPr userDrawn="1"/>
        </p:nvSpPr>
        <p:spPr>
          <a:xfrm>
            <a:off x="251999" y="251505"/>
            <a:ext cx="11688002" cy="5774076"/>
          </a:xfrm>
          <a:prstGeom prst="rect">
            <a:avLst/>
          </a:prstGeom>
          <a:solidFill>
            <a:srgbClr val="FAB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dirty="0"/>
          </a:p>
        </p:txBody>
      </p:sp>
      <p:pic>
        <p:nvPicPr>
          <p:cNvPr id="3" name="Picture 2">
            <a:extLst>
              <a:ext uri="{FF2B5EF4-FFF2-40B4-BE49-F238E27FC236}">
                <a16:creationId xmlns:a16="http://schemas.microsoft.com/office/drawing/2014/main" id="{311A6207-5E81-F1A0-6B3E-F89F3B56DC0E}"/>
              </a:ext>
            </a:extLst>
          </p:cNvPr>
          <p:cNvPicPr>
            <a:picLocks noChangeAspect="1"/>
          </p:cNvPicPr>
          <p:nvPr userDrawn="1"/>
        </p:nvPicPr>
        <p:blipFill>
          <a:blip r:embed="rId2"/>
          <a:stretch>
            <a:fillRect/>
          </a:stretch>
        </p:blipFill>
        <p:spPr>
          <a:xfrm>
            <a:off x="678912" y="4574465"/>
            <a:ext cx="2849355" cy="1522624"/>
          </a:xfrm>
          <a:prstGeom prst="rect">
            <a:avLst/>
          </a:prstGeom>
        </p:spPr>
      </p:pic>
      <p:pic>
        <p:nvPicPr>
          <p:cNvPr id="7" name="Picture 6">
            <a:extLst>
              <a:ext uri="{FF2B5EF4-FFF2-40B4-BE49-F238E27FC236}">
                <a16:creationId xmlns:a16="http://schemas.microsoft.com/office/drawing/2014/main" id="{9ED610E5-A200-A1BA-A4EC-C15DEB105B82}"/>
              </a:ext>
            </a:extLst>
          </p:cNvPr>
          <p:cNvPicPr>
            <a:picLocks noChangeAspect="1"/>
          </p:cNvPicPr>
          <p:nvPr userDrawn="1"/>
        </p:nvPicPr>
        <p:blipFill>
          <a:blip r:embed="rId3"/>
          <a:stretch>
            <a:fillRect/>
          </a:stretch>
        </p:blipFill>
        <p:spPr>
          <a:xfrm>
            <a:off x="8520806" y="4343566"/>
            <a:ext cx="959123" cy="1687216"/>
          </a:xfrm>
          <a:prstGeom prst="rect">
            <a:avLst/>
          </a:prstGeom>
        </p:spPr>
      </p:pic>
      <p:pic>
        <p:nvPicPr>
          <p:cNvPr id="8" name="Picture 7">
            <a:extLst>
              <a:ext uri="{FF2B5EF4-FFF2-40B4-BE49-F238E27FC236}">
                <a16:creationId xmlns:a16="http://schemas.microsoft.com/office/drawing/2014/main" id="{3A26D852-2BC4-0F33-FF1B-E51262F710B4}"/>
              </a:ext>
            </a:extLst>
          </p:cNvPr>
          <p:cNvPicPr>
            <a:picLocks noChangeAspect="1"/>
          </p:cNvPicPr>
          <p:nvPr userDrawn="1"/>
        </p:nvPicPr>
        <p:blipFill>
          <a:blip r:embed="rId3"/>
          <a:stretch>
            <a:fillRect/>
          </a:stretch>
        </p:blipFill>
        <p:spPr>
          <a:xfrm>
            <a:off x="9653889" y="3998752"/>
            <a:ext cx="1155137" cy="2032029"/>
          </a:xfrm>
          <a:prstGeom prst="rect">
            <a:avLst/>
          </a:prstGeom>
        </p:spPr>
      </p:pic>
      <p:pic>
        <p:nvPicPr>
          <p:cNvPr id="9" name="Picture 8">
            <a:extLst>
              <a:ext uri="{FF2B5EF4-FFF2-40B4-BE49-F238E27FC236}">
                <a16:creationId xmlns:a16="http://schemas.microsoft.com/office/drawing/2014/main" id="{AF2E3957-660C-DC7A-618D-EFAE30220886}"/>
              </a:ext>
            </a:extLst>
          </p:cNvPr>
          <p:cNvPicPr>
            <a:picLocks noChangeAspect="1"/>
          </p:cNvPicPr>
          <p:nvPr userDrawn="1"/>
        </p:nvPicPr>
        <p:blipFill>
          <a:blip r:embed="rId4"/>
          <a:stretch>
            <a:fillRect/>
          </a:stretch>
        </p:blipFill>
        <p:spPr>
          <a:xfrm>
            <a:off x="10208004" y="2027774"/>
            <a:ext cx="1202045" cy="770423"/>
          </a:xfrm>
          <a:prstGeom prst="rect">
            <a:avLst/>
          </a:prstGeom>
        </p:spPr>
      </p:pic>
      <p:pic>
        <p:nvPicPr>
          <p:cNvPr id="10" name="Picture 9">
            <a:extLst>
              <a:ext uri="{FF2B5EF4-FFF2-40B4-BE49-F238E27FC236}">
                <a16:creationId xmlns:a16="http://schemas.microsoft.com/office/drawing/2014/main" id="{68D7284E-9009-94FE-E4C6-A86089410B44}"/>
              </a:ext>
            </a:extLst>
          </p:cNvPr>
          <p:cNvPicPr>
            <a:picLocks noChangeAspect="1"/>
          </p:cNvPicPr>
          <p:nvPr userDrawn="1"/>
        </p:nvPicPr>
        <p:blipFill>
          <a:blip r:embed="rId5"/>
          <a:stretch>
            <a:fillRect/>
          </a:stretch>
        </p:blipFill>
        <p:spPr>
          <a:xfrm>
            <a:off x="781951" y="1205856"/>
            <a:ext cx="2343386" cy="2005938"/>
          </a:xfrm>
          <a:prstGeom prst="rect">
            <a:avLst/>
          </a:prstGeom>
        </p:spPr>
      </p:pic>
      <p:pic>
        <p:nvPicPr>
          <p:cNvPr id="4" name="Picture 3">
            <a:extLst>
              <a:ext uri="{FF2B5EF4-FFF2-40B4-BE49-F238E27FC236}">
                <a16:creationId xmlns:a16="http://schemas.microsoft.com/office/drawing/2014/main" id="{A14523C4-567D-C82F-46C3-BC956AE9537D}"/>
              </a:ext>
            </a:extLst>
          </p:cNvPr>
          <p:cNvPicPr>
            <a:picLocks noChangeAspect="1"/>
          </p:cNvPicPr>
          <p:nvPr userDrawn="1"/>
        </p:nvPicPr>
        <p:blipFill>
          <a:blip r:embed="rId6"/>
          <a:stretch>
            <a:fillRect/>
          </a:stretch>
        </p:blipFill>
        <p:spPr>
          <a:xfrm>
            <a:off x="10506127" y="6246518"/>
            <a:ext cx="1411896" cy="306370"/>
          </a:xfrm>
          <a:prstGeom prst="rect">
            <a:avLst/>
          </a:prstGeom>
        </p:spPr>
      </p:pic>
      <p:pic>
        <p:nvPicPr>
          <p:cNvPr id="5" name="Picture 4">
            <a:extLst>
              <a:ext uri="{FF2B5EF4-FFF2-40B4-BE49-F238E27FC236}">
                <a16:creationId xmlns:a16="http://schemas.microsoft.com/office/drawing/2014/main" id="{95ADA80A-8733-9160-77D8-D0C09D1FC3B5}"/>
              </a:ext>
            </a:extLst>
          </p:cNvPr>
          <p:cNvPicPr>
            <a:picLocks noChangeAspect="1"/>
          </p:cNvPicPr>
          <p:nvPr userDrawn="1"/>
        </p:nvPicPr>
        <p:blipFill>
          <a:blip r:embed="rId7"/>
          <a:stretch>
            <a:fillRect/>
          </a:stretch>
        </p:blipFill>
        <p:spPr>
          <a:xfrm>
            <a:off x="8864880" y="6246518"/>
            <a:ext cx="1411896" cy="306370"/>
          </a:xfrm>
          <a:prstGeom prst="rect">
            <a:avLst/>
          </a:prstGeom>
        </p:spPr>
      </p:pic>
      <p:sp>
        <p:nvSpPr>
          <p:cNvPr id="6" name="TextBox 5">
            <a:extLst>
              <a:ext uri="{FF2B5EF4-FFF2-40B4-BE49-F238E27FC236}">
                <a16:creationId xmlns:a16="http://schemas.microsoft.com/office/drawing/2014/main" id="{7DE45D0E-524D-A8FD-C2A4-0912C93EB6FA}"/>
              </a:ext>
            </a:extLst>
          </p:cNvPr>
          <p:cNvSpPr txBox="1"/>
          <p:nvPr userDrawn="1"/>
        </p:nvSpPr>
        <p:spPr>
          <a:xfrm>
            <a:off x="235736" y="6338685"/>
            <a:ext cx="792635" cy="276999"/>
          </a:xfrm>
          <a:prstGeom prst="rect">
            <a:avLst/>
          </a:prstGeom>
          <a:noFill/>
        </p:spPr>
        <p:txBody>
          <a:bodyPr wrap="square" rtlCol="0">
            <a:spAutoFit/>
          </a:bodyPr>
          <a:lstStyle/>
          <a:p>
            <a:fld id="{6D066664-2074-E544-91B7-6829C2E24932}" type="slidenum">
              <a:rPr lang="fi-FI" altLang="fi-FI" sz="1200" b="1" i="0" smtClean="0">
                <a:latin typeface="Tahoma" panose="020B0604030504040204" pitchFamily="34" charset="0"/>
                <a:ea typeface="Tahoma" panose="020B0604030504040204" pitchFamily="34" charset="0"/>
                <a:cs typeface="Tahoma" panose="020B0604030504040204" pitchFamily="34" charset="0"/>
              </a:rPr>
              <a:t>‹#›</a:t>
            </a:fld>
            <a:endParaRPr lang="fi-FI" altLang="fi-FI" sz="1200" b="1" i="0" dirty="0">
              <a:latin typeface="Tahoma" panose="020B0604030504040204" pitchFamily="34" charset="0"/>
              <a:ea typeface="Tahoma" panose="020B0604030504040204" pitchFamily="34" charset="0"/>
              <a:cs typeface="Tahoma" panose="020B0604030504040204" pitchFamily="34" charset="0"/>
            </a:endParaRPr>
          </a:p>
        </p:txBody>
      </p:sp>
      <p:sp>
        <p:nvSpPr>
          <p:cNvPr id="12" name="Title 1">
            <a:extLst>
              <a:ext uri="{FF2B5EF4-FFF2-40B4-BE49-F238E27FC236}">
                <a16:creationId xmlns:a16="http://schemas.microsoft.com/office/drawing/2014/main" id="{39804798-D62B-8E22-EC07-CCDD63147616}"/>
              </a:ext>
            </a:extLst>
          </p:cNvPr>
          <p:cNvSpPr>
            <a:spLocks noGrp="1"/>
          </p:cNvSpPr>
          <p:nvPr>
            <p:ph type="ctrTitle"/>
          </p:nvPr>
        </p:nvSpPr>
        <p:spPr>
          <a:xfrm>
            <a:off x="3432495" y="2326677"/>
            <a:ext cx="5327009" cy="1102323"/>
          </a:xfrm>
        </p:spPr>
        <p:txBody>
          <a:bodyPr>
            <a:normAutofit/>
          </a:bodyPr>
          <a:lstStyle>
            <a:lvl1pPr algn="ctr">
              <a:defRPr sz="4000"/>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US" dirty="0"/>
          </a:p>
        </p:txBody>
      </p:sp>
      <p:sp>
        <p:nvSpPr>
          <p:cNvPr id="14" name="Subtitle 2">
            <a:extLst>
              <a:ext uri="{FF2B5EF4-FFF2-40B4-BE49-F238E27FC236}">
                <a16:creationId xmlns:a16="http://schemas.microsoft.com/office/drawing/2014/main" id="{17CCA334-D3FC-F093-4C53-33542CF680DE}"/>
              </a:ext>
            </a:extLst>
          </p:cNvPr>
          <p:cNvSpPr>
            <a:spLocks noGrp="1"/>
          </p:cNvSpPr>
          <p:nvPr>
            <p:ph type="subTitle" idx="1"/>
          </p:nvPr>
        </p:nvSpPr>
        <p:spPr>
          <a:xfrm>
            <a:off x="3432495" y="3794425"/>
            <a:ext cx="5327009" cy="609199"/>
          </a:xfrm>
        </p:spPr>
        <p:txBody>
          <a:bodyPr>
            <a:normAutofit/>
          </a:bodyPr>
          <a:lstStyle>
            <a:lvl1pPr marL="0" indent="0" algn="ctr">
              <a:buNone/>
              <a:defRPr sz="16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a:t>
            </a:r>
            <a:r>
              <a:rPr lang="fi-FI" dirty="0" err="1"/>
              <a:t>napsautt</a:t>
            </a:r>
            <a:r>
              <a:rPr lang="fi-FI" dirty="0"/>
              <a:t>.</a:t>
            </a:r>
            <a:endParaRPr lang="en-US" dirty="0"/>
          </a:p>
        </p:txBody>
      </p:sp>
    </p:spTree>
    <p:extLst>
      <p:ext uri="{BB962C8B-B14F-4D97-AF65-F5344CB8AC3E}">
        <p14:creationId xmlns:p14="http://schemas.microsoft.com/office/powerpoint/2010/main" val="138509023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Välikalvo - Vihreä">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84B683CF-071B-6D9F-DEE4-CD6BD07064C0}"/>
              </a:ext>
            </a:extLst>
          </p:cNvPr>
          <p:cNvSpPr/>
          <p:nvPr userDrawn="1"/>
        </p:nvSpPr>
        <p:spPr>
          <a:xfrm>
            <a:off x="251999" y="251505"/>
            <a:ext cx="11688002" cy="5774076"/>
          </a:xfrm>
          <a:prstGeom prst="rect">
            <a:avLst/>
          </a:prstGeom>
          <a:solidFill>
            <a:srgbClr val="92D2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dirty="0"/>
          </a:p>
        </p:txBody>
      </p:sp>
      <p:pic>
        <p:nvPicPr>
          <p:cNvPr id="5" name="Picture 4">
            <a:extLst>
              <a:ext uri="{FF2B5EF4-FFF2-40B4-BE49-F238E27FC236}">
                <a16:creationId xmlns:a16="http://schemas.microsoft.com/office/drawing/2014/main" id="{9578A36A-05A0-B140-8062-436A4B4D962A}"/>
              </a:ext>
            </a:extLst>
          </p:cNvPr>
          <p:cNvPicPr>
            <a:picLocks noChangeAspect="1"/>
          </p:cNvPicPr>
          <p:nvPr userDrawn="1"/>
        </p:nvPicPr>
        <p:blipFill>
          <a:blip r:embed="rId2"/>
          <a:stretch>
            <a:fillRect/>
          </a:stretch>
        </p:blipFill>
        <p:spPr>
          <a:xfrm>
            <a:off x="1189422" y="976125"/>
            <a:ext cx="1313816" cy="1242153"/>
          </a:xfrm>
          <a:prstGeom prst="rect">
            <a:avLst/>
          </a:prstGeom>
        </p:spPr>
      </p:pic>
      <p:pic>
        <p:nvPicPr>
          <p:cNvPr id="6" name="Picture 5">
            <a:extLst>
              <a:ext uri="{FF2B5EF4-FFF2-40B4-BE49-F238E27FC236}">
                <a16:creationId xmlns:a16="http://schemas.microsoft.com/office/drawing/2014/main" id="{B55969B9-EEC7-84FD-4FAF-28A91B0F5333}"/>
              </a:ext>
            </a:extLst>
          </p:cNvPr>
          <p:cNvPicPr>
            <a:picLocks noChangeAspect="1"/>
          </p:cNvPicPr>
          <p:nvPr userDrawn="1"/>
        </p:nvPicPr>
        <p:blipFill>
          <a:blip r:embed="rId3"/>
          <a:stretch>
            <a:fillRect/>
          </a:stretch>
        </p:blipFill>
        <p:spPr>
          <a:xfrm>
            <a:off x="9305305" y="1253698"/>
            <a:ext cx="931880" cy="597267"/>
          </a:xfrm>
          <a:prstGeom prst="rect">
            <a:avLst/>
          </a:prstGeom>
        </p:spPr>
      </p:pic>
      <p:pic>
        <p:nvPicPr>
          <p:cNvPr id="11" name="Picture 10">
            <a:extLst>
              <a:ext uri="{FF2B5EF4-FFF2-40B4-BE49-F238E27FC236}">
                <a16:creationId xmlns:a16="http://schemas.microsoft.com/office/drawing/2014/main" id="{8301F4E0-43E8-4A1D-12B3-A9C24AAF51AC}"/>
              </a:ext>
            </a:extLst>
          </p:cNvPr>
          <p:cNvPicPr>
            <a:picLocks noChangeAspect="1"/>
          </p:cNvPicPr>
          <p:nvPr userDrawn="1"/>
        </p:nvPicPr>
        <p:blipFill>
          <a:blip r:embed="rId4"/>
          <a:stretch>
            <a:fillRect/>
          </a:stretch>
        </p:blipFill>
        <p:spPr>
          <a:xfrm>
            <a:off x="6307316" y="1107470"/>
            <a:ext cx="771954" cy="499500"/>
          </a:xfrm>
          <a:prstGeom prst="rect">
            <a:avLst/>
          </a:prstGeom>
        </p:spPr>
      </p:pic>
      <p:pic>
        <p:nvPicPr>
          <p:cNvPr id="2" name="Picture 1">
            <a:extLst>
              <a:ext uri="{FF2B5EF4-FFF2-40B4-BE49-F238E27FC236}">
                <a16:creationId xmlns:a16="http://schemas.microsoft.com/office/drawing/2014/main" id="{81CE9531-13F5-CE7A-AB63-D35F6183F5B1}"/>
              </a:ext>
            </a:extLst>
          </p:cNvPr>
          <p:cNvPicPr>
            <a:picLocks noChangeAspect="1"/>
          </p:cNvPicPr>
          <p:nvPr userDrawn="1"/>
        </p:nvPicPr>
        <p:blipFill>
          <a:blip r:embed="rId5"/>
          <a:stretch>
            <a:fillRect/>
          </a:stretch>
        </p:blipFill>
        <p:spPr>
          <a:xfrm>
            <a:off x="9315924" y="2371226"/>
            <a:ext cx="1706473" cy="3663598"/>
          </a:xfrm>
          <a:prstGeom prst="rect">
            <a:avLst/>
          </a:prstGeom>
        </p:spPr>
      </p:pic>
      <p:pic>
        <p:nvPicPr>
          <p:cNvPr id="4" name="Picture 3">
            <a:extLst>
              <a:ext uri="{FF2B5EF4-FFF2-40B4-BE49-F238E27FC236}">
                <a16:creationId xmlns:a16="http://schemas.microsoft.com/office/drawing/2014/main" id="{5D6C7433-4F2F-85A1-36D1-705393735D6A}"/>
              </a:ext>
            </a:extLst>
          </p:cNvPr>
          <p:cNvPicPr>
            <a:picLocks noChangeAspect="1"/>
          </p:cNvPicPr>
          <p:nvPr userDrawn="1"/>
        </p:nvPicPr>
        <p:blipFill>
          <a:blip r:embed="rId4"/>
          <a:stretch>
            <a:fillRect/>
          </a:stretch>
        </p:blipFill>
        <p:spPr>
          <a:xfrm>
            <a:off x="1283372" y="3703525"/>
            <a:ext cx="771954" cy="499500"/>
          </a:xfrm>
          <a:prstGeom prst="rect">
            <a:avLst/>
          </a:prstGeom>
        </p:spPr>
      </p:pic>
      <p:pic>
        <p:nvPicPr>
          <p:cNvPr id="7" name="Picture 6">
            <a:extLst>
              <a:ext uri="{FF2B5EF4-FFF2-40B4-BE49-F238E27FC236}">
                <a16:creationId xmlns:a16="http://schemas.microsoft.com/office/drawing/2014/main" id="{79451504-0A27-1AA1-E439-EAFDA354A228}"/>
              </a:ext>
            </a:extLst>
          </p:cNvPr>
          <p:cNvPicPr>
            <a:picLocks noChangeAspect="1"/>
          </p:cNvPicPr>
          <p:nvPr userDrawn="1"/>
        </p:nvPicPr>
        <p:blipFill>
          <a:blip r:embed="rId6"/>
          <a:stretch>
            <a:fillRect/>
          </a:stretch>
        </p:blipFill>
        <p:spPr>
          <a:xfrm>
            <a:off x="10506127" y="6246518"/>
            <a:ext cx="1411896" cy="306370"/>
          </a:xfrm>
          <a:prstGeom prst="rect">
            <a:avLst/>
          </a:prstGeom>
        </p:spPr>
      </p:pic>
      <p:pic>
        <p:nvPicPr>
          <p:cNvPr id="8" name="Picture 7">
            <a:extLst>
              <a:ext uri="{FF2B5EF4-FFF2-40B4-BE49-F238E27FC236}">
                <a16:creationId xmlns:a16="http://schemas.microsoft.com/office/drawing/2014/main" id="{6EF389B9-AFC0-F9D6-D033-C74B9A7C74F5}"/>
              </a:ext>
            </a:extLst>
          </p:cNvPr>
          <p:cNvPicPr>
            <a:picLocks noChangeAspect="1"/>
          </p:cNvPicPr>
          <p:nvPr userDrawn="1"/>
        </p:nvPicPr>
        <p:blipFill>
          <a:blip r:embed="rId7"/>
          <a:stretch>
            <a:fillRect/>
          </a:stretch>
        </p:blipFill>
        <p:spPr>
          <a:xfrm>
            <a:off x="8864880" y="6246518"/>
            <a:ext cx="1411896" cy="306370"/>
          </a:xfrm>
          <a:prstGeom prst="rect">
            <a:avLst/>
          </a:prstGeom>
        </p:spPr>
      </p:pic>
      <p:sp>
        <p:nvSpPr>
          <p:cNvPr id="9" name="TextBox 8">
            <a:extLst>
              <a:ext uri="{FF2B5EF4-FFF2-40B4-BE49-F238E27FC236}">
                <a16:creationId xmlns:a16="http://schemas.microsoft.com/office/drawing/2014/main" id="{522FA486-D675-63E2-B1E4-BC44281B4540}"/>
              </a:ext>
            </a:extLst>
          </p:cNvPr>
          <p:cNvSpPr txBox="1"/>
          <p:nvPr userDrawn="1"/>
        </p:nvSpPr>
        <p:spPr>
          <a:xfrm>
            <a:off x="235736" y="6338685"/>
            <a:ext cx="792635" cy="276999"/>
          </a:xfrm>
          <a:prstGeom prst="rect">
            <a:avLst/>
          </a:prstGeom>
          <a:noFill/>
        </p:spPr>
        <p:txBody>
          <a:bodyPr wrap="square" rtlCol="0">
            <a:spAutoFit/>
          </a:bodyPr>
          <a:lstStyle/>
          <a:p>
            <a:fld id="{6D066664-2074-E544-91B7-6829C2E24932}" type="slidenum">
              <a:rPr lang="fi-FI" altLang="fi-FI" sz="1200" b="1" i="0" smtClean="0">
                <a:latin typeface="Tahoma" panose="020B0604030504040204" pitchFamily="34" charset="0"/>
                <a:ea typeface="Tahoma" panose="020B0604030504040204" pitchFamily="34" charset="0"/>
                <a:cs typeface="Tahoma" panose="020B0604030504040204" pitchFamily="34" charset="0"/>
              </a:rPr>
              <a:t>‹#›</a:t>
            </a:fld>
            <a:endParaRPr lang="fi-FI" altLang="fi-FI" sz="1200" b="1" i="0" dirty="0">
              <a:latin typeface="Tahoma" panose="020B0604030504040204" pitchFamily="34" charset="0"/>
              <a:ea typeface="Tahoma" panose="020B0604030504040204" pitchFamily="34" charset="0"/>
              <a:cs typeface="Tahoma" panose="020B0604030504040204" pitchFamily="34" charset="0"/>
            </a:endParaRPr>
          </a:p>
        </p:txBody>
      </p:sp>
      <p:sp>
        <p:nvSpPr>
          <p:cNvPr id="12" name="Title 1">
            <a:extLst>
              <a:ext uri="{FF2B5EF4-FFF2-40B4-BE49-F238E27FC236}">
                <a16:creationId xmlns:a16="http://schemas.microsoft.com/office/drawing/2014/main" id="{D1CB3C6E-CE0D-98D7-A8E2-203BB6DD4187}"/>
              </a:ext>
            </a:extLst>
          </p:cNvPr>
          <p:cNvSpPr>
            <a:spLocks noGrp="1"/>
          </p:cNvSpPr>
          <p:nvPr>
            <p:ph type="ctrTitle"/>
          </p:nvPr>
        </p:nvSpPr>
        <p:spPr>
          <a:xfrm>
            <a:off x="3432495" y="2326677"/>
            <a:ext cx="5327009" cy="1102323"/>
          </a:xfrm>
        </p:spPr>
        <p:txBody>
          <a:bodyPr>
            <a:normAutofit/>
          </a:bodyPr>
          <a:lstStyle>
            <a:lvl1pPr algn="ctr">
              <a:defRPr sz="4000"/>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US" dirty="0"/>
          </a:p>
        </p:txBody>
      </p:sp>
      <p:sp>
        <p:nvSpPr>
          <p:cNvPr id="14" name="Subtitle 2">
            <a:extLst>
              <a:ext uri="{FF2B5EF4-FFF2-40B4-BE49-F238E27FC236}">
                <a16:creationId xmlns:a16="http://schemas.microsoft.com/office/drawing/2014/main" id="{1ACA5602-4C8E-915C-95E3-E4888267E414}"/>
              </a:ext>
            </a:extLst>
          </p:cNvPr>
          <p:cNvSpPr>
            <a:spLocks noGrp="1"/>
          </p:cNvSpPr>
          <p:nvPr>
            <p:ph type="subTitle" idx="1"/>
          </p:nvPr>
        </p:nvSpPr>
        <p:spPr>
          <a:xfrm>
            <a:off x="3432495" y="3794425"/>
            <a:ext cx="5327009" cy="609199"/>
          </a:xfrm>
        </p:spPr>
        <p:txBody>
          <a:bodyPr>
            <a:normAutofit/>
          </a:bodyPr>
          <a:lstStyle>
            <a:lvl1pPr marL="0" indent="0" algn="ctr">
              <a:buNone/>
              <a:defRPr sz="16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a:t>
            </a:r>
            <a:r>
              <a:rPr lang="fi-FI" dirty="0" err="1"/>
              <a:t>napsautt</a:t>
            </a:r>
            <a:r>
              <a:rPr lang="fi-FI" dirty="0"/>
              <a:t>.</a:t>
            </a:r>
            <a:endParaRPr lang="en-US" dirty="0"/>
          </a:p>
        </p:txBody>
      </p:sp>
    </p:spTree>
    <p:extLst>
      <p:ext uri="{BB962C8B-B14F-4D97-AF65-F5344CB8AC3E}">
        <p14:creationId xmlns:p14="http://schemas.microsoft.com/office/powerpoint/2010/main" val="42333611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81F30-94C3-1C40-931C-243AD28E45DC}"/>
              </a:ext>
            </a:extLst>
          </p:cNvPr>
          <p:cNvSpPr>
            <a:spLocks noGrp="1"/>
          </p:cNvSpPr>
          <p:nvPr>
            <p:ph type="title"/>
          </p:nvPr>
        </p:nvSpPr>
        <p:spPr>
          <a:xfrm>
            <a:off x="6829698" y="782739"/>
            <a:ext cx="3521765" cy="785813"/>
          </a:xfrm>
        </p:spPr>
        <p:txBody>
          <a:bodyPr/>
          <a:lstStyle>
            <a:lvl1pPr>
              <a:defRPr>
                <a:solidFill>
                  <a:schemeClr val="accent3"/>
                </a:solidFill>
              </a:defRPr>
            </a:lvl1pPr>
          </a:lstStyle>
          <a:p>
            <a:endParaRPr lang="en-FI" dirty="0"/>
          </a:p>
        </p:txBody>
      </p:sp>
      <p:sp>
        <p:nvSpPr>
          <p:cNvPr id="4" name="Text Placeholder 3">
            <a:extLst>
              <a:ext uri="{FF2B5EF4-FFF2-40B4-BE49-F238E27FC236}">
                <a16:creationId xmlns:a16="http://schemas.microsoft.com/office/drawing/2014/main" id="{9F31D452-B069-3513-7895-1E05AC40607E}"/>
              </a:ext>
            </a:extLst>
          </p:cNvPr>
          <p:cNvSpPr>
            <a:spLocks noGrp="1"/>
          </p:cNvSpPr>
          <p:nvPr>
            <p:ph type="body" sz="quarter" idx="22"/>
          </p:nvPr>
        </p:nvSpPr>
        <p:spPr>
          <a:xfrm>
            <a:off x="6829698" y="2021163"/>
            <a:ext cx="4356652" cy="3661569"/>
          </a:xfrm>
        </p:spPr>
        <p:txBody>
          <a:bodyPr/>
          <a:lstStyle/>
          <a:p>
            <a:endParaRPr lang="en-FI" dirty="0"/>
          </a:p>
        </p:txBody>
      </p:sp>
      <p:sp>
        <p:nvSpPr>
          <p:cNvPr id="6" name="Content Placeholder 11">
            <a:extLst>
              <a:ext uri="{FF2B5EF4-FFF2-40B4-BE49-F238E27FC236}">
                <a16:creationId xmlns:a16="http://schemas.microsoft.com/office/drawing/2014/main" id="{A5B21D32-70E9-80F8-C4B9-2B5132531D11}"/>
              </a:ext>
            </a:extLst>
          </p:cNvPr>
          <p:cNvSpPr>
            <a:spLocks noGrp="1"/>
          </p:cNvSpPr>
          <p:nvPr>
            <p:ph sz="quarter" idx="23"/>
          </p:nvPr>
        </p:nvSpPr>
        <p:spPr>
          <a:xfrm>
            <a:off x="269931" y="251806"/>
            <a:ext cx="5835034" cy="563398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Tree>
    <p:extLst>
      <p:ext uri="{BB962C8B-B14F-4D97-AF65-F5344CB8AC3E}">
        <p14:creationId xmlns:p14="http://schemas.microsoft.com/office/powerpoint/2010/main" val="183959821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Välikalvo - Sininen">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84B683CF-071B-6D9F-DEE4-CD6BD07064C0}"/>
              </a:ext>
            </a:extLst>
          </p:cNvPr>
          <p:cNvSpPr/>
          <p:nvPr userDrawn="1"/>
        </p:nvSpPr>
        <p:spPr>
          <a:xfrm>
            <a:off x="251999" y="251505"/>
            <a:ext cx="11688002" cy="5774076"/>
          </a:xfrm>
          <a:prstGeom prst="rect">
            <a:avLst/>
          </a:prstGeom>
          <a:solidFill>
            <a:srgbClr val="5D8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dirty="0"/>
          </a:p>
        </p:txBody>
      </p:sp>
      <p:sp>
        <p:nvSpPr>
          <p:cNvPr id="13" name="Title 1">
            <a:extLst>
              <a:ext uri="{FF2B5EF4-FFF2-40B4-BE49-F238E27FC236}">
                <a16:creationId xmlns:a16="http://schemas.microsoft.com/office/drawing/2014/main" id="{EBBCD849-00B7-1B96-137F-84623CC47419}"/>
              </a:ext>
            </a:extLst>
          </p:cNvPr>
          <p:cNvSpPr>
            <a:spLocks noGrp="1"/>
          </p:cNvSpPr>
          <p:nvPr>
            <p:ph type="ctrTitle"/>
          </p:nvPr>
        </p:nvSpPr>
        <p:spPr>
          <a:xfrm>
            <a:off x="3432495" y="2326677"/>
            <a:ext cx="5327009" cy="1102323"/>
          </a:xfrm>
        </p:spPr>
        <p:txBody>
          <a:bodyPr>
            <a:normAutofit/>
          </a:bodyPr>
          <a:lstStyle>
            <a:lvl1pPr algn="ctr">
              <a:defRPr sz="4000"/>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US" dirty="0"/>
          </a:p>
        </p:txBody>
      </p:sp>
      <p:sp>
        <p:nvSpPr>
          <p:cNvPr id="15" name="Subtitle 2">
            <a:extLst>
              <a:ext uri="{FF2B5EF4-FFF2-40B4-BE49-F238E27FC236}">
                <a16:creationId xmlns:a16="http://schemas.microsoft.com/office/drawing/2014/main" id="{848F9E3B-E49D-ACDB-5B43-ACBCC069D1F3}"/>
              </a:ext>
            </a:extLst>
          </p:cNvPr>
          <p:cNvSpPr>
            <a:spLocks noGrp="1"/>
          </p:cNvSpPr>
          <p:nvPr>
            <p:ph type="subTitle" idx="1"/>
          </p:nvPr>
        </p:nvSpPr>
        <p:spPr>
          <a:xfrm>
            <a:off x="3432495" y="3794425"/>
            <a:ext cx="5327009" cy="609199"/>
          </a:xfrm>
        </p:spPr>
        <p:txBody>
          <a:bodyPr>
            <a:normAutofit/>
          </a:bodyPr>
          <a:lstStyle>
            <a:lvl1pPr marL="0" indent="0" algn="ctr">
              <a:buNone/>
              <a:defRPr sz="16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a:t>
            </a:r>
            <a:r>
              <a:rPr lang="fi-FI" dirty="0" err="1"/>
              <a:t>napsautt</a:t>
            </a:r>
            <a:r>
              <a:rPr lang="fi-FI" dirty="0"/>
              <a:t>.</a:t>
            </a:r>
            <a:endParaRPr lang="en-US" dirty="0"/>
          </a:p>
        </p:txBody>
      </p:sp>
      <p:pic>
        <p:nvPicPr>
          <p:cNvPr id="6" name="Picture 5">
            <a:extLst>
              <a:ext uri="{FF2B5EF4-FFF2-40B4-BE49-F238E27FC236}">
                <a16:creationId xmlns:a16="http://schemas.microsoft.com/office/drawing/2014/main" id="{7B17ECFC-97EC-54E9-185A-D18DF274ECAF}"/>
              </a:ext>
            </a:extLst>
          </p:cNvPr>
          <p:cNvPicPr>
            <a:picLocks noChangeAspect="1"/>
          </p:cNvPicPr>
          <p:nvPr userDrawn="1"/>
        </p:nvPicPr>
        <p:blipFill>
          <a:blip r:embed="rId2"/>
          <a:stretch>
            <a:fillRect/>
          </a:stretch>
        </p:blipFill>
        <p:spPr>
          <a:xfrm>
            <a:off x="1189422" y="976125"/>
            <a:ext cx="1313816" cy="1242153"/>
          </a:xfrm>
          <a:prstGeom prst="rect">
            <a:avLst/>
          </a:prstGeom>
        </p:spPr>
      </p:pic>
      <p:pic>
        <p:nvPicPr>
          <p:cNvPr id="8" name="Picture 7">
            <a:extLst>
              <a:ext uri="{FF2B5EF4-FFF2-40B4-BE49-F238E27FC236}">
                <a16:creationId xmlns:a16="http://schemas.microsoft.com/office/drawing/2014/main" id="{F8B86BB6-53EA-FCE3-1767-AE376989103E}"/>
              </a:ext>
            </a:extLst>
          </p:cNvPr>
          <p:cNvPicPr>
            <a:picLocks noChangeAspect="1"/>
          </p:cNvPicPr>
          <p:nvPr userDrawn="1"/>
        </p:nvPicPr>
        <p:blipFill>
          <a:blip r:embed="rId3"/>
          <a:stretch>
            <a:fillRect/>
          </a:stretch>
        </p:blipFill>
        <p:spPr>
          <a:xfrm>
            <a:off x="9820312" y="2063366"/>
            <a:ext cx="931880" cy="597267"/>
          </a:xfrm>
          <a:prstGeom prst="rect">
            <a:avLst/>
          </a:prstGeom>
        </p:spPr>
      </p:pic>
      <p:pic>
        <p:nvPicPr>
          <p:cNvPr id="9" name="Picture 8">
            <a:extLst>
              <a:ext uri="{FF2B5EF4-FFF2-40B4-BE49-F238E27FC236}">
                <a16:creationId xmlns:a16="http://schemas.microsoft.com/office/drawing/2014/main" id="{3D19A5BB-D99E-D6AC-37DE-C8CAB0EE53EE}"/>
              </a:ext>
            </a:extLst>
          </p:cNvPr>
          <p:cNvPicPr>
            <a:picLocks noChangeAspect="1"/>
          </p:cNvPicPr>
          <p:nvPr userDrawn="1"/>
        </p:nvPicPr>
        <p:blipFill>
          <a:blip r:embed="rId4"/>
          <a:stretch>
            <a:fillRect/>
          </a:stretch>
        </p:blipFill>
        <p:spPr>
          <a:xfrm>
            <a:off x="6307316" y="1107470"/>
            <a:ext cx="771954" cy="499500"/>
          </a:xfrm>
          <a:prstGeom prst="rect">
            <a:avLst/>
          </a:prstGeom>
        </p:spPr>
      </p:pic>
      <p:pic>
        <p:nvPicPr>
          <p:cNvPr id="10" name="Picture 9">
            <a:extLst>
              <a:ext uri="{FF2B5EF4-FFF2-40B4-BE49-F238E27FC236}">
                <a16:creationId xmlns:a16="http://schemas.microsoft.com/office/drawing/2014/main" id="{5001712B-0295-77DE-0519-07B5387C39FB}"/>
              </a:ext>
            </a:extLst>
          </p:cNvPr>
          <p:cNvPicPr>
            <a:picLocks noChangeAspect="1"/>
          </p:cNvPicPr>
          <p:nvPr userDrawn="1"/>
        </p:nvPicPr>
        <p:blipFill>
          <a:blip r:embed="rId5"/>
          <a:stretch>
            <a:fillRect/>
          </a:stretch>
        </p:blipFill>
        <p:spPr>
          <a:xfrm flipH="1">
            <a:off x="-121804" y="2703165"/>
            <a:ext cx="3266352" cy="3672409"/>
          </a:xfrm>
          <a:prstGeom prst="rect">
            <a:avLst/>
          </a:prstGeom>
        </p:spPr>
      </p:pic>
      <p:pic>
        <p:nvPicPr>
          <p:cNvPr id="3" name="Picture 2">
            <a:extLst>
              <a:ext uri="{FF2B5EF4-FFF2-40B4-BE49-F238E27FC236}">
                <a16:creationId xmlns:a16="http://schemas.microsoft.com/office/drawing/2014/main" id="{FA7D65C1-A1D2-1C99-6665-CC5526263790}"/>
              </a:ext>
            </a:extLst>
          </p:cNvPr>
          <p:cNvPicPr>
            <a:picLocks noChangeAspect="1"/>
          </p:cNvPicPr>
          <p:nvPr userDrawn="1"/>
        </p:nvPicPr>
        <p:blipFill>
          <a:blip r:embed="rId6"/>
          <a:stretch>
            <a:fillRect/>
          </a:stretch>
        </p:blipFill>
        <p:spPr>
          <a:xfrm>
            <a:off x="10506127" y="6246518"/>
            <a:ext cx="1411896" cy="306370"/>
          </a:xfrm>
          <a:prstGeom prst="rect">
            <a:avLst/>
          </a:prstGeom>
        </p:spPr>
      </p:pic>
      <p:pic>
        <p:nvPicPr>
          <p:cNvPr id="4" name="Picture 3">
            <a:extLst>
              <a:ext uri="{FF2B5EF4-FFF2-40B4-BE49-F238E27FC236}">
                <a16:creationId xmlns:a16="http://schemas.microsoft.com/office/drawing/2014/main" id="{E130C04A-2A48-697B-873C-B9B1137CEA23}"/>
              </a:ext>
            </a:extLst>
          </p:cNvPr>
          <p:cNvPicPr>
            <a:picLocks noChangeAspect="1"/>
          </p:cNvPicPr>
          <p:nvPr userDrawn="1"/>
        </p:nvPicPr>
        <p:blipFill>
          <a:blip r:embed="rId7"/>
          <a:stretch>
            <a:fillRect/>
          </a:stretch>
        </p:blipFill>
        <p:spPr>
          <a:xfrm>
            <a:off x="8864880" y="6246518"/>
            <a:ext cx="1411896" cy="306370"/>
          </a:xfrm>
          <a:prstGeom prst="rect">
            <a:avLst/>
          </a:prstGeom>
        </p:spPr>
      </p:pic>
      <p:sp>
        <p:nvSpPr>
          <p:cNvPr id="5" name="TextBox 4">
            <a:extLst>
              <a:ext uri="{FF2B5EF4-FFF2-40B4-BE49-F238E27FC236}">
                <a16:creationId xmlns:a16="http://schemas.microsoft.com/office/drawing/2014/main" id="{9556B4F7-7BE6-8BA3-C2C5-522F5472CAED}"/>
              </a:ext>
            </a:extLst>
          </p:cNvPr>
          <p:cNvSpPr txBox="1"/>
          <p:nvPr userDrawn="1"/>
        </p:nvSpPr>
        <p:spPr>
          <a:xfrm>
            <a:off x="235736" y="6338685"/>
            <a:ext cx="792635" cy="276999"/>
          </a:xfrm>
          <a:prstGeom prst="rect">
            <a:avLst/>
          </a:prstGeom>
          <a:noFill/>
        </p:spPr>
        <p:txBody>
          <a:bodyPr wrap="square" rtlCol="0">
            <a:spAutoFit/>
          </a:bodyPr>
          <a:lstStyle/>
          <a:p>
            <a:fld id="{6D066664-2074-E544-91B7-6829C2E24932}" type="slidenum">
              <a:rPr lang="fi-FI" altLang="fi-FI" sz="1200" b="1" i="0" smtClean="0">
                <a:latin typeface="Tahoma" panose="020B0604030504040204" pitchFamily="34" charset="0"/>
                <a:ea typeface="Tahoma" panose="020B0604030504040204" pitchFamily="34" charset="0"/>
                <a:cs typeface="Tahoma" panose="020B0604030504040204" pitchFamily="34" charset="0"/>
              </a:rPr>
              <a:t>‹#›</a:t>
            </a:fld>
            <a:endParaRPr lang="fi-FI" altLang="fi-FI" sz="1200" b="1" i="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61495879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Loppukalvo -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787BDEF-49EB-F2C9-E876-1638A73B3614}"/>
              </a:ext>
            </a:extLst>
          </p:cNvPr>
          <p:cNvSpPr/>
          <p:nvPr userDrawn="1"/>
        </p:nvSpPr>
        <p:spPr>
          <a:xfrm>
            <a:off x="0" y="0"/>
            <a:ext cx="12192000" cy="6858000"/>
          </a:xfrm>
          <a:prstGeom prst="rect">
            <a:avLst/>
          </a:prstGeom>
          <a:solidFill>
            <a:srgbClr val="185B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dirty="0"/>
          </a:p>
        </p:txBody>
      </p:sp>
      <p:pic>
        <p:nvPicPr>
          <p:cNvPr id="4" name="Picture 3">
            <a:extLst>
              <a:ext uri="{FF2B5EF4-FFF2-40B4-BE49-F238E27FC236}">
                <a16:creationId xmlns:a16="http://schemas.microsoft.com/office/drawing/2014/main" id="{FAB593C4-8031-9BC9-7A08-9B05051256EF}"/>
              </a:ext>
            </a:extLst>
          </p:cNvPr>
          <p:cNvPicPr>
            <a:picLocks noChangeAspect="1"/>
          </p:cNvPicPr>
          <p:nvPr userDrawn="1"/>
        </p:nvPicPr>
        <p:blipFill>
          <a:blip r:embed="rId2"/>
          <a:stretch>
            <a:fillRect/>
          </a:stretch>
        </p:blipFill>
        <p:spPr>
          <a:xfrm>
            <a:off x="1599827" y="2140666"/>
            <a:ext cx="2878768" cy="4717333"/>
          </a:xfrm>
          <a:prstGeom prst="rect">
            <a:avLst/>
          </a:prstGeom>
        </p:spPr>
      </p:pic>
      <p:pic>
        <p:nvPicPr>
          <p:cNvPr id="2" name="Picture 1">
            <a:extLst>
              <a:ext uri="{FF2B5EF4-FFF2-40B4-BE49-F238E27FC236}">
                <a16:creationId xmlns:a16="http://schemas.microsoft.com/office/drawing/2014/main" id="{97D5F2C8-174E-2CAF-4024-9C30CEAB33F8}"/>
              </a:ext>
            </a:extLst>
          </p:cNvPr>
          <p:cNvPicPr>
            <a:picLocks noChangeAspect="1"/>
          </p:cNvPicPr>
          <p:nvPr userDrawn="1"/>
        </p:nvPicPr>
        <p:blipFill>
          <a:blip r:embed="rId3"/>
          <a:stretch>
            <a:fillRect/>
          </a:stretch>
        </p:blipFill>
        <p:spPr>
          <a:xfrm>
            <a:off x="6059157" y="3554604"/>
            <a:ext cx="2173215" cy="495602"/>
          </a:xfrm>
          <a:prstGeom prst="rect">
            <a:avLst/>
          </a:prstGeom>
        </p:spPr>
      </p:pic>
      <p:pic>
        <p:nvPicPr>
          <p:cNvPr id="5" name="Picture 4">
            <a:extLst>
              <a:ext uri="{FF2B5EF4-FFF2-40B4-BE49-F238E27FC236}">
                <a16:creationId xmlns:a16="http://schemas.microsoft.com/office/drawing/2014/main" id="{6B459462-58A7-0C5C-E5F7-D422BCD2006C}"/>
              </a:ext>
            </a:extLst>
          </p:cNvPr>
          <p:cNvPicPr>
            <a:picLocks noChangeAspect="1"/>
          </p:cNvPicPr>
          <p:nvPr userDrawn="1"/>
        </p:nvPicPr>
        <p:blipFill>
          <a:blip r:embed="rId4"/>
          <a:stretch>
            <a:fillRect/>
          </a:stretch>
        </p:blipFill>
        <p:spPr>
          <a:xfrm>
            <a:off x="8571352" y="3554604"/>
            <a:ext cx="2173215" cy="495602"/>
          </a:xfrm>
          <a:prstGeom prst="rect">
            <a:avLst/>
          </a:prstGeom>
        </p:spPr>
      </p:pic>
      <p:pic>
        <p:nvPicPr>
          <p:cNvPr id="7" name="Picture 6">
            <a:extLst>
              <a:ext uri="{FF2B5EF4-FFF2-40B4-BE49-F238E27FC236}">
                <a16:creationId xmlns:a16="http://schemas.microsoft.com/office/drawing/2014/main" id="{A936B94D-3E21-7697-60D8-2E9CD60605B3}"/>
              </a:ext>
            </a:extLst>
          </p:cNvPr>
          <p:cNvPicPr>
            <a:picLocks noChangeAspect="1"/>
          </p:cNvPicPr>
          <p:nvPr userDrawn="1"/>
        </p:nvPicPr>
        <p:blipFill>
          <a:blip r:embed="rId5"/>
          <a:stretch>
            <a:fillRect/>
          </a:stretch>
        </p:blipFill>
        <p:spPr>
          <a:xfrm>
            <a:off x="6059157" y="2379074"/>
            <a:ext cx="2895600" cy="749300"/>
          </a:xfrm>
          <a:prstGeom prst="rect">
            <a:avLst/>
          </a:prstGeom>
        </p:spPr>
      </p:pic>
    </p:spTree>
    <p:extLst>
      <p:ext uri="{BB962C8B-B14F-4D97-AF65-F5344CB8AC3E}">
        <p14:creationId xmlns:p14="http://schemas.microsoft.com/office/powerpoint/2010/main" val="210668586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Loppukalvo - 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787BDEF-49EB-F2C9-E876-1638A73B3614}"/>
              </a:ext>
            </a:extLst>
          </p:cNvPr>
          <p:cNvSpPr/>
          <p:nvPr userDrawn="1"/>
        </p:nvSpPr>
        <p:spPr>
          <a:xfrm>
            <a:off x="0" y="0"/>
            <a:ext cx="12192000" cy="6858000"/>
          </a:xfrm>
          <a:prstGeom prst="rect">
            <a:avLst/>
          </a:prstGeom>
          <a:solidFill>
            <a:srgbClr val="185B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dirty="0"/>
          </a:p>
        </p:txBody>
      </p:sp>
      <p:pic>
        <p:nvPicPr>
          <p:cNvPr id="5" name="Picture 4">
            <a:extLst>
              <a:ext uri="{FF2B5EF4-FFF2-40B4-BE49-F238E27FC236}">
                <a16:creationId xmlns:a16="http://schemas.microsoft.com/office/drawing/2014/main" id="{4CF85A38-BDB2-E590-7C48-46A4C47EE29B}"/>
              </a:ext>
            </a:extLst>
          </p:cNvPr>
          <p:cNvPicPr>
            <a:picLocks noChangeAspect="1"/>
          </p:cNvPicPr>
          <p:nvPr userDrawn="1"/>
        </p:nvPicPr>
        <p:blipFill>
          <a:blip r:embed="rId2"/>
          <a:stretch>
            <a:fillRect/>
          </a:stretch>
        </p:blipFill>
        <p:spPr>
          <a:xfrm>
            <a:off x="1122885" y="1563756"/>
            <a:ext cx="3832652" cy="5307496"/>
          </a:xfrm>
          <a:prstGeom prst="rect">
            <a:avLst/>
          </a:prstGeom>
        </p:spPr>
      </p:pic>
      <p:pic>
        <p:nvPicPr>
          <p:cNvPr id="4" name="Picture 3">
            <a:extLst>
              <a:ext uri="{FF2B5EF4-FFF2-40B4-BE49-F238E27FC236}">
                <a16:creationId xmlns:a16="http://schemas.microsoft.com/office/drawing/2014/main" id="{36309851-3655-BBF4-5043-6A2A11654427}"/>
              </a:ext>
            </a:extLst>
          </p:cNvPr>
          <p:cNvPicPr>
            <a:picLocks noChangeAspect="1"/>
          </p:cNvPicPr>
          <p:nvPr userDrawn="1"/>
        </p:nvPicPr>
        <p:blipFill>
          <a:blip r:embed="rId3"/>
          <a:stretch>
            <a:fillRect/>
          </a:stretch>
        </p:blipFill>
        <p:spPr>
          <a:xfrm>
            <a:off x="6059157" y="3554604"/>
            <a:ext cx="2173215" cy="495602"/>
          </a:xfrm>
          <a:prstGeom prst="rect">
            <a:avLst/>
          </a:prstGeom>
        </p:spPr>
      </p:pic>
      <p:pic>
        <p:nvPicPr>
          <p:cNvPr id="6" name="Picture 5">
            <a:extLst>
              <a:ext uri="{FF2B5EF4-FFF2-40B4-BE49-F238E27FC236}">
                <a16:creationId xmlns:a16="http://schemas.microsoft.com/office/drawing/2014/main" id="{CE3244A8-44AE-F5E9-CC7A-C88C314D409C}"/>
              </a:ext>
            </a:extLst>
          </p:cNvPr>
          <p:cNvPicPr>
            <a:picLocks noChangeAspect="1"/>
          </p:cNvPicPr>
          <p:nvPr userDrawn="1"/>
        </p:nvPicPr>
        <p:blipFill>
          <a:blip r:embed="rId4"/>
          <a:stretch>
            <a:fillRect/>
          </a:stretch>
        </p:blipFill>
        <p:spPr>
          <a:xfrm>
            <a:off x="8571352" y="3554604"/>
            <a:ext cx="2173215" cy="495602"/>
          </a:xfrm>
          <a:prstGeom prst="rect">
            <a:avLst/>
          </a:prstGeom>
        </p:spPr>
      </p:pic>
      <p:pic>
        <p:nvPicPr>
          <p:cNvPr id="7" name="Picture 6">
            <a:extLst>
              <a:ext uri="{FF2B5EF4-FFF2-40B4-BE49-F238E27FC236}">
                <a16:creationId xmlns:a16="http://schemas.microsoft.com/office/drawing/2014/main" id="{E053880C-C62D-4792-72CA-16726B8DDD2E}"/>
              </a:ext>
            </a:extLst>
          </p:cNvPr>
          <p:cNvPicPr>
            <a:picLocks noChangeAspect="1"/>
          </p:cNvPicPr>
          <p:nvPr userDrawn="1"/>
        </p:nvPicPr>
        <p:blipFill>
          <a:blip r:embed="rId5"/>
          <a:stretch>
            <a:fillRect/>
          </a:stretch>
        </p:blipFill>
        <p:spPr>
          <a:xfrm>
            <a:off x="6059157" y="2379074"/>
            <a:ext cx="2895600" cy="749300"/>
          </a:xfrm>
          <a:prstGeom prst="rect">
            <a:avLst/>
          </a:prstGeom>
        </p:spPr>
      </p:pic>
    </p:spTree>
    <p:extLst>
      <p:ext uri="{BB962C8B-B14F-4D97-AF65-F5344CB8AC3E}">
        <p14:creationId xmlns:p14="http://schemas.microsoft.com/office/powerpoint/2010/main" val="250833432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Kansi - Vihreä">
    <p:bg>
      <p:bgPr>
        <a:solidFill>
          <a:srgbClr val="F5F5F5"/>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7142056-FD20-5939-2E02-6C6B6519C8CA}"/>
              </a:ext>
            </a:extLst>
          </p:cNvPr>
          <p:cNvPicPr>
            <a:picLocks noChangeAspect="1"/>
          </p:cNvPicPr>
          <p:nvPr userDrawn="1"/>
        </p:nvPicPr>
        <p:blipFill>
          <a:blip r:embed="rId2"/>
          <a:stretch>
            <a:fillRect/>
          </a:stretch>
        </p:blipFill>
        <p:spPr>
          <a:xfrm>
            <a:off x="1143613" y="974290"/>
            <a:ext cx="1448268" cy="1693413"/>
          </a:xfrm>
          <a:prstGeom prst="rect">
            <a:avLst/>
          </a:prstGeom>
        </p:spPr>
      </p:pic>
      <p:pic>
        <p:nvPicPr>
          <p:cNvPr id="8" name="Picture 7">
            <a:extLst>
              <a:ext uri="{FF2B5EF4-FFF2-40B4-BE49-F238E27FC236}">
                <a16:creationId xmlns:a16="http://schemas.microsoft.com/office/drawing/2014/main" id="{65414DFA-1E5B-D19A-1CAB-A873EFAE807A}"/>
              </a:ext>
            </a:extLst>
          </p:cNvPr>
          <p:cNvPicPr>
            <a:picLocks noChangeAspect="1"/>
          </p:cNvPicPr>
          <p:nvPr userDrawn="1"/>
        </p:nvPicPr>
        <p:blipFill>
          <a:blip r:embed="rId3"/>
          <a:stretch>
            <a:fillRect/>
          </a:stretch>
        </p:blipFill>
        <p:spPr>
          <a:xfrm>
            <a:off x="3354043" y="1587761"/>
            <a:ext cx="1874113" cy="1001479"/>
          </a:xfrm>
          <a:prstGeom prst="rect">
            <a:avLst/>
          </a:prstGeom>
        </p:spPr>
      </p:pic>
      <p:pic>
        <p:nvPicPr>
          <p:cNvPr id="12" name="Picture 11">
            <a:extLst>
              <a:ext uri="{FF2B5EF4-FFF2-40B4-BE49-F238E27FC236}">
                <a16:creationId xmlns:a16="http://schemas.microsoft.com/office/drawing/2014/main" id="{3A6422D3-EEF0-B43C-886F-786C334074F0}"/>
              </a:ext>
            </a:extLst>
          </p:cNvPr>
          <p:cNvPicPr>
            <a:picLocks noChangeAspect="1"/>
          </p:cNvPicPr>
          <p:nvPr userDrawn="1"/>
        </p:nvPicPr>
        <p:blipFill>
          <a:blip r:embed="rId4"/>
          <a:stretch>
            <a:fillRect/>
          </a:stretch>
        </p:blipFill>
        <p:spPr>
          <a:xfrm>
            <a:off x="5990318" y="896248"/>
            <a:ext cx="790256" cy="1696587"/>
          </a:xfrm>
          <a:prstGeom prst="rect">
            <a:avLst/>
          </a:prstGeom>
        </p:spPr>
      </p:pic>
      <p:pic>
        <p:nvPicPr>
          <p:cNvPr id="14" name="Picture 13">
            <a:extLst>
              <a:ext uri="{FF2B5EF4-FFF2-40B4-BE49-F238E27FC236}">
                <a16:creationId xmlns:a16="http://schemas.microsoft.com/office/drawing/2014/main" id="{49478C61-DD34-5389-7EE5-7D18572445A6}"/>
              </a:ext>
            </a:extLst>
          </p:cNvPr>
          <p:cNvPicPr>
            <a:picLocks noChangeAspect="1"/>
          </p:cNvPicPr>
          <p:nvPr userDrawn="1"/>
        </p:nvPicPr>
        <p:blipFill>
          <a:blip r:embed="rId5"/>
          <a:stretch>
            <a:fillRect/>
          </a:stretch>
        </p:blipFill>
        <p:spPr>
          <a:xfrm>
            <a:off x="7502979" y="906408"/>
            <a:ext cx="1644999" cy="1849497"/>
          </a:xfrm>
          <a:prstGeom prst="rect">
            <a:avLst/>
          </a:prstGeom>
        </p:spPr>
      </p:pic>
      <p:pic>
        <p:nvPicPr>
          <p:cNvPr id="16" name="Picture 15">
            <a:extLst>
              <a:ext uri="{FF2B5EF4-FFF2-40B4-BE49-F238E27FC236}">
                <a16:creationId xmlns:a16="http://schemas.microsoft.com/office/drawing/2014/main" id="{F70A0FF2-ABF4-F3DC-5745-062AE4407BE0}"/>
              </a:ext>
            </a:extLst>
          </p:cNvPr>
          <p:cNvPicPr>
            <a:picLocks noChangeAspect="1"/>
          </p:cNvPicPr>
          <p:nvPr userDrawn="1"/>
        </p:nvPicPr>
        <p:blipFill>
          <a:blip r:embed="rId6"/>
          <a:stretch>
            <a:fillRect/>
          </a:stretch>
        </p:blipFill>
        <p:spPr>
          <a:xfrm>
            <a:off x="9860608" y="1154406"/>
            <a:ext cx="1429244" cy="1394140"/>
          </a:xfrm>
          <a:prstGeom prst="rect">
            <a:avLst/>
          </a:prstGeom>
        </p:spPr>
      </p:pic>
      <p:pic>
        <p:nvPicPr>
          <p:cNvPr id="17" name="Picture 16">
            <a:extLst>
              <a:ext uri="{FF2B5EF4-FFF2-40B4-BE49-F238E27FC236}">
                <a16:creationId xmlns:a16="http://schemas.microsoft.com/office/drawing/2014/main" id="{9C7D69AF-4A6E-676A-5716-E87D23DD2577}"/>
              </a:ext>
            </a:extLst>
          </p:cNvPr>
          <p:cNvPicPr>
            <a:picLocks noChangeAspect="1"/>
          </p:cNvPicPr>
          <p:nvPr userDrawn="1"/>
        </p:nvPicPr>
        <p:blipFill>
          <a:blip r:embed="rId7"/>
          <a:stretch>
            <a:fillRect/>
          </a:stretch>
        </p:blipFill>
        <p:spPr>
          <a:xfrm>
            <a:off x="966785" y="3559097"/>
            <a:ext cx="1792576" cy="1620251"/>
          </a:xfrm>
          <a:prstGeom prst="rect">
            <a:avLst/>
          </a:prstGeom>
        </p:spPr>
      </p:pic>
      <p:pic>
        <p:nvPicPr>
          <p:cNvPr id="20" name="Picture 19">
            <a:extLst>
              <a:ext uri="{FF2B5EF4-FFF2-40B4-BE49-F238E27FC236}">
                <a16:creationId xmlns:a16="http://schemas.microsoft.com/office/drawing/2014/main" id="{440F0861-A7BE-0D72-D593-B8F63F2BDDB0}"/>
              </a:ext>
            </a:extLst>
          </p:cNvPr>
          <p:cNvPicPr>
            <a:picLocks noChangeAspect="1"/>
          </p:cNvPicPr>
          <p:nvPr userDrawn="1"/>
        </p:nvPicPr>
        <p:blipFill>
          <a:blip r:embed="rId8"/>
          <a:stretch>
            <a:fillRect/>
          </a:stretch>
        </p:blipFill>
        <p:spPr>
          <a:xfrm>
            <a:off x="3576097" y="3468205"/>
            <a:ext cx="1301286" cy="1802034"/>
          </a:xfrm>
          <a:prstGeom prst="rect">
            <a:avLst/>
          </a:prstGeom>
        </p:spPr>
      </p:pic>
      <p:pic>
        <p:nvPicPr>
          <p:cNvPr id="21" name="Picture 20">
            <a:extLst>
              <a:ext uri="{FF2B5EF4-FFF2-40B4-BE49-F238E27FC236}">
                <a16:creationId xmlns:a16="http://schemas.microsoft.com/office/drawing/2014/main" id="{CBD428E0-B126-D7DC-E498-53B29287717F}"/>
              </a:ext>
            </a:extLst>
          </p:cNvPr>
          <p:cNvPicPr>
            <a:picLocks noChangeAspect="1"/>
          </p:cNvPicPr>
          <p:nvPr userDrawn="1"/>
        </p:nvPicPr>
        <p:blipFill>
          <a:blip r:embed="rId9"/>
          <a:stretch>
            <a:fillRect/>
          </a:stretch>
        </p:blipFill>
        <p:spPr>
          <a:xfrm>
            <a:off x="5694119" y="3578675"/>
            <a:ext cx="1016756" cy="1581095"/>
          </a:xfrm>
          <a:prstGeom prst="rect">
            <a:avLst/>
          </a:prstGeom>
        </p:spPr>
      </p:pic>
      <p:pic>
        <p:nvPicPr>
          <p:cNvPr id="22" name="Picture 21">
            <a:extLst>
              <a:ext uri="{FF2B5EF4-FFF2-40B4-BE49-F238E27FC236}">
                <a16:creationId xmlns:a16="http://schemas.microsoft.com/office/drawing/2014/main" id="{39727E0F-4FF7-904D-F864-A62D111450BE}"/>
              </a:ext>
            </a:extLst>
          </p:cNvPr>
          <p:cNvPicPr>
            <a:picLocks noChangeAspect="1"/>
          </p:cNvPicPr>
          <p:nvPr userDrawn="1"/>
        </p:nvPicPr>
        <p:blipFill>
          <a:blip r:embed="rId10"/>
          <a:stretch>
            <a:fillRect/>
          </a:stretch>
        </p:blipFill>
        <p:spPr>
          <a:xfrm>
            <a:off x="7527611" y="3594574"/>
            <a:ext cx="1595736" cy="1549296"/>
          </a:xfrm>
          <a:prstGeom prst="rect">
            <a:avLst/>
          </a:prstGeom>
        </p:spPr>
      </p:pic>
      <p:pic>
        <p:nvPicPr>
          <p:cNvPr id="23" name="Picture 22">
            <a:extLst>
              <a:ext uri="{FF2B5EF4-FFF2-40B4-BE49-F238E27FC236}">
                <a16:creationId xmlns:a16="http://schemas.microsoft.com/office/drawing/2014/main" id="{60026685-930B-C6D3-51C0-C7C561A4A6D7}"/>
              </a:ext>
            </a:extLst>
          </p:cNvPr>
          <p:cNvPicPr>
            <a:picLocks noChangeAspect="1"/>
          </p:cNvPicPr>
          <p:nvPr userDrawn="1"/>
        </p:nvPicPr>
        <p:blipFill>
          <a:blip r:embed="rId11"/>
          <a:stretch>
            <a:fillRect/>
          </a:stretch>
        </p:blipFill>
        <p:spPr>
          <a:xfrm>
            <a:off x="9940083" y="3456936"/>
            <a:ext cx="1073767" cy="1824572"/>
          </a:xfrm>
          <a:prstGeom prst="rect">
            <a:avLst/>
          </a:prstGeom>
        </p:spPr>
      </p:pic>
      <p:pic>
        <p:nvPicPr>
          <p:cNvPr id="5" name="Picture 4">
            <a:extLst>
              <a:ext uri="{FF2B5EF4-FFF2-40B4-BE49-F238E27FC236}">
                <a16:creationId xmlns:a16="http://schemas.microsoft.com/office/drawing/2014/main" id="{687D71F6-DB3E-8675-9B31-8E31E8C472C0}"/>
              </a:ext>
            </a:extLst>
          </p:cNvPr>
          <p:cNvPicPr>
            <a:picLocks noChangeAspect="1"/>
          </p:cNvPicPr>
          <p:nvPr userDrawn="1"/>
        </p:nvPicPr>
        <p:blipFill>
          <a:blip r:embed="rId12"/>
          <a:stretch>
            <a:fillRect/>
          </a:stretch>
        </p:blipFill>
        <p:spPr>
          <a:xfrm>
            <a:off x="9578272" y="6006593"/>
            <a:ext cx="2242770" cy="580366"/>
          </a:xfrm>
          <a:prstGeom prst="rect">
            <a:avLst/>
          </a:prstGeom>
        </p:spPr>
      </p:pic>
    </p:spTree>
    <p:extLst>
      <p:ext uri="{BB962C8B-B14F-4D97-AF65-F5344CB8AC3E}">
        <p14:creationId xmlns:p14="http://schemas.microsoft.com/office/powerpoint/2010/main" val="283721186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Kansi - Vihreä">
    <p:bg>
      <p:bgPr>
        <a:solidFill>
          <a:srgbClr val="F5F5F5"/>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2C2AC1B-9161-317F-569B-CA4F5825CEFA}"/>
              </a:ext>
            </a:extLst>
          </p:cNvPr>
          <p:cNvPicPr>
            <a:picLocks noChangeAspect="1"/>
          </p:cNvPicPr>
          <p:nvPr userDrawn="1"/>
        </p:nvPicPr>
        <p:blipFill>
          <a:blip r:embed="rId2"/>
          <a:stretch>
            <a:fillRect/>
          </a:stretch>
        </p:blipFill>
        <p:spPr>
          <a:xfrm>
            <a:off x="799329" y="3280793"/>
            <a:ext cx="1885008" cy="1885008"/>
          </a:xfrm>
          <a:prstGeom prst="rect">
            <a:avLst/>
          </a:prstGeom>
        </p:spPr>
      </p:pic>
      <p:pic>
        <p:nvPicPr>
          <p:cNvPr id="15" name="Picture 14">
            <a:extLst>
              <a:ext uri="{FF2B5EF4-FFF2-40B4-BE49-F238E27FC236}">
                <a16:creationId xmlns:a16="http://schemas.microsoft.com/office/drawing/2014/main" id="{0E73EAD1-BA16-5ABB-C27E-D825776A04D4}"/>
              </a:ext>
            </a:extLst>
          </p:cNvPr>
          <p:cNvPicPr>
            <a:picLocks noChangeAspect="1"/>
          </p:cNvPicPr>
          <p:nvPr userDrawn="1"/>
        </p:nvPicPr>
        <p:blipFill>
          <a:blip r:embed="rId3"/>
          <a:stretch>
            <a:fillRect/>
          </a:stretch>
        </p:blipFill>
        <p:spPr>
          <a:xfrm>
            <a:off x="2970129" y="3280793"/>
            <a:ext cx="1885008" cy="1885008"/>
          </a:xfrm>
          <a:prstGeom prst="rect">
            <a:avLst/>
          </a:prstGeom>
        </p:spPr>
      </p:pic>
      <p:pic>
        <p:nvPicPr>
          <p:cNvPr id="27" name="Picture 26">
            <a:extLst>
              <a:ext uri="{FF2B5EF4-FFF2-40B4-BE49-F238E27FC236}">
                <a16:creationId xmlns:a16="http://schemas.microsoft.com/office/drawing/2014/main" id="{D3B3403F-92F4-6902-3A02-2AAF04A30D5C}"/>
              </a:ext>
            </a:extLst>
          </p:cNvPr>
          <p:cNvPicPr>
            <a:picLocks noChangeAspect="1"/>
          </p:cNvPicPr>
          <p:nvPr userDrawn="1"/>
        </p:nvPicPr>
        <p:blipFill>
          <a:blip r:embed="rId4"/>
          <a:stretch>
            <a:fillRect/>
          </a:stretch>
        </p:blipFill>
        <p:spPr>
          <a:xfrm>
            <a:off x="9507662" y="3285485"/>
            <a:ext cx="1885008" cy="1896004"/>
          </a:xfrm>
          <a:prstGeom prst="rect">
            <a:avLst/>
          </a:prstGeom>
        </p:spPr>
      </p:pic>
      <p:pic>
        <p:nvPicPr>
          <p:cNvPr id="4" name="Picture 3">
            <a:extLst>
              <a:ext uri="{FF2B5EF4-FFF2-40B4-BE49-F238E27FC236}">
                <a16:creationId xmlns:a16="http://schemas.microsoft.com/office/drawing/2014/main" id="{3BEFCEAC-3D2B-FD62-6C5E-58F4906F171B}"/>
              </a:ext>
            </a:extLst>
          </p:cNvPr>
          <p:cNvPicPr>
            <a:picLocks noChangeAspect="1"/>
          </p:cNvPicPr>
          <p:nvPr userDrawn="1"/>
        </p:nvPicPr>
        <p:blipFill>
          <a:blip r:embed="rId5"/>
          <a:stretch>
            <a:fillRect/>
          </a:stretch>
        </p:blipFill>
        <p:spPr>
          <a:xfrm>
            <a:off x="799329" y="1021587"/>
            <a:ext cx="1885008" cy="1885008"/>
          </a:xfrm>
          <a:prstGeom prst="rect">
            <a:avLst/>
          </a:prstGeom>
        </p:spPr>
      </p:pic>
      <p:pic>
        <p:nvPicPr>
          <p:cNvPr id="5" name="Picture 4">
            <a:extLst>
              <a:ext uri="{FF2B5EF4-FFF2-40B4-BE49-F238E27FC236}">
                <a16:creationId xmlns:a16="http://schemas.microsoft.com/office/drawing/2014/main" id="{8C027191-3F33-2EFE-226A-7FA95DAE7A84}"/>
              </a:ext>
            </a:extLst>
          </p:cNvPr>
          <p:cNvPicPr>
            <a:picLocks noChangeAspect="1"/>
          </p:cNvPicPr>
          <p:nvPr userDrawn="1"/>
        </p:nvPicPr>
        <p:blipFill>
          <a:blip r:embed="rId6"/>
          <a:stretch>
            <a:fillRect/>
          </a:stretch>
        </p:blipFill>
        <p:spPr>
          <a:xfrm>
            <a:off x="2970129" y="1021587"/>
            <a:ext cx="1885008" cy="1885008"/>
          </a:xfrm>
          <a:prstGeom prst="rect">
            <a:avLst/>
          </a:prstGeom>
        </p:spPr>
      </p:pic>
      <p:pic>
        <p:nvPicPr>
          <p:cNvPr id="9" name="Picture 8">
            <a:extLst>
              <a:ext uri="{FF2B5EF4-FFF2-40B4-BE49-F238E27FC236}">
                <a16:creationId xmlns:a16="http://schemas.microsoft.com/office/drawing/2014/main" id="{A8D28074-0236-4153-200C-35752FA7F13B}"/>
              </a:ext>
            </a:extLst>
          </p:cNvPr>
          <p:cNvPicPr>
            <a:picLocks noChangeAspect="1"/>
          </p:cNvPicPr>
          <p:nvPr userDrawn="1"/>
        </p:nvPicPr>
        <p:blipFill>
          <a:blip r:embed="rId7"/>
          <a:stretch>
            <a:fillRect/>
          </a:stretch>
        </p:blipFill>
        <p:spPr>
          <a:xfrm>
            <a:off x="9507662" y="1021587"/>
            <a:ext cx="1885008" cy="1885008"/>
          </a:xfrm>
          <a:prstGeom prst="rect">
            <a:avLst/>
          </a:prstGeom>
        </p:spPr>
      </p:pic>
      <p:pic>
        <p:nvPicPr>
          <p:cNvPr id="29" name="Picture 28">
            <a:extLst>
              <a:ext uri="{FF2B5EF4-FFF2-40B4-BE49-F238E27FC236}">
                <a16:creationId xmlns:a16="http://schemas.microsoft.com/office/drawing/2014/main" id="{228E54F3-8041-799D-627A-D4FB5956A9C4}"/>
              </a:ext>
            </a:extLst>
          </p:cNvPr>
          <p:cNvPicPr>
            <a:picLocks noChangeAspect="1"/>
          </p:cNvPicPr>
          <p:nvPr userDrawn="1"/>
        </p:nvPicPr>
        <p:blipFill>
          <a:blip r:embed="rId8"/>
          <a:stretch>
            <a:fillRect/>
          </a:stretch>
        </p:blipFill>
        <p:spPr>
          <a:xfrm>
            <a:off x="7311729" y="1021587"/>
            <a:ext cx="1910141" cy="1885008"/>
          </a:xfrm>
          <a:prstGeom prst="rect">
            <a:avLst/>
          </a:prstGeom>
        </p:spPr>
      </p:pic>
      <p:pic>
        <p:nvPicPr>
          <p:cNvPr id="30" name="Picture 29">
            <a:extLst>
              <a:ext uri="{FF2B5EF4-FFF2-40B4-BE49-F238E27FC236}">
                <a16:creationId xmlns:a16="http://schemas.microsoft.com/office/drawing/2014/main" id="{ED48C867-7468-44B5-4D62-4D793994B8E4}"/>
              </a:ext>
            </a:extLst>
          </p:cNvPr>
          <p:cNvPicPr>
            <a:picLocks noChangeAspect="1"/>
          </p:cNvPicPr>
          <p:nvPr userDrawn="1"/>
        </p:nvPicPr>
        <p:blipFill>
          <a:blip r:embed="rId9"/>
          <a:stretch>
            <a:fillRect/>
          </a:stretch>
        </p:blipFill>
        <p:spPr>
          <a:xfrm>
            <a:off x="5140929" y="1021587"/>
            <a:ext cx="1885008" cy="1885008"/>
          </a:xfrm>
          <a:prstGeom prst="rect">
            <a:avLst/>
          </a:prstGeom>
        </p:spPr>
      </p:pic>
      <p:pic>
        <p:nvPicPr>
          <p:cNvPr id="32" name="Picture 31">
            <a:extLst>
              <a:ext uri="{FF2B5EF4-FFF2-40B4-BE49-F238E27FC236}">
                <a16:creationId xmlns:a16="http://schemas.microsoft.com/office/drawing/2014/main" id="{2EBF5903-724B-AB5E-7D06-C301EEF6DE96}"/>
              </a:ext>
            </a:extLst>
          </p:cNvPr>
          <p:cNvPicPr>
            <a:picLocks noChangeAspect="1"/>
          </p:cNvPicPr>
          <p:nvPr userDrawn="1"/>
        </p:nvPicPr>
        <p:blipFill>
          <a:blip r:embed="rId10"/>
          <a:stretch>
            <a:fillRect/>
          </a:stretch>
        </p:blipFill>
        <p:spPr>
          <a:xfrm>
            <a:off x="7311729" y="3280794"/>
            <a:ext cx="1910141" cy="1905378"/>
          </a:xfrm>
          <a:prstGeom prst="rect">
            <a:avLst/>
          </a:prstGeom>
        </p:spPr>
      </p:pic>
      <p:pic>
        <p:nvPicPr>
          <p:cNvPr id="33" name="Picture 32">
            <a:extLst>
              <a:ext uri="{FF2B5EF4-FFF2-40B4-BE49-F238E27FC236}">
                <a16:creationId xmlns:a16="http://schemas.microsoft.com/office/drawing/2014/main" id="{EEF8AE59-A92C-F34B-F58F-F3C8C4E76AE8}"/>
              </a:ext>
            </a:extLst>
          </p:cNvPr>
          <p:cNvPicPr>
            <a:picLocks noChangeAspect="1"/>
          </p:cNvPicPr>
          <p:nvPr userDrawn="1"/>
        </p:nvPicPr>
        <p:blipFill>
          <a:blip r:embed="rId11"/>
          <a:stretch>
            <a:fillRect/>
          </a:stretch>
        </p:blipFill>
        <p:spPr>
          <a:xfrm>
            <a:off x="5140929" y="3280793"/>
            <a:ext cx="1885008" cy="1885008"/>
          </a:xfrm>
          <a:prstGeom prst="rect">
            <a:avLst/>
          </a:prstGeom>
        </p:spPr>
      </p:pic>
      <p:pic>
        <p:nvPicPr>
          <p:cNvPr id="2" name="Picture 1">
            <a:extLst>
              <a:ext uri="{FF2B5EF4-FFF2-40B4-BE49-F238E27FC236}">
                <a16:creationId xmlns:a16="http://schemas.microsoft.com/office/drawing/2014/main" id="{1FC6FA7E-31E5-F8CA-EB70-353389847B1F}"/>
              </a:ext>
            </a:extLst>
          </p:cNvPr>
          <p:cNvPicPr>
            <a:picLocks noChangeAspect="1"/>
          </p:cNvPicPr>
          <p:nvPr userDrawn="1"/>
        </p:nvPicPr>
        <p:blipFill>
          <a:blip r:embed="rId12"/>
          <a:stretch>
            <a:fillRect/>
          </a:stretch>
        </p:blipFill>
        <p:spPr>
          <a:xfrm>
            <a:off x="9578272" y="6006593"/>
            <a:ext cx="2242770" cy="580366"/>
          </a:xfrm>
          <a:prstGeom prst="rect">
            <a:avLst/>
          </a:prstGeom>
        </p:spPr>
      </p:pic>
    </p:spTree>
    <p:extLst>
      <p:ext uri="{BB962C8B-B14F-4D97-AF65-F5344CB8AC3E}">
        <p14:creationId xmlns:p14="http://schemas.microsoft.com/office/powerpoint/2010/main" val="264064699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2_Kansi - Vihreä">
    <p:bg>
      <p:bgPr>
        <a:solidFill>
          <a:srgbClr val="F5F5F5"/>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67CE429-C314-0E3A-F662-9813A4CF09A7}"/>
              </a:ext>
            </a:extLst>
          </p:cNvPr>
          <p:cNvPicPr>
            <a:picLocks noChangeAspect="1"/>
          </p:cNvPicPr>
          <p:nvPr userDrawn="1"/>
        </p:nvPicPr>
        <p:blipFill>
          <a:blip r:embed="rId2"/>
          <a:stretch>
            <a:fillRect/>
          </a:stretch>
        </p:blipFill>
        <p:spPr>
          <a:xfrm>
            <a:off x="2566744" y="1021877"/>
            <a:ext cx="940914" cy="1029777"/>
          </a:xfrm>
          <a:prstGeom prst="rect">
            <a:avLst/>
          </a:prstGeom>
        </p:spPr>
      </p:pic>
      <p:pic>
        <p:nvPicPr>
          <p:cNvPr id="7" name="Picture 6">
            <a:extLst>
              <a:ext uri="{FF2B5EF4-FFF2-40B4-BE49-F238E27FC236}">
                <a16:creationId xmlns:a16="http://schemas.microsoft.com/office/drawing/2014/main" id="{C177F68E-CE8D-8877-4624-8746961AA5B4}"/>
              </a:ext>
            </a:extLst>
          </p:cNvPr>
          <p:cNvPicPr>
            <a:picLocks noChangeAspect="1"/>
          </p:cNvPicPr>
          <p:nvPr userDrawn="1"/>
        </p:nvPicPr>
        <p:blipFill>
          <a:blip r:embed="rId3"/>
          <a:stretch>
            <a:fillRect/>
          </a:stretch>
        </p:blipFill>
        <p:spPr>
          <a:xfrm>
            <a:off x="4956218" y="1019750"/>
            <a:ext cx="946141" cy="946141"/>
          </a:xfrm>
          <a:prstGeom prst="rect">
            <a:avLst/>
          </a:prstGeom>
        </p:spPr>
      </p:pic>
      <p:pic>
        <p:nvPicPr>
          <p:cNvPr id="8" name="Picture 7">
            <a:extLst>
              <a:ext uri="{FF2B5EF4-FFF2-40B4-BE49-F238E27FC236}">
                <a16:creationId xmlns:a16="http://schemas.microsoft.com/office/drawing/2014/main" id="{046A3989-30A5-1018-AFCD-B5B7D25C1041}"/>
              </a:ext>
            </a:extLst>
          </p:cNvPr>
          <p:cNvPicPr>
            <a:picLocks noChangeAspect="1"/>
          </p:cNvPicPr>
          <p:nvPr userDrawn="1"/>
        </p:nvPicPr>
        <p:blipFill>
          <a:blip r:embed="rId4"/>
          <a:stretch>
            <a:fillRect/>
          </a:stretch>
        </p:blipFill>
        <p:spPr>
          <a:xfrm>
            <a:off x="6152262" y="1030205"/>
            <a:ext cx="935686" cy="935686"/>
          </a:xfrm>
          <a:prstGeom prst="rect">
            <a:avLst/>
          </a:prstGeom>
        </p:spPr>
      </p:pic>
      <p:pic>
        <p:nvPicPr>
          <p:cNvPr id="11" name="Picture 10">
            <a:extLst>
              <a:ext uri="{FF2B5EF4-FFF2-40B4-BE49-F238E27FC236}">
                <a16:creationId xmlns:a16="http://schemas.microsoft.com/office/drawing/2014/main" id="{FBF1CDAC-0339-8998-8E37-BB56887164D4}"/>
              </a:ext>
            </a:extLst>
          </p:cNvPr>
          <p:cNvPicPr>
            <a:picLocks noChangeAspect="1"/>
          </p:cNvPicPr>
          <p:nvPr userDrawn="1"/>
        </p:nvPicPr>
        <p:blipFill>
          <a:blip r:embed="rId5"/>
          <a:stretch>
            <a:fillRect/>
          </a:stretch>
        </p:blipFill>
        <p:spPr>
          <a:xfrm>
            <a:off x="7337851" y="1030205"/>
            <a:ext cx="1089891" cy="1006254"/>
          </a:xfrm>
          <a:prstGeom prst="rect">
            <a:avLst/>
          </a:prstGeom>
        </p:spPr>
      </p:pic>
      <p:pic>
        <p:nvPicPr>
          <p:cNvPr id="14" name="Picture 13">
            <a:extLst>
              <a:ext uri="{FF2B5EF4-FFF2-40B4-BE49-F238E27FC236}">
                <a16:creationId xmlns:a16="http://schemas.microsoft.com/office/drawing/2014/main" id="{7E42BDBF-1805-F74B-59DC-26155DD8C2C6}"/>
              </a:ext>
            </a:extLst>
          </p:cNvPr>
          <p:cNvPicPr>
            <a:picLocks noChangeAspect="1"/>
          </p:cNvPicPr>
          <p:nvPr userDrawn="1"/>
        </p:nvPicPr>
        <p:blipFill>
          <a:blip r:embed="rId6"/>
          <a:stretch>
            <a:fillRect/>
          </a:stretch>
        </p:blipFill>
        <p:spPr>
          <a:xfrm>
            <a:off x="3224139" y="2188924"/>
            <a:ext cx="943526" cy="959080"/>
          </a:xfrm>
          <a:prstGeom prst="rect">
            <a:avLst/>
          </a:prstGeom>
        </p:spPr>
      </p:pic>
      <p:pic>
        <p:nvPicPr>
          <p:cNvPr id="16" name="Picture 15">
            <a:extLst>
              <a:ext uri="{FF2B5EF4-FFF2-40B4-BE49-F238E27FC236}">
                <a16:creationId xmlns:a16="http://schemas.microsoft.com/office/drawing/2014/main" id="{07C5B87E-80A2-FF81-EBB0-54F5C271FE4D}"/>
              </a:ext>
            </a:extLst>
          </p:cNvPr>
          <p:cNvPicPr>
            <a:picLocks noChangeAspect="1"/>
          </p:cNvPicPr>
          <p:nvPr userDrawn="1"/>
        </p:nvPicPr>
        <p:blipFill>
          <a:blip r:embed="rId7"/>
          <a:stretch>
            <a:fillRect/>
          </a:stretch>
        </p:blipFill>
        <p:spPr>
          <a:xfrm>
            <a:off x="4371345" y="2190667"/>
            <a:ext cx="1089891" cy="947506"/>
          </a:xfrm>
          <a:prstGeom prst="rect">
            <a:avLst/>
          </a:prstGeom>
        </p:spPr>
      </p:pic>
      <p:pic>
        <p:nvPicPr>
          <p:cNvPr id="17" name="Picture 16">
            <a:extLst>
              <a:ext uri="{FF2B5EF4-FFF2-40B4-BE49-F238E27FC236}">
                <a16:creationId xmlns:a16="http://schemas.microsoft.com/office/drawing/2014/main" id="{E50C0958-098A-E473-6DA9-4D3FEBC8F44E}"/>
              </a:ext>
            </a:extLst>
          </p:cNvPr>
          <p:cNvPicPr>
            <a:picLocks noChangeAspect="1"/>
          </p:cNvPicPr>
          <p:nvPr userDrawn="1"/>
        </p:nvPicPr>
        <p:blipFill>
          <a:blip r:embed="rId8"/>
          <a:stretch>
            <a:fillRect/>
          </a:stretch>
        </p:blipFill>
        <p:spPr>
          <a:xfrm>
            <a:off x="5664916" y="2187602"/>
            <a:ext cx="950571" cy="950572"/>
          </a:xfrm>
          <a:prstGeom prst="rect">
            <a:avLst/>
          </a:prstGeom>
        </p:spPr>
      </p:pic>
      <p:pic>
        <p:nvPicPr>
          <p:cNvPr id="18" name="Picture 17">
            <a:extLst>
              <a:ext uri="{FF2B5EF4-FFF2-40B4-BE49-F238E27FC236}">
                <a16:creationId xmlns:a16="http://schemas.microsoft.com/office/drawing/2014/main" id="{857AF72B-69F0-3275-9364-653DDDF86FAE}"/>
              </a:ext>
            </a:extLst>
          </p:cNvPr>
          <p:cNvPicPr>
            <a:picLocks noChangeAspect="1"/>
          </p:cNvPicPr>
          <p:nvPr userDrawn="1"/>
        </p:nvPicPr>
        <p:blipFill>
          <a:blip r:embed="rId9"/>
          <a:stretch>
            <a:fillRect/>
          </a:stretch>
        </p:blipFill>
        <p:spPr>
          <a:xfrm>
            <a:off x="6819167" y="2187601"/>
            <a:ext cx="998297" cy="961421"/>
          </a:xfrm>
          <a:prstGeom prst="rect">
            <a:avLst/>
          </a:prstGeom>
        </p:spPr>
      </p:pic>
      <p:pic>
        <p:nvPicPr>
          <p:cNvPr id="19" name="Picture 18">
            <a:extLst>
              <a:ext uri="{FF2B5EF4-FFF2-40B4-BE49-F238E27FC236}">
                <a16:creationId xmlns:a16="http://schemas.microsoft.com/office/drawing/2014/main" id="{1182DB7B-B642-18E4-91B1-4B0067C5B497}"/>
              </a:ext>
            </a:extLst>
          </p:cNvPr>
          <p:cNvPicPr>
            <a:picLocks noChangeAspect="1"/>
          </p:cNvPicPr>
          <p:nvPr userDrawn="1"/>
        </p:nvPicPr>
        <p:blipFill>
          <a:blip r:embed="rId10"/>
          <a:stretch>
            <a:fillRect/>
          </a:stretch>
        </p:blipFill>
        <p:spPr>
          <a:xfrm>
            <a:off x="8021145" y="2188924"/>
            <a:ext cx="946716" cy="1062426"/>
          </a:xfrm>
          <a:prstGeom prst="rect">
            <a:avLst/>
          </a:prstGeom>
        </p:spPr>
      </p:pic>
      <p:pic>
        <p:nvPicPr>
          <p:cNvPr id="21" name="Picture 20">
            <a:extLst>
              <a:ext uri="{FF2B5EF4-FFF2-40B4-BE49-F238E27FC236}">
                <a16:creationId xmlns:a16="http://schemas.microsoft.com/office/drawing/2014/main" id="{83CADB27-0207-84DB-98FA-AC005354C947}"/>
              </a:ext>
            </a:extLst>
          </p:cNvPr>
          <p:cNvPicPr>
            <a:picLocks noChangeAspect="1"/>
          </p:cNvPicPr>
          <p:nvPr userDrawn="1"/>
        </p:nvPicPr>
        <p:blipFill>
          <a:blip r:embed="rId11"/>
          <a:stretch>
            <a:fillRect/>
          </a:stretch>
        </p:blipFill>
        <p:spPr>
          <a:xfrm>
            <a:off x="2526928" y="3621423"/>
            <a:ext cx="974130" cy="1066132"/>
          </a:xfrm>
          <a:prstGeom prst="rect">
            <a:avLst/>
          </a:prstGeom>
        </p:spPr>
      </p:pic>
      <p:pic>
        <p:nvPicPr>
          <p:cNvPr id="23" name="Picture 22">
            <a:extLst>
              <a:ext uri="{FF2B5EF4-FFF2-40B4-BE49-F238E27FC236}">
                <a16:creationId xmlns:a16="http://schemas.microsoft.com/office/drawing/2014/main" id="{DB4C5D41-2D0F-999B-1B63-5E4ABC8E5C6E}"/>
              </a:ext>
            </a:extLst>
          </p:cNvPr>
          <p:cNvPicPr>
            <a:picLocks noChangeAspect="1"/>
          </p:cNvPicPr>
          <p:nvPr userDrawn="1"/>
        </p:nvPicPr>
        <p:blipFill>
          <a:blip r:embed="rId12"/>
          <a:stretch>
            <a:fillRect/>
          </a:stretch>
        </p:blipFill>
        <p:spPr>
          <a:xfrm>
            <a:off x="4911080" y="3621424"/>
            <a:ext cx="973137" cy="973138"/>
          </a:xfrm>
          <a:prstGeom prst="rect">
            <a:avLst/>
          </a:prstGeom>
        </p:spPr>
      </p:pic>
      <p:pic>
        <p:nvPicPr>
          <p:cNvPr id="24" name="Picture 23">
            <a:extLst>
              <a:ext uri="{FF2B5EF4-FFF2-40B4-BE49-F238E27FC236}">
                <a16:creationId xmlns:a16="http://schemas.microsoft.com/office/drawing/2014/main" id="{41763EC5-380A-9A6E-D09A-C5E36FB157F4}"/>
              </a:ext>
            </a:extLst>
          </p:cNvPr>
          <p:cNvPicPr>
            <a:picLocks noChangeAspect="1"/>
          </p:cNvPicPr>
          <p:nvPr userDrawn="1"/>
        </p:nvPicPr>
        <p:blipFill>
          <a:blip r:embed="rId13"/>
          <a:stretch>
            <a:fillRect/>
          </a:stretch>
        </p:blipFill>
        <p:spPr>
          <a:xfrm>
            <a:off x="6102659" y="3621424"/>
            <a:ext cx="973138" cy="973138"/>
          </a:xfrm>
          <a:prstGeom prst="rect">
            <a:avLst/>
          </a:prstGeom>
        </p:spPr>
      </p:pic>
      <p:pic>
        <p:nvPicPr>
          <p:cNvPr id="25" name="Picture 24">
            <a:extLst>
              <a:ext uri="{FF2B5EF4-FFF2-40B4-BE49-F238E27FC236}">
                <a16:creationId xmlns:a16="http://schemas.microsoft.com/office/drawing/2014/main" id="{EB5B4E75-7E00-78BD-82B5-B29A978E1978}"/>
              </a:ext>
            </a:extLst>
          </p:cNvPr>
          <p:cNvPicPr>
            <a:picLocks noChangeAspect="1"/>
          </p:cNvPicPr>
          <p:nvPr userDrawn="1"/>
        </p:nvPicPr>
        <p:blipFill>
          <a:blip r:embed="rId14"/>
          <a:stretch>
            <a:fillRect/>
          </a:stretch>
        </p:blipFill>
        <p:spPr>
          <a:xfrm>
            <a:off x="7294239" y="3621423"/>
            <a:ext cx="1123910" cy="1037663"/>
          </a:xfrm>
          <a:prstGeom prst="rect">
            <a:avLst/>
          </a:prstGeom>
        </p:spPr>
      </p:pic>
      <p:pic>
        <p:nvPicPr>
          <p:cNvPr id="31" name="Picture 30">
            <a:extLst>
              <a:ext uri="{FF2B5EF4-FFF2-40B4-BE49-F238E27FC236}">
                <a16:creationId xmlns:a16="http://schemas.microsoft.com/office/drawing/2014/main" id="{DFAD1438-8223-EF5F-E986-B7CC65EF1F91}"/>
              </a:ext>
            </a:extLst>
          </p:cNvPr>
          <p:cNvPicPr>
            <a:picLocks noChangeAspect="1"/>
          </p:cNvPicPr>
          <p:nvPr userDrawn="1"/>
        </p:nvPicPr>
        <p:blipFill>
          <a:blip r:embed="rId15"/>
          <a:stretch>
            <a:fillRect/>
          </a:stretch>
        </p:blipFill>
        <p:spPr>
          <a:xfrm>
            <a:off x="3225896" y="4808905"/>
            <a:ext cx="966748" cy="982683"/>
          </a:xfrm>
          <a:prstGeom prst="rect">
            <a:avLst/>
          </a:prstGeom>
        </p:spPr>
      </p:pic>
      <p:pic>
        <p:nvPicPr>
          <p:cNvPr id="34" name="Picture 33">
            <a:extLst>
              <a:ext uri="{FF2B5EF4-FFF2-40B4-BE49-F238E27FC236}">
                <a16:creationId xmlns:a16="http://schemas.microsoft.com/office/drawing/2014/main" id="{BBA2FF77-4439-BDF8-D854-E61D3DF2B20B}"/>
              </a:ext>
            </a:extLst>
          </p:cNvPr>
          <p:cNvPicPr>
            <a:picLocks noChangeAspect="1"/>
          </p:cNvPicPr>
          <p:nvPr userDrawn="1"/>
        </p:nvPicPr>
        <p:blipFill>
          <a:blip r:embed="rId16"/>
          <a:stretch>
            <a:fillRect/>
          </a:stretch>
        </p:blipFill>
        <p:spPr>
          <a:xfrm>
            <a:off x="4368071" y="4812566"/>
            <a:ext cx="1115165" cy="969478"/>
          </a:xfrm>
          <a:prstGeom prst="rect">
            <a:avLst/>
          </a:prstGeom>
        </p:spPr>
      </p:pic>
      <p:pic>
        <p:nvPicPr>
          <p:cNvPr id="35" name="Picture 34">
            <a:extLst>
              <a:ext uri="{FF2B5EF4-FFF2-40B4-BE49-F238E27FC236}">
                <a16:creationId xmlns:a16="http://schemas.microsoft.com/office/drawing/2014/main" id="{839BE8A2-BA06-77F4-FC03-E8A58DF079B7}"/>
              </a:ext>
            </a:extLst>
          </p:cNvPr>
          <p:cNvPicPr>
            <a:picLocks noChangeAspect="1"/>
          </p:cNvPicPr>
          <p:nvPr userDrawn="1"/>
        </p:nvPicPr>
        <p:blipFill>
          <a:blip r:embed="rId17"/>
          <a:stretch>
            <a:fillRect/>
          </a:stretch>
        </p:blipFill>
        <p:spPr>
          <a:xfrm>
            <a:off x="5658663" y="4808906"/>
            <a:ext cx="973139" cy="973138"/>
          </a:xfrm>
          <a:prstGeom prst="rect">
            <a:avLst/>
          </a:prstGeom>
        </p:spPr>
      </p:pic>
      <p:pic>
        <p:nvPicPr>
          <p:cNvPr id="36" name="Picture 35">
            <a:extLst>
              <a:ext uri="{FF2B5EF4-FFF2-40B4-BE49-F238E27FC236}">
                <a16:creationId xmlns:a16="http://schemas.microsoft.com/office/drawing/2014/main" id="{94A012B8-43B7-41EF-C10C-C9F550BA6821}"/>
              </a:ext>
            </a:extLst>
          </p:cNvPr>
          <p:cNvPicPr>
            <a:picLocks noChangeAspect="1"/>
          </p:cNvPicPr>
          <p:nvPr userDrawn="1"/>
        </p:nvPicPr>
        <p:blipFill>
          <a:blip r:embed="rId18"/>
          <a:stretch>
            <a:fillRect/>
          </a:stretch>
        </p:blipFill>
        <p:spPr>
          <a:xfrm>
            <a:off x="6807229" y="4808905"/>
            <a:ext cx="1020375" cy="982683"/>
          </a:xfrm>
          <a:prstGeom prst="rect">
            <a:avLst/>
          </a:prstGeom>
        </p:spPr>
      </p:pic>
      <p:pic>
        <p:nvPicPr>
          <p:cNvPr id="37" name="Picture 36">
            <a:extLst>
              <a:ext uri="{FF2B5EF4-FFF2-40B4-BE49-F238E27FC236}">
                <a16:creationId xmlns:a16="http://schemas.microsoft.com/office/drawing/2014/main" id="{2A495BDA-24F5-926B-1878-24FFD245C18E}"/>
              </a:ext>
            </a:extLst>
          </p:cNvPr>
          <p:cNvPicPr>
            <a:picLocks noChangeAspect="1"/>
          </p:cNvPicPr>
          <p:nvPr userDrawn="1"/>
        </p:nvPicPr>
        <p:blipFill>
          <a:blip r:embed="rId19"/>
          <a:stretch>
            <a:fillRect/>
          </a:stretch>
        </p:blipFill>
        <p:spPr>
          <a:xfrm>
            <a:off x="8003031" y="4808905"/>
            <a:ext cx="973139" cy="1092078"/>
          </a:xfrm>
          <a:prstGeom prst="rect">
            <a:avLst/>
          </a:prstGeom>
        </p:spPr>
      </p:pic>
      <p:pic>
        <p:nvPicPr>
          <p:cNvPr id="4" name="Picture 3">
            <a:extLst>
              <a:ext uri="{FF2B5EF4-FFF2-40B4-BE49-F238E27FC236}">
                <a16:creationId xmlns:a16="http://schemas.microsoft.com/office/drawing/2014/main" id="{A8783CBD-77C9-83AB-0687-F2188715D92E}"/>
              </a:ext>
            </a:extLst>
          </p:cNvPr>
          <p:cNvPicPr>
            <a:picLocks noChangeAspect="1"/>
          </p:cNvPicPr>
          <p:nvPr userDrawn="1"/>
        </p:nvPicPr>
        <p:blipFill>
          <a:blip r:embed="rId20"/>
          <a:stretch>
            <a:fillRect/>
          </a:stretch>
        </p:blipFill>
        <p:spPr>
          <a:xfrm>
            <a:off x="3761481" y="1023670"/>
            <a:ext cx="940914" cy="940914"/>
          </a:xfrm>
          <a:prstGeom prst="rect">
            <a:avLst/>
          </a:prstGeom>
        </p:spPr>
      </p:pic>
      <p:pic>
        <p:nvPicPr>
          <p:cNvPr id="9" name="Picture 8">
            <a:extLst>
              <a:ext uri="{FF2B5EF4-FFF2-40B4-BE49-F238E27FC236}">
                <a16:creationId xmlns:a16="http://schemas.microsoft.com/office/drawing/2014/main" id="{17C9751A-DCEA-E58F-B748-BBB587C70112}"/>
              </a:ext>
            </a:extLst>
          </p:cNvPr>
          <p:cNvPicPr>
            <a:picLocks noChangeAspect="1"/>
          </p:cNvPicPr>
          <p:nvPr userDrawn="1"/>
        </p:nvPicPr>
        <p:blipFill>
          <a:blip r:embed="rId21"/>
          <a:stretch>
            <a:fillRect/>
          </a:stretch>
        </p:blipFill>
        <p:spPr>
          <a:xfrm>
            <a:off x="8677644" y="1030204"/>
            <a:ext cx="948087" cy="948087"/>
          </a:xfrm>
          <a:prstGeom prst="rect">
            <a:avLst/>
          </a:prstGeom>
        </p:spPr>
      </p:pic>
      <p:pic>
        <p:nvPicPr>
          <p:cNvPr id="13" name="Picture 12">
            <a:extLst>
              <a:ext uri="{FF2B5EF4-FFF2-40B4-BE49-F238E27FC236}">
                <a16:creationId xmlns:a16="http://schemas.microsoft.com/office/drawing/2014/main" id="{45FC30C1-2825-37A1-B595-9A80B273B689}"/>
              </a:ext>
            </a:extLst>
          </p:cNvPr>
          <p:cNvPicPr>
            <a:picLocks noChangeAspect="1"/>
          </p:cNvPicPr>
          <p:nvPr userDrawn="1"/>
        </p:nvPicPr>
        <p:blipFill>
          <a:blip r:embed="rId22"/>
          <a:stretch>
            <a:fillRect/>
          </a:stretch>
        </p:blipFill>
        <p:spPr>
          <a:xfrm>
            <a:off x="3724415" y="3631254"/>
            <a:ext cx="963307" cy="963307"/>
          </a:xfrm>
          <a:prstGeom prst="rect">
            <a:avLst/>
          </a:prstGeom>
        </p:spPr>
      </p:pic>
      <p:pic>
        <p:nvPicPr>
          <p:cNvPr id="20" name="Picture 19">
            <a:extLst>
              <a:ext uri="{FF2B5EF4-FFF2-40B4-BE49-F238E27FC236}">
                <a16:creationId xmlns:a16="http://schemas.microsoft.com/office/drawing/2014/main" id="{BB2313AC-693C-96DD-B052-478EC098C9F1}"/>
              </a:ext>
            </a:extLst>
          </p:cNvPr>
          <p:cNvPicPr>
            <a:picLocks noChangeAspect="1"/>
          </p:cNvPicPr>
          <p:nvPr userDrawn="1"/>
        </p:nvPicPr>
        <p:blipFill>
          <a:blip r:embed="rId23"/>
          <a:stretch>
            <a:fillRect/>
          </a:stretch>
        </p:blipFill>
        <p:spPr>
          <a:xfrm>
            <a:off x="8636591" y="3611879"/>
            <a:ext cx="982681" cy="982681"/>
          </a:xfrm>
          <a:prstGeom prst="rect">
            <a:avLst/>
          </a:prstGeom>
        </p:spPr>
      </p:pic>
      <p:pic>
        <p:nvPicPr>
          <p:cNvPr id="5" name="Picture 4">
            <a:extLst>
              <a:ext uri="{FF2B5EF4-FFF2-40B4-BE49-F238E27FC236}">
                <a16:creationId xmlns:a16="http://schemas.microsoft.com/office/drawing/2014/main" id="{897D7826-43A2-D4E8-85AF-C670E5EBB9DB}"/>
              </a:ext>
            </a:extLst>
          </p:cNvPr>
          <p:cNvPicPr>
            <a:picLocks noChangeAspect="1"/>
          </p:cNvPicPr>
          <p:nvPr userDrawn="1"/>
        </p:nvPicPr>
        <p:blipFill>
          <a:blip r:embed="rId24"/>
          <a:stretch>
            <a:fillRect/>
          </a:stretch>
        </p:blipFill>
        <p:spPr>
          <a:xfrm>
            <a:off x="9578272" y="6006593"/>
            <a:ext cx="2242770" cy="580366"/>
          </a:xfrm>
          <a:prstGeom prst="rect">
            <a:avLst/>
          </a:prstGeom>
        </p:spPr>
      </p:pic>
    </p:spTree>
    <p:extLst>
      <p:ext uri="{BB962C8B-B14F-4D97-AF65-F5344CB8AC3E}">
        <p14:creationId xmlns:p14="http://schemas.microsoft.com/office/powerpoint/2010/main" val="513631172"/>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81F30-94C3-1C40-931C-243AD28E45DC}"/>
              </a:ext>
            </a:extLst>
          </p:cNvPr>
          <p:cNvSpPr>
            <a:spLocks noGrp="1"/>
          </p:cNvSpPr>
          <p:nvPr>
            <p:ph type="title"/>
          </p:nvPr>
        </p:nvSpPr>
        <p:spPr>
          <a:xfrm>
            <a:off x="838200" y="782739"/>
            <a:ext cx="8314508" cy="785813"/>
          </a:xfrm>
        </p:spPr>
        <p:txBody>
          <a:bodyPr/>
          <a:lstStyle>
            <a:lvl1pPr>
              <a:defRPr>
                <a:solidFill>
                  <a:schemeClr val="accent3"/>
                </a:solidFill>
              </a:defRPr>
            </a:lvl1pPr>
          </a:lstStyle>
          <a:p>
            <a:endParaRPr lang="en-FI" dirty="0"/>
          </a:p>
        </p:txBody>
      </p:sp>
      <p:sp>
        <p:nvSpPr>
          <p:cNvPr id="5" name="Text Placeholder 3">
            <a:extLst>
              <a:ext uri="{FF2B5EF4-FFF2-40B4-BE49-F238E27FC236}">
                <a16:creationId xmlns:a16="http://schemas.microsoft.com/office/drawing/2014/main" id="{E2F8333C-1D37-5C84-80AF-42CAB9DED1BC}"/>
              </a:ext>
            </a:extLst>
          </p:cNvPr>
          <p:cNvSpPr>
            <a:spLocks noGrp="1"/>
          </p:cNvSpPr>
          <p:nvPr>
            <p:ph type="body" sz="quarter" idx="22"/>
          </p:nvPr>
        </p:nvSpPr>
        <p:spPr>
          <a:xfrm>
            <a:off x="838201" y="2021163"/>
            <a:ext cx="8314508" cy="3661569"/>
          </a:xfrm>
        </p:spPr>
        <p:txBody>
          <a:bodyPr/>
          <a:lstStyle/>
          <a:p>
            <a:endParaRPr lang="en-FI" dirty="0"/>
          </a:p>
        </p:txBody>
      </p:sp>
    </p:spTree>
    <p:extLst>
      <p:ext uri="{BB962C8B-B14F-4D97-AF65-F5344CB8AC3E}">
        <p14:creationId xmlns:p14="http://schemas.microsoft.com/office/powerpoint/2010/main" val="34962055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E2F8333C-1D37-5C84-80AF-42CAB9DED1BC}"/>
              </a:ext>
            </a:extLst>
          </p:cNvPr>
          <p:cNvSpPr>
            <a:spLocks noGrp="1"/>
          </p:cNvSpPr>
          <p:nvPr>
            <p:ph type="body" sz="quarter" idx="22"/>
          </p:nvPr>
        </p:nvSpPr>
        <p:spPr>
          <a:xfrm>
            <a:off x="838201" y="2021163"/>
            <a:ext cx="8314508" cy="3661569"/>
          </a:xfrm>
        </p:spPr>
        <p:txBody>
          <a:bodyPr/>
          <a:lstStyle/>
          <a:p>
            <a:endParaRPr lang="en-FI" dirty="0"/>
          </a:p>
        </p:txBody>
      </p:sp>
      <p:sp>
        <p:nvSpPr>
          <p:cNvPr id="6" name="Title 1">
            <a:extLst>
              <a:ext uri="{FF2B5EF4-FFF2-40B4-BE49-F238E27FC236}">
                <a16:creationId xmlns:a16="http://schemas.microsoft.com/office/drawing/2014/main" id="{AD7ECBD7-6868-196C-DB66-E8E4E553BA7C}"/>
              </a:ext>
            </a:extLst>
          </p:cNvPr>
          <p:cNvSpPr>
            <a:spLocks noGrp="1"/>
          </p:cNvSpPr>
          <p:nvPr>
            <p:ph type="title"/>
          </p:nvPr>
        </p:nvSpPr>
        <p:spPr>
          <a:xfrm>
            <a:off x="838200" y="782739"/>
            <a:ext cx="8314508" cy="785813"/>
          </a:xfrm>
        </p:spPr>
        <p:txBody>
          <a:bodyPr/>
          <a:lstStyle/>
          <a:p>
            <a:endParaRPr lang="en-FI" dirty="0"/>
          </a:p>
        </p:txBody>
      </p:sp>
    </p:spTree>
    <p:extLst>
      <p:ext uri="{BB962C8B-B14F-4D97-AF65-F5344CB8AC3E}">
        <p14:creationId xmlns:p14="http://schemas.microsoft.com/office/powerpoint/2010/main" val="33545356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E2F8333C-1D37-5C84-80AF-42CAB9DED1BC}"/>
              </a:ext>
            </a:extLst>
          </p:cNvPr>
          <p:cNvSpPr>
            <a:spLocks noGrp="1"/>
          </p:cNvSpPr>
          <p:nvPr>
            <p:ph type="body" sz="quarter" idx="22"/>
          </p:nvPr>
        </p:nvSpPr>
        <p:spPr>
          <a:xfrm>
            <a:off x="838201" y="2021163"/>
            <a:ext cx="8314508" cy="3661569"/>
          </a:xfrm>
        </p:spPr>
        <p:txBody>
          <a:bodyPr/>
          <a:lstStyle/>
          <a:p>
            <a:endParaRPr lang="en-FI" dirty="0"/>
          </a:p>
        </p:txBody>
      </p:sp>
      <p:sp>
        <p:nvSpPr>
          <p:cNvPr id="7" name="Title 1">
            <a:extLst>
              <a:ext uri="{FF2B5EF4-FFF2-40B4-BE49-F238E27FC236}">
                <a16:creationId xmlns:a16="http://schemas.microsoft.com/office/drawing/2014/main" id="{A07EE379-E0D9-C4B8-525D-E446B06D4403}"/>
              </a:ext>
            </a:extLst>
          </p:cNvPr>
          <p:cNvSpPr>
            <a:spLocks noGrp="1"/>
          </p:cNvSpPr>
          <p:nvPr>
            <p:ph type="title"/>
          </p:nvPr>
        </p:nvSpPr>
        <p:spPr>
          <a:xfrm>
            <a:off x="838200" y="782739"/>
            <a:ext cx="8314508" cy="785813"/>
          </a:xfrm>
        </p:spPr>
        <p:txBody>
          <a:bodyPr/>
          <a:lstStyle/>
          <a:p>
            <a:endParaRPr lang="en-FI" dirty="0"/>
          </a:p>
        </p:txBody>
      </p:sp>
    </p:spTree>
    <p:extLst>
      <p:ext uri="{BB962C8B-B14F-4D97-AF65-F5344CB8AC3E}">
        <p14:creationId xmlns:p14="http://schemas.microsoft.com/office/powerpoint/2010/main" val="12630352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26" Type="http://schemas.openxmlformats.org/officeDocument/2006/relationships/slideLayout" Target="../slideLayouts/slideLayout44.xml"/><Relationship Id="rId3" Type="http://schemas.openxmlformats.org/officeDocument/2006/relationships/slideLayout" Target="../slideLayouts/slideLayout21.xml"/><Relationship Id="rId21" Type="http://schemas.openxmlformats.org/officeDocument/2006/relationships/slideLayout" Target="../slideLayouts/slideLayout39.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5" Type="http://schemas.openxmlformats.org/officeDocument/2006/relationships/slideLayout" Target="../slideLayouts/slideLayout43.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slideLayout" Target="../slideLayouts/slideLayout38.xml"/><Relationship Id="rId29" Type="http://schemas.openxmlformats.org/officeDocument/2006/relationships/image" Target="../media/image4.emf"/><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24" Type="http://schemas.openxmlformats.org/officeDocument/2006/relationships/slideLayout" Target="../slideLayouts/slideLayout42.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23" Type="http://schemas.openxmlformats.org/officeDocument/2006/relationships/slideLayout" Target="../slideLayouts/slideLayout41.xml"/><Relationship Id="rId28" Type="http://schemas.openxmlformats.org/officeDocument/2006/relationships/image" Target="../media/image3.emf"/><Relationship Id="rId10" Type="http://schemas.openxmlformats.org/officeDocument/2006/relationships/slideLayout" Target="../slideLayouts/slideLayout28.xml"/><Relationship Id="rId19" Type="http://schemas.openxmlformats.org/officeDocument/2006/relationships/slideLayout" Target="../slideLayouts/slideLayout37.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 Id="rId22" Type="http://schemas.openxmlformats.org/officeDocument/2006/relationships/slideLayout" Target="../slideLayouts/slideLayout40.xml"/><Relationship Id="rId27"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18" Type="http://schemas.openxmlformats.org/officeDocument/2006/relationships/slideLayout" Target="../slideLayouts/slideLayout6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17" Type="http://schemas.openxmlformats.org/officeDocument/2006/relationships/slideLayout" Target="../slideLayouts/slideLayout61.xml"/><Relationship Id="rId2" Type="http://schemas.openxmlformats.org/officeDocument/2006/relationships/slideLayout" Target="../slideLayouts/slideLayout46.xml"/><Relationship Id="rId16" Type="http://schemas.openxmlformats.org/officeDocument/2006/relationships/slideLayout" Target="../slideLayouts/slideLayout60.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slideLayout" Target="../slideLayouts/slideLayout59.xml"/><Relationship Id="rId10" Type="http://schemas.openxmlformats.org/officeDocument/2006/relationships/slideLayout" Target="../slideLayouts/slideLayout54.xml"/><Relationship Id="rId19" Type="http://schemas.openxmlformats.org/officeDocument/2006/relationships/theme" Target="../theme/theme3.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65.xml"/><Relationship Id="rId2" Type="http://schemas.openxmlformats.org/officeDocument/2006/relationships/slideLayout" Target="../slideLayouts/slideLayout64.xml"/><Relationship Id="rId1" Type="http://schemas.openxmlformats.org/officeDocument/2006/relationships/slideLayout" Target="../slideLayouts/slideLayout63.xml"/><Relationship Id="rId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642D1F5-36C1-18ED-3A6F-6662D52AD95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FI" dirty="0"/>
          </a:p>
        </p:txBody>
      </p:sp>
      <p:sp>
        <p:nvSpPr>
          <p:cNvPr id="3" name="Text Placeholder 2">
            <a:extLst>
              <a:ext uri="{FF2B5EF4-FFF2-40B4-BE49-F238E27FC236}">
                <a16:creationId xmlns:a16="http://schemas.microsoft.com/office/drawing/2014/main" id="{24E3AB6A-BBB2-A295-68E8-402D854D2CA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FI" dirty="0"/>
          </a:p>
        </p:txBody>
      </p:sp>
      <p:sp>
        <p:nvSpPr>
          <p:cNvPr id="10" name="Rectangle 9">
            <a:extLst>
              <a:ext uri="{FF2B5EF4-FFF2-40B4-BE49-F238E27FC236}">
                <a16:creationId xmlns:a16="http://schemas.microsoft.com/office/drawing/2014/main" id="{89E75B6B-A566-6D2C-D9FB-973D1D88FF29}"/>
              </a:ext>
            </a:extLst>
          </p:cNvPr>
          <p:cNvSpPr/>
          <p:nvPr userDrawn="1"/>
        </p:nvSpPr>
        <p:spPr>
          <a:xfrm>
            <a:off x="1" y="6120582"/>
            <a:ext cx="12192000" cy="737418"/>
          </a:xfrm>
          <a:prstGeom prst="rect">
            <a:avLst/>
          </a:prstGeom>
          <a:solidFill>
            <a:srgbClr val="64BF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F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68CE8820-8C1E-C2CF-6535-3421F681E4F8}"/>
              </a:ext>
            </a:extLst>
          </p:cNvPr>
          <p:cNvSpPr txBox="1"/>
          <p:nvPr userDrawn="1"/>
        </p:nvSpPr>
        <p:spPr>
          <a:xfrm>
            <a:off x="235736" y="6338685"/>
            <a:ext cx="792635" cy="276999"/>
          </a:xfrm>
          <a:prstGeom prst="rect">
            <a:avLst/>
          </a:prstGeom>
          <a:noFill/>
        </p:spPr>
        <p:txBody>
          <a:bodyPr wrap="square" rtlCol="0">
            <a:spAutoFit/>
          </a:bodyPr>
          <a:lstStyle/>
          <a:p>
            <a:fld id="{6D066664-2074-E544-91B7-6829C2E24932}" type="slidenum">
              <a:rPr lang="fi-FI" altLang="fi-FI" sz="1200" b="1" i="0" smtClean="0">
                <a:latin typeface="Tahoma" panose="020B0604030504040204" pitchFamily="34" charset="0"/>
                <a:ea typeface="Tahoma" panose="020B0604030504040204" pitchFamily="34" charset="0"/>
                <a:cs typeface="Tahoma" panose="020B0604030504040204" pitchFamily="34" charset="0"/>
              </a:rPr>
              <a:t>‹#›</a:t>
            </a:fld>
            <a:endParaRPr lang="fi-FI" altLang="fi-FI" sz="1200" b="1" i="0" dirty="0">
              <a:latin typeface="Tahoma" panose="020B0604030504040204" pitchFamily="34" charset="0"/>
              <a:ea typeface="Tahoma" panose="020B0604030504040204" pitchFamily="34" charset="0"/>
              <a:cs typeface="Tahoma" panose="020B0604030504040204" pitchFamily="34" charset="0"/>
            </a:endParaRPr>
          </a:p>
        </p:txBody>
      </p:sp>
      <p:pic>
        <p:nvPicPr>
          <p:cNvPr id="5" name="Picture 4">
            <a:extLst>
              <a:ext uri="{FF2B5EF4-FFF2-40B4-BE49-F238E27FC236}">
                <a16:creationId xmlns:a16="http://schemas.microsoft.com/office/drawing/2014/main" id="{1B7D7624-09E2-CD5B-ED2F-B120661FB6D1}"/>
              </a:ext>
            </a:extLst>
          </p:cNvPr>
          <p:cNvPicPr>
            <a:picLocks noChangeAspect="1"/>
          </p:cNvPicPr>
          <p:nvPr userDrawn="1"/>
        </p:nvPicPr>
        <p:blipFill>
          <a:blip r:embed="rId20"/>
          <a:stretch>
            <a:fillRect/>
          </a:stretch>
        </p:blipFill>
        <p:spPr>
          <a:xfrm>
            <a:off x="10660785" y="6361445"/>
            <a:ext cx="1105015" cy="251999"/>
          </a:xfrm>
          <a:prstGeom prst="rect">
            <a:avLst/>
          </a:prstGeom>
        </p:spPr>
      </p:pic>
      <p:pic>
        <p:nvPicPr>
          <p:cNvPr id="6" name="Picture 5">
            <a:extLst>
              <a:ext uri="{FF2B5EF4-FFF2-40B4-BE49-F238E27FC236}">
                <a16:creationId xmlns:a16="http://schemas.microsoft.com/office/drawing/2014/main" id="{682CDC5E-977A-E0E6-1A4B-2C1C87F39497}"/>
              </a:ext>
            </a:extLst>
          </p:cNvPr>
          <p:cNvPicPr>
            <a:picLocks noChangeAspect="1"/>
          </p:cNvPicPr>
          <p:nvPr userDrawn="1"/>
        </p:nvPicPr>
        <p:blipFill>
          <a:blip r:embed="rId21"/>
          <a:stretch>
            <a:fillRect/>
          </a:stretch>
        </p:blipFill>
        <p:spPr>
          <a:xfrm>
            <a:off x="8797128" y="6268327"/>
            <a:ext cx="1573200" cy="407100"/>
          </a:xfrm>
          <a:prstGeom prst="rect">
            <a:avLst/>
          </a:prstGeom>
        </p:spPr>
      </p:pic>
    </p:spTree>
    <p:extLst>
      <p:ext uri="{BB962C8B-B14F-4D97-AF65-F5344CB8AC3E}">
        <p14:creationId xmlns:p14="http://schemas.microsoft.com/office/powerpoint/2010/main" val="3716489997"/>
      </p:ext>
    </p:extLst>
  </p:cSld>
  <p:clrMap bg1="lt1" tx1="dk1" bg2="lt2" tx2="dk2" accent1="accent1" accent2="accent2" accent3="accent3" accent4="accent4" accent5="accent5" accent6="accent6" hlink="hlink" folHlink="folHlink"/>
  <p:sldLayoutIdLst>
    <p:sldLayoutId id="2147484059" r:id="rId1"/>
    <p:sldLayoutId id="2147484023" r:id="rId2"/>
    <p:sldLayoutId id="2147484101" r:id="rId3"/>
    <p:sldLayoutId id="2147484026" r:id="rId4"/>
    <p:sldLayoutId id="2147484027" r:id="rId5"/>
    <p:sldLayoutId id="2147484028" r:id="rId6"/>
    <p:sldLayoutId id="2147484030" r:id="rId7"/>
    <p:sldLayoutId id="2147484065" r:id="rId8"/>
    <p:sldLayoutId id="2147484066" r:id="rId9"/>
    <p:sldLayoutId id="2147484067" r:id="rId10"/>
    <p:sldLayoutId id="2147484068" r:id="rId11"/>
    <p:sldLayoutId id="2147484057" r:id="rId12"/>
    <p:sldLayoutId id="2147484062" r:id="rId13"/>
    <p:sldLayoutId id="2147484031" r:id="rId14"/>
    <p:sldLayoutId id="2147484058" r:id="rId15"/>
    <p:sldLayoutId id="2147484063" r:id="rId16"/>
    <p:sldLayoutId id="2147484060" r:id="rId17"/>
    <p:sldLayoutId id="2147484061" r:id="rId18"/>
  </p:sldLayoutIdLst>
  <p:txStyles>
    <p:titleStyle>
      <a:lvl1pPr algn="l" defTabSz="914400" rtl="0" eaLnBrk="1" latinLnBrk="0" hangingPunct="1">
        <a:lnSpc>
          <a:spcPct val="90000"/>
        </a:lnSpc>
        <a:spcBef>
          <a:spcPct val="0"/>
        </a:spcBef>
        <a:buNone/>
        <a:defRPr sz="3000" b="1" i="0" kern="1200">
          <a:solidFill>
            <a:schemeClr val="tx1"/>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642D1F5-36C1-18ED-3A6F-6662D52AD95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FI" dirty="0"/>
          </a:p>
        </p:txBody>
      </p:sp>
      <p:sp>
        <p:nvSpPr>
          <p:cNvPr id="3" name="Text Placeholder 2">
            <a:extLst>
              <a:ext uri="{FF2B5EF4-FFF2-40B4-BE49-F238E27FC236}">
                <a16:creationId xmlns:a16="http://schemas.microsoft.com/office/drawing/2014/main" id="{24E3AB6A-BBB2-A295-68E8-402D854D2CA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FI" dirty="0"/>
          </a:p>
        </p:txBody>
      </p:sp>
      <p:sp>
        <p:nvSpPr>
          <p:cNvPr id="11" name="TextBox 10">
            <a:extLst>
              <a:ext uri="{FF2B5EF4-FFF2-40B4-BE49-F238E27FC236}">
                <a16:creationId xmlns:a16="http://schemas.microsoft.com/office/drawing/2014/main" id="{68CE8820-8C1E-C2CF-6535-3421F681E4F8}"/>
              </a:ext>
            </a:extLst>
          </p:cNvPr>
          <p:cNvSpPr txBox="1"/>
          <p:nvPr userDrawn="1"/>
        </p:nvSpPr>
        <p:spPr>
          <a:xfrm>
            <a:off x="235736" y="6338685"/>
            <a:ext cx="792635" cy="276999"/>
          </a:xfrm>
          <a:prstGeom prst="rect">
            <a:avLst/>
          </a:prstGeom>
          <a:noFill/>
        </p:spPr>
        <p:txBody>
          <a:bodyPr wrap="square" rtlCol="0">
            <a:spAutoFit/>
          </a:bodyPr>
          <a:lstStyle/>
          <a:p>
            <a:fld id="{6D066664-2074-E544-91B7-6829C2E24932}" type="slidenum">
              <a:rPr lang="fi-FI" altLang="fi-FI" sz="1200" b="1" i="0" smtClean="0">
                <a:latin typeface="Tahoma" panose="020B0604030504040204" pitchFamily="34" charset="0"/>
                <a:ea typeface="Tahoma" panose="020B0604030504040204" pitchFamily="34" charset="0"/>
                <a:cs typeface="Tahoma" panose="020B0604030504040204" pitchFamily="34" charset="0"/>
              </a:rPr>
              <a:t>‹#›</a:t>
            </a:fld>
            <a:endParaRPr lang="fi-FI" altLang="fi-FI" sz="1200" b="1" i="0" dirty="0">
              <a:latin typeface="Tahoma" panose="020B0604030504040204" pitchFamily="34" charset="0"/>
              <a:ea typeface="Tahoma" panose="020B0604030504040204" pitchFamily="34" charset="0"/>
              <a:cs typeface="Tahoma" panose="020B0604030504040204" pitchFamily="34" charset="0"/>
            </a:endParaRPr>
          </a:p>
        </p:txBody>
      </p:sp>
      <p:pic>
        <p:nvPicPr>
          <p:cNvPr id="4" name="Picture 3">
            <a:extLst>
              <a:ext uri="{FF2B5EF4-FFF2-40B4-BE49-F238E27FC236}">
                <a16:creationId xmlns:a16="http://schemas.microsoft.com/office/drawing/2014/main" id="{0B875D4A-8775-E2D2-06C8-C090930AB518}"/>
              </a:ext>
            </a:extLst>
          </p:cNvPr>
          <p:cNvPicPr>
            <a:picLocks noChangeAspect="1"/>
          </p:cNvPicPr>
          <p:nvPr userDrawn="1"/>
        </p:nvPicPr>
        <p:blipFill>
          <a:blip r:embed="rId28"/>
          <a:stretch>
            <a:fillRect/>
          </a:stretch>
        </p:blipFill>
        <p:spPr>
          <a:xfrm>
            <a:off x="8797127" y="6273634"/>
            <a:ext cx="1573200" cy="407100"/>
          </a:xfrm>
          <a:prstGeom prst="rect">
            <a:avLst/>
          </a:prstGeom>
        </p:spPr>
      </p:pic>
      <p:pic>
        <p:nvPicPr>
          <p:cNvPr id="7" name="Picture 6">
            <a:extLst>
              <a:ext uri="{FF2B5EF4-FFF2-40B4-BE49-F238E27FC236}">
                <a16:creationId xmlns:a16="http://schemas.microsoft.com/office/drawing/2014/main" id="{7D1A3295-B488-9501-BC9D-6AAAD9060DB3}"/>
              </a:ext>
            </a:extLst>
          </p:cNvPr>
          <p:cNvPicPr>
            <a:picLocks noChangeAspect="1"/>
          </p:cNvPicPr>
          <p:nvPr userDrawn="1"/>
        </p:nvPicPr>
        <p:blipFill>
          <a:blip r:embed="rId29"/>
          <a:stretch>
            <a:fillRect/>
          </a:stretch>
        </p:blipFill>
        <p:spPr>
          <a:xfrm>
            <a:off x="10660784" y="6357677"/>
            <a:ext cx="1112400" cy="241382"/>
          </a:xfrm>
          <a:prstGeom prst="rect">
            <a:avLst/>
          </a:prstGeom>
        </p:spPr>
      </p:pic>
    </p:spTree>
    <p:extLst>
      <p:ext uri="{BB962C8B-B14F-4D97-AF65-F5344CB8AC3E}">
        <p14:creationId xmlns:p14="http://schemas.microsoft.com/office/powerpoint/2010/main" val="1126391954"/>
      </p:ext>
    </p:extLst>
  </p:cSld>
  <p:clrMap bg1="lt1" tx1="dk1" bg2="lt2" tx2="dk2" accent1="accent1" accent2="accent2" accent3="accent3" accent4="accent4" accent5="accent5" accent6="accent6" hlink="hlink" folHlink="folHlink"/>
  <p:sldLayoutIdLst>
    <p:sldLayoutId id="2147484070" r:id="rId1"/>
    <p:sldLayoutId id="2147484087" r:id="rId2"/>
    <p:sldLayoutId id="2147484088" r:id="rId3"/>
    <p:sldLayoutId id="2147484089" r:id="rId4"/>
    <p:sldLayoutId id="2147484090" r:id="rId5"/>
    <p:sldLayoutId id="2147484091" r:id="rId6"/>
    <p:sldLayoutId id="2147484092" r:id="rId7"/>
    <p:sldLayoutId id="2147484093" r:id="rId8"/>
    <p:sldLayoutId id="2147484094" r:id="rId9"/>
    <p:sldLayoutId id="2147484071" r:id="rId10"/>
    <p:sldLayoutId id="2147484072" r:id="rId11"/>
    <p:sldLayoutId id="2147484073" r:id="rId12"/>
    <p:sldLayoutId id="2147484074" r:id="rId13"/>
    <p:sldLayoutId id="2147484075" r:id="rId14"/>
    <p:sldLayoutId id="2147484076" r:id="rId15"/>
    <p:sldLayoutId id="2147484077" r:id="rId16"/>
    <p:sldLayoutId id="2147484078" r:id="rId17"/>
    <p:sldLayoutId id="2147484079" r:id="rId18"/>
    <p:sldLayoutId id="2147484080" r:id="rId19"/>
    <p:sldLayoutId id="2147484081" r:id="rId20"/>
    <p:sldLayoutId id="2147484082" r:id="rId21"/>
    <p:sldLayoutId id="2147484083" r:id="rId22"/>
    <p:sldLayoutId id="2147484084" r:id="rId23"/>
    <p:sldLayoutId id="2147484085" r:id="rId24"/>
    <p:sldLayoutId id="2147484086" r:id="rId25"/>
    <p:sldLayoutId id="2147484111" r:id="rId26"/>
  </p:sldLayoutIdLst>
  <p:txStyles>
    <p:titleStyle>
      <a:lvl1pPr algn="l" defTabSz="914400" rtl="0" eaLnBrk="1" latinLnBrk="0" hangingPunct="1">
        <a:lnSpc>
          <a:spcPct val="90000"/>
        </a:lnSpc>
        <a:spcBef>
          <a:spcPct val="0"/>
        </a:spcBef>
        <a:buNone/>
        <a:defRPr sz="3000" b="1" i="0" kern="1200">
          <a:solidFill>
            <a:schemeClr val="tx1"/>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642D1F5-36C1-18ED-3A6F-6662D52AD95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FI" dirty="0"/>
          </a:p>
        </p:txBody>
      </p:sp>
      <p:sp>
        <p:nvSpPr>
          <p:cNvPr id="3" name="Text Placeholder 2">
            <a:extLst>
              <a:ext uri="{FF2B5EF4-FFF2-40B4-BE49-F238E27FC236}">
                <a16:creationId xmlns:a16="http://schemas.microsoft.com/office/drawing/2014/main" id="{24E3AB6A-BBB2-A295-68E8-402D854D2CA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FI" dirty="0"/>
          </a:p>
        </p:txBody>
      </p:sp>
    </p:spTree>
    <p:extLst>
      <p:ext uri="{BB962C8B-B14F-4D97-AF65-F5344CB8AC3E}">
        <p14:creationId xmlns:p14="http://schemas.microsoft.com/office/powerpoint/2010/main" val="102513401"/>
      </p:ext>
    </p:extLst>
  </p:cSld>
  <p:clrMap bg1="lt1" tx1="dk1" bg2="lt2" tx2="dk2" accent1="accent1" accent2="accent2" accent3="accent3" accent4="accent4" accent5="accent5" accent6="accent6" hlink="hlink" folHlink="folHlink"/>
  <p:sldLayoutIdLst>
    <p:sldLayoutId id="2147484045" r:id="rId1"/>
    <p:sldLayoutId id="2147484046" r:id="rId2"/>
    <p:sldLayoutId id="2147484047" r:id="rId3"/>
    <p:sldLayoutId id="2147484048" r:id="rId4"/>
    <p:sldLayoutId id="2147484102" r:id="rId5"/>
    <p:sldLayoutId id="2147484104" r:id="rId6"/>
    <p:sldLayoutId id="2147484107" r:id="rId7"/>
    <p:sldLayoutId id="2147484108" r:id="rId8"/>
    <p:sldLayoutId id="2147484109" r:id="rId9"/>
    <p:sldLayoutId id="2147484110" r:id="rId10"/>
    <p:sldLayoutId id="2147484049" r:id="rId11"/>
    <p:sldLayoutId id="2147484050" r:id="rId12"/>
    <p:sldLayoutId id="2147484051" r:id="rId13"/>
    <p:sldLayoutId id="2147484052" r:id="rId14"/>
    <p:sldLayoutId id="2147484105" r:id="rId15"/>
    <p:sldLayoutId id="2147484106" r:id="rId16"/>
    <p:sldLayoutId id="2147484053" r:id="rId17"/>
    <p:sldLayoutId id="2147484054" r:id="rId18"/>
  </p:sldLayoutIdLst>
  <p:txStyles>
    <p:titleStyle>
      <a:lvl1pPr algn="l" defTabSz="914400" rtl="0" eaLnBrk="1" latinLnBrk="0" hangingPunct="1">
        <a:lnSpc>
          <a:spcPct val="90000"/>
        </a:lnSpc>
        <a:spcBef>
          <a:spcPct val="0"/>
        </a:spcBef>
        <a:buNone/>
        <a:defRPr sz="3000" b="1" i="0" kern="1200">
          <a:solidFill>
            <a:schemeClr val="tx1"/>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642D1F5-36C1-18ED-3A6F-6662D52AD95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FI" dirty="0"/>
          </a:p>
        </p:txBody>
      </p:sp>
      <p:sp>
        <p:nvSpPr>
          <p:cNvPr id="3" name="Text Placeholder 2">
            <a:extLst>
              <a:ext uri="{FF2B5EF4-FFF2-40B4-BE49-F238E27FC236}">
                <a16:creationId xmlns:a16="http://schemas.microsoft.com/office/drawing/2014/main" id="{24E3AB6A-BBB2-A295-68E8-402D854D2CA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FI" dirty="0"/>
          </a:p>
        </p:txBody>
      </p:sp>
    </p:spTree>
    <p:extLst>
      <p:ext uri="{BB962C8B-B14F-4D97-AF65-F5344CB8AC3E}">
        <p14:creationId xmlns:p14="http://schemas.microsoft.com/office/powerpoint/2010/main" val="2190858337"/>
      </p:ext>
    </p:extLst>
  </p:cSld>
  <p:clrMap bg1="lt1" tx1="dk1" bg2="lt2" tx2="dk2" accent1="accent1" accent2="accent2" accent3="accent3" accent4="accent4" accent5="accent5" accent6="accent6" hlink="hlink" folHlink="folHlink"/>
  <p:sldLayoutIdLst>
    <p:sldLayoutId id="2147484096" r:id="rId1"/>
    <p:sldLayoutId id="2147484097" r:id="rId2"/>
    <p:sldLayoutId id="2147484098" r:id="rId3"/>
  </p:sldLayoutIdLst>
  <p:txStyles>
    <p:titleStyle>
      <a:lvl1pPr algn="l" defTabSz="914400" rtl="0" eaLnBrk="1" latinLnBrk="0" hangingPunct="1">
        <a:lnSpc>
          <a:spcPct val="90000"/>
        </a:lnSpc>
        <a:spcBef>
          <a:spcPct val="0"/>
        </a:spcBef>
        <a:buNone/>
        <a:defRPr sz="3000" b="1" i="0" kern="1200">
          <a:solidFill>
            <a:schemeClr val="tx1"/>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mailto:kaisa.valaja@ely-keskus.fi" TargetMode="External"/><Relationship Id="rId2" Type="http://schemas.openxmlformats.org/officeDocument/2006/relationships/notesSlide" Target="../notesSlides/notesSlide1.xml"/><Relationship Id="rId1" Type="http://schemas.openxmlformats.org/officeDocument/2006/relationships/slideLayout" Target="../slideLayouts/slideLayout4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7.xml.rels><?xml version="1.0" encoding="UTF-8" standalone="yes"?>
<Relationships xmlns="http://schemas.openxmlformats.org/package/2006/relationships"><Relationship Id="rId2" Type="http://schemas.openxmlformats.org/officeDocument/2006/relationships/hyperlink" Target="https://hyrra.ruokavirasto.fi/login.html" TargetMode="External"/><Relationship Id="rId1" Type="http://schemas.openxmlformats.org/officeDocument/2006/relationships/slideLayout" Target="../slideLayouts/slideLayout3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2" Type="http://schemas.openxmlformats.org/officeDocument/2006/relationships/hyperlink" Target="https://mmm.fi/-/eu-n-metsakatoasetuksen-vaikutus-nauta-ja-lypsykarjatilojen-uusinvestointeihin-epaselva" TargetMode="External"/><Relationship Id="rId1" Type="http://schemas.openxmlformats.org/officeDocument/2006/relationships/slideLayout" Target="../slideLayouts/slideLayout3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40.xml.rels><?xml version="1.0" encoding="UTF-8" standalone="yes"?>
<Relationships xmlns="http://schemas.openxmlformats.org/package/2006/relationships"><Relationship Id="rId2" Type="http://schemas.openxmlformats.org/officeDocument/2006/relationships/hyperlink" Target="https://www.ruokavirasto.fi/globalassets/tuet/maatalous/3430_ohje.pdf" TargetMode="External"/><Relationship Id="rId1" Type="http://schemas.openxmlformats.org/officeDocument/2006/relationships/slideLayout" Target="../slideLayouts/slideLayout3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42.xml.rels><?xml version="1.0" encoding="UTF-8" standalone="yes"?>
<Relationships xmlns="http://schemas.openxmlformats.org/package/2006/relationships"><Relationship Id="rId2" Type="http://schemas.openxmlformats.org/officeDocument/2006/relationships/hyperlink" Target="http://www.hankintailmoitukset.fi/" TargetMode="External"/><Relationship Id="rId1" Type="http://schemas.openxmlformats.org/officeDocument/2006/relationships/slideLayout" Target="../slideLayouts/slideLayout33.xml"/></Relationships>
</file>

<file path=ppt/slides/_rels/slide43.xml.rels><?xml version="1.0" encoding="UTF-8" standalone="yes"?>
<Relationships xmlns="http://schemas.openxmlformats.org/package/2006/relationships"><Relationship Id="rId2" Type="http://schemas.openxmlformats.org/officeDocument/2006/relationships/hyperlink" Target="https://www.finlex.fi/fi/laki/alkup/2023/20230265" TargetMode="External"/><Relationship Id="rId1" Type="http://schemas.openxmlformats.org/officeDocument/2006/relationships/slideLayout" Target="../slideLayouts/slideLayout3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46.xml.rels><?xml version="1.0" encoding="UTF-8" standalone="yes"?>
<Relationships xmlns="http://schemas.openxmlformats.org/package/2006/relationships"><Relationship Id="rId2" Type="http://schemas.openxmlformats.org/officeDocument/2006/relationships/hyperlink" Target="https://www.ruokavirasto.fi/tuet/maatalous/investoinnit/maatalouden-investointituet/maksaminen/" TargetMode="External"/><Relationship Id="rId1" Type="http://schemas.openxmlformats.org/officeDocument/2006/relationships/slideLayout" Target="../slideLayouts/slideLayout3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58.xml.rels><?xml version="1.0" encoding="UTF-8" standalone="yes"?>
<Relationships xmlns="http://schemas.openxmlformats.org/package/2006/relationships"><Relationship Id="rId2" Type="http://schemas.openxmlformats.org/officeDocument/2006/relationships/hyperlink" Target="https://www.ruokavirasto.fi/tuet/maatalous/investoinnit/maatalouden-investointituet/" TargetMode="External"/><Relationship Id="rId1" Type="http://schemas.openxmlformats.org/officeDocument/2006/relationships/slideLayout" Target="../slideLayouts/slideLayout3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16D52-8865-927C-5844-EEA224CD7E4B}"/>
              </a:ext>
            </a:extLst>
          </p:cNvPr>
          <p:cNvSpPr>
            <a:spLocks noGrp="1"/>
          </p:cNvSpPr>
          <p:nvPr>
            <p:ph type="ctrTitle"/>
          </p:nvPr>
        </p:nvSpPr>
        <p:spPr/>
        <p:txBody>
          <a:bodyPr>
            <a:normAutofit fontScale="90000"/>
          </a:bodyPr>
          <a:lstStyle/>
          <a:p>
            <a:r>
              <a:rPr lang="fi-FI" dirty="0"/>
              <a:t>Maatalouden investointituki</a:t>
            </a:r>
            <a:endParaRPr lang="en-FI" dirty="0"/>
          </a:p>
        </p:txBody>
      </p:sp>
      <p:sp>
        <p:nvSpPr>
          <p:cNvPr id="3" name="Subtitle 2">
            <a:extLst>
              <a:ext uri="{FF2B5EF4-FFF2-40B4-BE49-F238E27FC236}">
                <a16:creationId xmlns:a16="http://schemas.microsoft.com/office/drawing/2014/main" id="{934E269E-0985-78EF-3BD4-8C9A845FDD98}"/>
              </a:ext>
            </a:extLst>
          </p:cNvPr>
          <p:cNvSpPr>
            <a:spLocks noGrp="1"/>
          </p:cNvSpPr>
          <p:nvPr>
            <p:ph type="subTitle" idx="1"/>
          </p:nvPr>
        </p:nvSpPr>
        <p:spPr>
          <a:xfrm>
            <a:off x="5718930" y="3838155"/>
            <a:ext cx="5327009" cy="1997565"/>
          </a:xfrm>
        </p:spPr>
        <p:txBody>
          <a:bodyPr>
            <a:normAutofit/>
          </a:bodyPr>
          <a:lstStyle/>
          <a:p>
            <a:r>
              <a:rPr lang="fi-FI" sz="2200" dirty="0">
                <a:latin typeface="Arial" panose="020B0604020202020204" pitchFamily="34" charset="0"/>
                <a:cs typeface="Arial" panose="020B0604020202020204" pitchFamily="34" charset="0"/>
              </a:rPr>
              <a:t>Rahoituskausi</a:t>
            </a:r>
            <a:r>
              <a:rPr lang="fi-FI" dirty="0">
                <a:latin typeface="Arial" panose="020B0604020202020204" pitchFamily="34" charset="0"/>
                <a:cs typeface="Arial" panose="020B0604020202020204" pitchFamily="34" charset="0"/>
              </a:rPr>
              <a:t> </a:t>
            </a:r>
            <a:r>
              <a:rPr lang="fi-FI" sz="2000" dirty="0">
                <a:latin typeface="Arial" panose="020B0604020202020204" pitchFamily="34" charset="0"/>
                <a:cs typeface="Arial" panose="020B0604020202020204" pitchFamily="34" charset="0"/>
              </a:rPr>
              <a:t>2023-2027</a:t>
            </a:r>
          </a:p>
          <a:p>
            <a:endParaRPr lang="fi-FI" dirty="0"/>
          </a:p>
          <a:p>
            <a:r>
              <a:rPr lang="fi-FI" dirty="0"/>
              <a:t>17.4.2023 Kaisa Valaja</a:t>
            </a:r>
          </a:p>
          <a:p>
            <a:endParaRPr lang="fi-FI" dirty="0"/>
          </a:p>
          <a:p>
            <a:r>
              <a:rPr lang="fi-FI" dirty="0">
                <a:hlinkClick r:id="rId3"/>
              </a:rPr>
              <a:t>kaisa.valaja@ely-keskus.fi</a:t>
            </a:r>
            <a:r>
              <a:rPr lang="fi-FI" dirty="0"/>
              <a:t>, p. 0295 025 103</a:t>
            </a:r>
            <a:endParaRPr lang="en-FI" dirty="0"/>
          </a:p>
        </p:txBody>
      </p:sp>
    </p:spTree>
    <p:extLst>
      <p:ext uri="{BB962C8B-B14F-4D97-AF65-F5344CB8AC3E}">
        <p14:creationId xmlns:p14="http://schemas.microsoft.com/office/powerpoint/2010/main" val="31895795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127F586D-1219-00D1-6A5B-A42FBF4CA763}"/>
              </a:ext>
            </a:extLst>
          </p:cNvPr>
          <p:cNvSpPr>
            <a:spLocks noGrp="1"/>
          </p:cNvSpPr>
          <p:nvPr>
            <p:ph type="body" sz="quarter" idx="22"/>
          </p:nvPr>
        </p:nvSpPr>
        <p:spPr/>
        <p:txBody>
          <a:bodyPr/>
          <a:lstStyle/>
          <a:p>
            <a:pPr marL="0" indent="0">
              <a:buNone/>
            </a:pPr>
            <a:r>
              <a:rPr lang="fi-FI" sz="2000" dirty="0">
                <a:solidFill>
                  <a:srgbClr val="444444"/>
                </a:solidFill>
              </a:rPr>
              <a:t>H</a:t>
            </a:r>
            <a:r>
              <a:rPr lang="fi-FI" sz="2000" b="0" i="0" dirty="0">
                <a:solidFill>
                  <a:srgbClr val="444444"/>
                </a:solidFill>
                <a:effectLst/>
              </a:rPr>
              <a:t>akija hallitsee tuen kohteena olevaa maatilaa omistuksen tai vuokrasopimuksen perusteella.</a:t>
            </a:r>
          </a:p>
          <a:p>
            <a:pPr marL="0" indent="0">
              <a:buNone/>
            </a:pPr>
            <a:endParaRPr lang="fi-FI" sz="2000" b="0" i="0" dirty="0">
              <a:solidFill>
                <a:srgbClr val="444444"/>
              </a:solidFill>
              <a:effectLst/>
            </a:endParaRPr>
          </a:p>
          <a:p>
            <a:pPr marL="0" indent="0">
              <a:buNone/>
            </a:pPr>
            <a:r>
              <a:rPr lang="fi-FI" sz="2000" b="0" i="0" dirty="0">
                <a:solidFill>
                  <a:srgbClr val="444444"/>
                </a:solidFill>
                <a:effectLst/>
              </a:rPr>
              <a:t>Jos hakija on maatalousyrittäjien yhteenliittymä ja tukea haetaan yhteisön osakkaan tai jäsenen maatilaa varten, osakas tai jäsen hallitsee tuen kohteena olevaa maatilaa omistuksen tai vuokrasopimuksen perusteella.</a:t>
            </a:r>
          </a:p>
          <a:p>
            <a:pPr marL="0" indent="0">
              <a:buNone/>
            </a:pPr>
            <a:endParaRPr lang="fi-FI" sz="2000" b="0" i="0" dirty="0">
              <a:solidFill>
                <a:srgbClr val="444444"/>
              </a:solidFill>
              <a:effectLst/>
            </a:endParaRPr>
          </a:p>
          <a:p>
            <a:pPr marL="0" indent="0">
              <a:buNone/>
            </a:pPr>
            <a:r>
              <a:rPr lang="fi-FI" sz="2000" b="0" i="0" dirty="0">
                <a:solidFill>
                  <a:srgbClr val="444444"/>
                </a:solidFill>
                <a:effectLst/>
              </a:rPr>
              <a:t>Jos maatilan investointituen kohteena olevan maatilan hallinta kuuluu yhteisesti kahdelle tai useammalle taholle, tukea voidaan myöntää, jos nämä hakevat tukea yhdessä ja vähintään kolmasosa maatilasta on sellaisen maatalousyrittäjän hallinnassa, joka täyttää ikä- ja ammattitaitovaatimuksen (esi</a:t>
            </a:r>
            <a:r>
              <a:rPr lang="fi-FI" sz="2000" dirty="0">
                <a:solidFill>
                  <a:srgbClr val="444444"/>
                </a:solidFill>
              </a:rPr>
              <a:t>m. aviopari, kuolinpesä, </a:t>
            </a:r>
            <a:r>
              <a:rPr lang="fi-FI" sz="2000" dirty="0" err="1">
                <a:solidFill>
                  <a:srgbClr val="444444"/>
                </a:solidFill>
              </a:rPr>
              <a:t>maatalousyhtymä</a:t>
            </a:r>
            <a:r>
              <a:rPr lang="fi-FI" sz="2000" dirty="0">
                <a:solidFill>
                  <a:srgbClr val="444444"/>
                </a:solidFill>
              </a:rPr>
              <a:t>).</a:t>
            </a:r>
            <a:endParaRPr lang="fi-FI" dirty="0"/>
          </a:p>
          <a:p>
            <a:pPr marL="0" indent="0">
              <a:buNone/>
            </a:pPr>
            <a:endParaRPr lang="fi-FI" dirty="0"/>
          </a:p>
        </p:txBody>
      </p:sp>
      <p:sp>
        <p:nvSpPr>
          <p:cNvPr id="3" name="Otsikko 2">
            <a:extLst>
              <a:ext uri="{FF2B5EF4-FFF2-40B4-BE49-F238E27FC236}">
                <a16:creationId xmlns:a16="http://schemas.microsoft.com/office/drawing/2014/main" id="{5D68BD52-E636-00A4-16D3-D2A78B66F60D}"/>
              </a:ext>
            </a:extLst>
          </p:cNvPr>
          <p:cNvSpPr>
            <a:spLocks noGrp="1"/>
          </p:cNvSpPr>
          <p:nvPr>
            <p:ph type="title"/>
          </p:nvPr>
        </p:nvSpPr>
        <p:spPr/>
        <p:txBody>
          <a:bodyPr>
            <a:normAutofit/>
          </a:bodyPr>
          <a:lstStyle/>
          <a:p>
            <a:r>
              <a:rPr lang="fi-FI" sz="3200" dirty="0">
                <a:latin typeface="Arial" panose="020B0604020202020204" pitchFamily="34" charset="0"/>
                <a:cs typeface="Arial" panose="020B0604020202020204" pitchFamily="34" charset="0"/>
              </a:rPr>
              <a:t>	</a:t>
            </a:r>
            <a:r>
              <a:rPr lang="fi-FI" sz="3200" dirty="0"/>
              <a:t>Maatilan hallintaa koskevat edellytykset</a:t>
            </a:r>
          </a:p>
        </p:txBody>
      </p:sp>
    </p:spTree>
    <p:extLst>
      <p:ext uri="{BB962C8B-B14F-4D97-AF65-F5344CB8AC3E}">
        <p14:creationId xmlns:p14="http://schemas.microsoft.com/office/powerpoint/2010/main" val="35203532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97ADBC87-610A-5857-5780-B638A112E45B}"/>
              </a:ext>
            </a:extLst>
          </p:cNvPr>
          <p:cNvSpPr>
            <a:spLocks noGrp="1"/>
          </p:cNvSpPr>
          <p:nvPr>
            <p:ph type="body" sz="quarter" idx="22"/>
          </p:nvPr>
        </p:nvSpPr>
        <p:spPr/>
        <p:txBody>
          <a:bodyPr/>
          <a:lstStyle/>
          <a:p>
            <a:pPr marL="0" indent="0">
              <a:buNone/>
            </a:pPr>
            <a:r>
              <a:rPr lang="fi-FI" sz="2000" b="0" i="0" dirty="0">
                <a:solidFill>
                  <a:srgbClr val="444444"/>
                </a:solidFill>
                <a:effectLst/>
              </a:rPr>
              <a:t>Jos sellaista maatilan osaa, jolle tuen kohteena oleva rakentamisinvestointi toteutetaan, hallitaan vuokrasopimuksen tai kiinteistön hallinnan jakamista koskevan sopimuksen perusteella, tuen myöntämisen edellytyksenä on, että sopimukseen perustuva oikeus on kirjattu, vuokraoikeus on siirrettävissä kolmannelle kiinteistön omistajaa kuulematta ja vuokraoikeuden voimassaolo jatkuu vähintään kymmenen vuotta tuen hakemisesta.</a:t>
            </a:r>
          </a:p>
          <a:p>
            <a:pPr marL="0" indent="0">
              <a:buNone/>
            </a:pPr>
            <a:endParaRPr lang="fi-FI" sz="2000" b="0" i="0" dirty="0">
              <a:solidFill>
                <a:srgbClr val="444444"/>
              </a:solidFill>
              <a:effectLst/>
            </a:endParaRPr>
          </a:p>
          <a:p>
            <a:pPr marL="0" indent="0">
              <a:buNone/>
            </a:pPr>
            <a:r>
              <a:rPr lang="fi-FI" sz="2000" dirty="0">
                <a:solidFill>
                  <a:srgbClr val="444444"/>
                </a:solidFill>
              </a:rPr>
              <a:t>Vuokrasopimuksen kirjaamista haetaan Maanmittauslaitokselta</a:t>
            </a:r>
          </a:p>
          <a:p>
            <a:pPr marL="0" indent="0">
              <a:buNone/>
            </a:pPr>
            <a:endParaRPr lang="fi-FI" dirty="0"/>
          </a:p>
        </p:txBody>
      </p:sp>
      <p:sp>
        <p:nvSpPr>
          <p:cNvPr id="3" name="Otsikko 2">
            <a:extLst>
              <a:ext uri="{FF2B5EF4-FFF2-40B4-BE49-F238E27FC236}">
                <a16:creationId xmlns:a16="http://schemas.microsoft.com/office/drawing/2014/main" id="{7F930568-DF64-877F-8495-FD4DD660B7F7}"/>
              </a:ext>
            </a:extLst>
          </p:cNvPr>
          <p:cNvSpPr>
            <a:spLocks noGrp="1"/>
          </p:cNvSpPr>
          <p:nvPr>
            <p:ph type="title"/>
          </p:nvPr>
        </p:nvSpPr>
        <p:spPr/>
        <p:txBody>
          <a:bodyPr/>
          <a:lstStyle/>
          <a:p>
            <a:r>
              <a:rPr lang="fi-FI" dirty="0"/>
              <a:t>	</a:t>
            </a:r>
            <a:r>
              <a:rPr lang="fi-FI" sz="3200" dirty="0"/>
              <a:t>Maatilan hallintaa koskevat edellytykset</a:t>
            </a:r>
          </a:p>
        </p:txBody>
      </p:sp>
    </p:spTree>
    <p:extLst>
      <p:ext uri="{BB962C8B-B14F-4D97-AF65-F5344CB8AC3E}">
        <p14:creationId xmlns:p14="http://schemas.microsoft.com/office/powerpoint/2010/main" val="10030900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E8D1F448-9017-835E-F112-7DB23989B645}"/>
              </a:ext>
            </a:extLst>
          </p:cNvPr>
          <p:cNvSpPr>
            <a:spLocks noGrp="1"/>
          </p:cNvSpPr>
          <p:nvPr>
            <p:ph type="body" sz="quarter" idx="22"/>
          </p:nvPr>
        </p:nvSpPr>
        <p:spPr/>
        <p:txBody>
          <a:bodyPr/>
          <a:lstStyle/>
          <a:p>
            <a:pPr marL="0" indent="0">
              <a:buNone/>
            </a:pPr>
            <a:r>
              <a:rPr lang="fi-FI" sz="2000" b="0" i="0" dirty="0">
                <a:solidFill>
                  <a:srgbClr val="444444"/>
                </a:solidFill>
                <a:effectLst/>
              </a:rPr>
              <a:t>Tuen kohteena olevalla </a:t>
            </a:r>
            <a:r>
              <a:rPr lang="fi-FI" sz="2000" b="1" dirty="0">
                <a:solidFill>
                  <a:srgbClr val="444444"/>
                </a:solidFill>
              </a:rPr>
              <a:t>maatalouden</a:t>
            </a:r>
            <a:r>
              <a:rPr lang="fi-FI" sz="2000" dirty="0">
                <a:solidFill>
                  <a:srgbClr val="444444"/>
                </a:solidFill>
              </a:rPr>
              <a:t> </a:t>
            </a:r>
            <a:r>
              <a:rPr lang="fi-FI" sz="2000" b="1" i="0" dirty="0">
                <a:solidFill>
                  <a:srgbClr val="444444"/>
                </a:solidFill>
                <a:effectLst/>
              </a:rPr>
              <a:t>yritystoiminnalla tulee olla edellytykset jatkuvaan kannattavuuteen</a:t>
            </a:r>
            <a:r>
              <a:rPr lang="fi-FI" sz="2000" b="1" dirty="0">
                <a:solidFill>
                  <a:srgbClr val="444444"/>
                </a:solidFill>
              </a:rPr>
              <a:t> </a:t>
            </a:r>
            <a:r>
              <a:rPr lang="fi-FI" sz="2000" b="0" i="0" dirty="0">
                <a:solidFill>
                  <a:srgbClr val="444444"/>
                </a:solidFill>
                <a:effectLst/>
              </a:rPr>
              <a:t>(tuki voi kohdistua vain maatalouteen).</a:t>
            </a:r>
          </a:p>
          <a:p>
            <a:pPr marL="0" indent="0">
              <a:buNone/>
            </a:pPr>
            <a:endParaRPr lang="fi-FI" sz="2000" dirty="0">
              <a:solidFill>
                <a:srgbClr val="444444"/>
              </a:solidFill>
            </a:endParaRPr>
          </a:p>
          <a:p>
            <a:pPr marL="0" indent="0">
              <a:buNone/>
            </a:pPr>
            <a:r>
              <a:rPr lang="fi-FI" sz="2000" dirty="0">
                <a:solidFill>
                  <a:srgbClr val="444444"/>
                </a:solidFill>
              </a:rPr>
              <a:t>Yritystoiminnan edellytyksiä arvioitaessa huomioidaan yritystoiminnan kannattavuus, vakavaraisuus, hakijan maksuvalmius sekä tuotteiden ja palvelujen markkinointimahdollisuudet.</a:t>
            </a:r>
          </a:p>
          <a:p>
            <a:pPr marL="0" indent="0">
              <a:buNone/>
            </a:pPr>
            <a:endParaRPr lang="fi-FI" sz="2000" b="0" i="0" dirty="0">
              <a:solidFill>
                <a:srgbClr val="444444"/>
              </a:solidFill>
              <a:effectLst/>
            </a:endParaRPr>
          </a:p>
          <a:p>
            <a:pPr marL="0" indent="0">
              <a:buNone/>
            </a:pPr>
            <a:r>
              <a:rPr lang="fi-FI" sz="2000" b="0" i="0" dirty="0">
                <a:solidFill>
                  <a:srgbClr val="444444"/>
                </a:solidFill>
                <a:effectLst/>
              </a:rPr>
              <a:t>Jos hakija on maatalousyrittäjien yhteenliittymä, edellytyksiä arvioitaessa tarkastellaan yhteisön jäsenten tai osakkaiden yritystoimintaa. Tällöin edellytykset yritystoiminnan jatkuvaan kannattavuuteen tulee olla vähintään puolella yhteisön osakkaista tai jäsenistä.</a:t>
            </a:r>
            <a:endParaRPr lang="fi-FI" sz="2000" dirty="0"/>
          </a:p>
          <a:p>
            <a:pPr marL="0" indent="0">
              <a:buNone/>
            </a:pPr>
            <a:endParaRPr lang="fi-FI" dirty="0"/>
          </a:p>
        </p:txBody>
      </p:sp>
      <p:sp>
        <p:nvSpPr>
          <p:cNvPr id="3" name="Otsikko 2">
            <a:extLst>
              <a:ext uri="{FF2B5EF4-FFF2-40B4-BE49-F238E27FC236}">
                <a16:creationId xmlns:a16="http://schemas.microsoft.com/office/drawing/2014/main" id="{2E0AC0FC-8DCE-F0EC-2002-47568D0D41DC}"/>
              </a:ext>
            </a:extLst>
          </p:cNvPr>
          <p:cNvSpPr>
            <a:spLocks noGrp="1"/>
          </p:cNvSpPr>
          <p:nvPr>
            <p:ph type="title"/>
          </p:nvPr>
        </p:nvSpPr>
        <p:spPr/>
        <p:txBody>
          <a:bodyPr/>
          <a:lstStyle/>
          <a:p>
            <a:r>
              <a:rPr lang="fi-FI" dirty="0"/>
              <a:t>	Maatilan yritystoimintaa koskeva edellytys</a:t>
            </a:r>
          </a:p>
        </p:txBody>
      </p:sp>
    </p:spTree>
    <p:extLst>
      <p:ext uri="{BB962C8B-B14F-4D97-AF65-F5344CB8AC3E}">
        <p14:creationId xmlns:p14="http://schemas.microsoft.com/office/powerpoint/2010/main" val="9039414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DA271649-9AAA-A7C8-A5F1-41EDA3310DEE}"/>
              </a:ext>
            </a:extLst>
          </p:cNvPr>
          <p:cNvSpPr>
            <a:spLocks noGrp="1"/>
          </p:cNvSpPr>
          <p:nvPr>
            <p:ph type="body" sz="quarter" idx="22"/>
          </p:nvPr>
        </p:nvSpPr>
        <p:spPr/>
        <p:txBody>
          <a:bodyPr/>
          <a:lstStyle/>
          <a:p>
            <a:pPr marL="0" indent="0">
              <a:buNone/>
            </a:pPr>
            <a:r>
              <a:rPr lang="fi-FI" sz="2000" b="0" i="0" dirty="0">
                <a:solidFill>
                  <a:srgbClr val="444444"/>
                </a:solidFill>
                <a:effectLst/>
              </a:rPr>
              <a:t>Tuen myöntämisen edellytyksenä on, että tuen kohteena olevalla maatilalla noudatetaan sellaisia asianomaista tuotannonalaa koskevia pakollisia vaatimuksia, jotka perustuvat ympäristöä, hygieniaa ja eläinten hyvinvointia koskevaan Euroopan unionin ja kansalliseen lainsäädäntöön. </a:t>
            </a:r>
          </a:p>
          <a:p>
            <a:endParaRPr lang="fi-FI" sz="2000" dirty="0">
              <a:solidFill>
                <a:srgbClr val="444444"/>
              </a:solidFill>
            </a:endParaRPr>
          </a:p>
          <a:p>
            <a:pPr marL="0" indent="0" algn="l">
              <a:buNone/>
            </a:pPr>
            <a:r>
              <a:rPr lang="fi-FI" sz="2000" dirty="0"/>
              <a:t>V</a:t>
            </a:r>
            <a:r>
              <a:rPr lang="fi-FI" sz="2000" b="0" i="0" u="none" strike="noStrike" baseline="0" dirty="0"/>
              <a:t>oidaan todeta viranomaisten suorittamien tarkastusten tai valvontojen perusteella, viranomaisten päätösten perusteella, hakijan esittämän selvityksen perusteella tai maatilakäynnin perusteella.</a:t>
            </a:r>
            <a:endParaRPr lang="fi-FI" sz="2000" b="0" i="0" dirty="0">
              <a:solidFill>
                <a:srgbClr val="444444"/>
              </a:solidFill>
              <a:effectLst/>
            </a:endParaRPr>
          </a:p>
          <a:p>
            <a:pPr marL="0" indent="0">
              <a:buNone/>
            </a:pPr>
            <a:endParaRPr lang="fi-FI" dirty="0"/>
          </a:p>
        </p:txBody>
      </p:sp>
      <p:sp>
        <p:nvSpPr>
          <p:cNvPr id="3" name="Otsikko 2">
            <a:extLst>
              <a:ext uri="{FF2B5EF4-FFF2-40B4-BE49-F238E27FC236}">
                <a16:creationId xmlns:a16="http://schemas.microsoft.com/office/drawing/2014/main" id="{72BFDA98-DBDF-192C-54C5-6E59E7B49B1E}"/>
              </a:ext>
            </a:extLst>
          </p:cNvPr>
          <p:cNvSpPr>
            <a:spLocks noGrp="1"/>
          </p:cNvSpPr>
          <p:nvPr>
            <p:ph type="title"/>
          </p:nvPr>
        </p:nvSpPr>
        <p:spPr/>
        <p:txBody>
          <a:bodyPr/>
          <a:lstStyle/>
          <a:p>
            <a:r>
              <a:rPr lang="fi-FI" dirty="0"/>
              <a:t>			Ehdollisuuden vaatimukset</a:t>
            </a:r>
          </a:p>
        </p:txBody>
      </p:sp>
    </p:spTree>
    <p:extLst>
      <p:ext uri="{BB962C8B-B14F-4D97-AF65-F5344CB8AC3E}">
        <p14:creationId xmlns:p14="http://schemas.microsoft.com/office/powerpoint/2010/main" val="2865875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260B80A3-2749-4A90-C2D1-3CC30285F107}"/>
              </a:ext>
            </a:extLst>
          </p:cNvPr>
          <p:cNvSpPr>
            <a:spLocks noGrp="1"/>
          </p:cNvSpPr>
          <p:nvPr>
            <p:ph type="body" sz="quarter" idx="22"/>
          </p:nvPr>
        </p:nvSpPr>
        <p:spPr/>
        <p:txBody>
          <a:bodyPr>
            <a:normAutofit fontScale="92500" lnSpcReduction="10000"/>
          </a:bodyPr>
          <a:lstStyle/>
          <a:p>
            <a:pPr marL="0" indent="0">
              <a:buNone/>
            </a:pPr>
            <a:r>
              <a:rPr lang="fi-FI" sz="2000" b="0" i="0" dirty="0">
                <a:solidFill>
                  <a:srgbClr val="444444"/>
                </a:solidFill>
                <a:effectLst/>
              </a:rPr>
              <a:t>Maatilan investointitukea ei myönnetä sellaiseen toimenpiteeseen, jonka toteuttaminen on aloitettu ennen tukihakemuksen jättämistä (poikkeus on suunnittelukustannukset jotka ovat syntyneet 1.1.2023 jälkeen, nämä hyväksytään).</a:t>
            </a:r>
          </a:p>
          <a:p>
            <a:pPr marL="0" indent="0">
              <a:buNone/>
            </a:pPr>
            <a:endParaRPr lang="fi-FI" sz="2000" b="0" i="0" dirty="0">
              <a:solidFill>
                <a:srgbClr val="444444"/>
              </a:solidFill>
              <a:effectLst/>
            </a:endParaRPr>
          </a:p>
          <a:p>
            <a:pPr marL="0" indent="0">
              <a:buNone/>
            </a:pPr>
            <a:r>
              <a:rPr lang="fi-FI" sz="2000" b="0" i="0" dirty="0">
                <a:solidFill>
                  <a:srgbClr val="444444"/>
                </a:solidFill>
                <a:effectLst/>
              </a:rPr>
              <a:t>Investoinnin voi aloittaa sen jälkeen kun investointitukihakemus on jätetty</a:t>
            </a:r>
            <a:r>
              <a:rPr lang="fi-FI" dirty="0">
                <a:solidFill>
                  <a:srgbClr val="FF0000"/>
                </a:solidFill>
              </a:rPr>
              <a:t>. </a:t>
            </a:r>
            <a:r>
              <a:rPr lang="fi-FI" sz="2000" b="0" i="0" dirty="0">
                <a:solidFill>
                  <a:srgbClr val="FF0000"/>
                </a:solidFill>
                <a:effectLst/>
              </a:rPr>
              <a:t>Aloittaminen ennen tukipäätöksen saamista tehdään omalla riskillä. Jo aloitettu hanke ei enää jatkossa ole tukikelpoinen. </a:t>
            </a:r>
          </a:p>
          <a:p>
            <a:pPr marL="0" indent="0">
              <a:buNone/>
            </a:pPr>
            <a:endParaRPr lang="fi-FI" sz="2000" b="0" i="0" dirty="0">
              <a:solidFill>
                <a:srgbClr val="444444"/>
              </a:solidFill>
              <a:effectLst/>
            </a:endParaRPr>
          </a:p>
          <a:p>
            <a:pPr marL="0" indent="0">
              <a:buNone/>
            </a:pPr>
            <a:endParaRPr lang="fi-FI" sz="2000" b="0" i="0" dirty="0">
              <a:solidFill>
                <a:srgbClr val="444444"/>
              </a:solidFill>
              <a:effectLst/>
            </a:endParaRPr>
          </a:p>
          <a:p>
            <a:pPr marL="0" indent="0">
              <a:buNone/>
            </a:pPr>
            <a:r>
              <a:rPr lang="fi-FI" sz="2000" b="0" i="0" dirty="0">
                <a:solidFill>
                  <a:srgbClr val="444444"/>
                </a:solidFill>
                <a:effectLst/>
              </a:rPr>
              <a:t>Jos tuettava toimenpide edellyttää luvan hankkimista viranomaiselta, tuen myöntämisen edellytyksenä on </a:t>
            </a:r>
            <a:r>
              <a:rPr lang="fi-FI" sz="2000" b="1" i="0" dirty="0">
                <a:solidFill>
                  <a:srgbClr val="444444"/>
                </a:solidFill>
                <a:effectLst/>
              </a:rPr>
              <a:t>luvan esittäminen </a:t>
            </a:r>
            <a:r>
              <a:rPr lang="fi-FI" sz="2000" b="0" i="0" dirty="0">
                <a:solidFill>
                  <a:srgbClr val="444444"/>
                </a:solidFill>
                <a:effectLst/>
              </a:rPr>
              <a:t>(esim. rakennuslupa, toimenpidelupa, ympäristölupa).</a:t>
            </a:r>
          </a:p>
          <a:p>
            <a:pPr marL="0" indent="0">
              <a:buNone/>
            </a:pPr>
            <a:r>
              <a:rPr lang="fi-FI" dirty="0">
                <a:solidFill>
                  <a:srgbClr val="FF0000"/>
                </a:solidFill>
              </a:rPr>
              <a:t>Lupahakemus ajoissa vireille !</a:t>
            </a:r>
            <a:endParaRPr lang="fi-FI" sz="2000" b="0" i="0" dirty="0">
              <a:solidFill>
                <a:srgbClr val="FF0000"/>
              </a:solidFill>
              <a:effectLst/>
            </a:endParaRPr>
          </a:p>
          <a:p>
            <a:pPr marL="0" indent="0">
              <a:buNone/>
            </a:pPr>
            <a:endParaRPr lang="fi-FI" dirty="0"/>
          </a:p>
        </p:txBody>
      </p:sp>
      <p:sp>
        <p:nvSpPr>
          <p:cNvPr id="3" name="Otsikko 2">
            <a:extLst>
              <a:ext uri="{FF2B5EF4-FFF2-40B4-BE49-F238E27FC236}">
                <a16:creationId xmlns:a16="http://schemas.microsoft.com/office/drawing/2014/main" id="{8907065B-0163-523A-9152-415D63A6C1A4}"/>
              </a:ext>
            </a:extLst>
          </p:cNvPr>
          <p:cNvSpPr>
            <a:spLocks noGrp="1"/>
          </p:cNvSpPr>
          <p:nvPr>
            <p:ph type="title"/>
          </p:nvPr>
        </p:nvSpPr>
        <p:spPr/>
        <p:txBody>
          <a:bodyPr/>
          <a:lstStyle/>
          <a:p>
            <a:r>
              <a:rPr lang="fi-FI" dirty="0"/>
              <a:t>	Tuettavaa toimenpidettä koskevat edellytykset</a:t>
            </a:r>
          </a:p>
        </p:txBody>
      </p:sp>
    </p:spTree>
    <p:extLst>
      <p:ext uri="{BB962C8B-B14F-4D97-AF65-F5344CB8AC3E}">
        <p14:creationId xmlns:p14="http://schemas.microsoft.com/office/powerpoint/2010/main" val="2777316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F0853A75-8BD7-5158-014D-A5DE8BD194DF}"/>
              </a:ext>
            </a:extLst>
          </p:cNvPr>
          <p:cNvSpPr>
            <a:spLocks noGrp="1"/>
          </p:cNvSpPr>
          <p:nvPr>
            <p:ph type="body" sz="quarter" idx="22"/>
          </p:nvPr>
        </p:nvSpPr>
        <p:spPr>
          <a:xfrm>
            <a:off x="838200" y="1428109"/>
            <a:ext cx="10632439" cy="4647152"/>
          </a:xfrm>
        </p:spPr>
        <p:txBody>
          <a:bodyPr>
            <a:normAutofit lnSpcReduction="10000"/>
          </a:bodyPr>
          <a:lstStyle/>
          <a:p>
            <a:pPr marL="0" indent="0">
              <a:buNone/>
            </a:pPr>
            <a:r>
              <a:rPr lang="fi-FI" dirty="0"/>
              <a:t>	</a:t>
            </a:r>
            <a:r>
              <a:rPr lang="fi-FI" sz="2000" dirty="0"/>
              <a:t>Avustus</a:t>
            </a:r>
          </a:p>
          <a:p>
            <a:pPr marL="0" indent="0">
              <a:buNone/>
            </a:pPr>
            <a:r>
              <a:rPr lang="fi-FI" sz="2000" dirty="0"/>
              <a:t>	Korkotukilainan korkotuki</a:t>
            </a:r>
          </a:p>
          <a:p>
            <a:pPr marL="0" indent="0">
              <a:buNone/>
            </a:pPr>
            <a:r>
              <a:rPr lang="fi-FI" sz="2000" dirty="0"/>
              <a:t>			laina-aika max 25 vuotta, korkotuen määrä 3 prosenttiyksikköä, 				asiakas maksaa vähintään 1 % korkoa, korkotuen tukitaso max 5 %, 			pankilta saatu luottolupaus hakemuksen liitteeksi</a:t>
            </a:r>
          </a:p>
          <a:p>
            <a:pPr marL="0" indent="0">
              <a:buNone/>
            </a:pPr>
            <a:r>
              <a:rPr lang="fi-FI" sz="2000" dirty="0"/>
              <a:t>	Valtiontakaus </a:t>
            </a:r>
          </a:p>
          <a:p>
            <a:pPr marL="0" indent="0">
              <a:buNone/>
            </a:pPr>
            <a:r>
              <a:rPr lang="fi-FI" sz="2000" dirty="0"/>
              <a:t>			kun omat vakuudet ei riitä, vastavakuus asetettava, yritystoimintaan 			ei saa sisältyä merkittäviä riskejä, takausmaksu, max 800 000 				e/hanke ja 80 % kohteena olevan lainan määrästä</a:t>
            </a:r>
          </a:p>
          <a:p>
            <a:pPr marL="0" indent="0">
              <a:buNone/>
            </a:pPr>
            <a:r>
              <a:rPr lang="fi-FI" sz="2000" b="0" i="0" dirty="0">
                <a:solidFill>
                  <a:srgbClr val="444444"/>
                </a:solidFill>
                <a:effectLst/>
              </a:rPr>
              <a:t>Tuotantorakennuksen uudisrakentamiseen, laajentamiseen tai peruskorjaamiseen ei myönnetä tukea, jos hakemuksen perusteella tuen määrä olisi enintään 7 000 euroa. Muissa toimenpiteissä vastaava määrä on 3 000 euroa.</a:t>
            </a:r>
          </a:p>
          <a:p>
            <a:pPr marL="0" indent="0">
              <a:buNone/>
            </a:pPr>
            <a:r>
              <a:rPr lang="fi-FI" dirty="0">
                <a:solidFill>
                  <a:srgbClr val="444444"/>
                </a:solidFill>
              </a:rPr>
              <a:t>Tukimäärä max 1 500 000 e/maatila kolmen verovuoden jaksolla. Tästä määrästä voi kohdistua kilpailukykyinvestointeihin max 1 200 000 e/maatila kolmen verovuoden aikana.</a:t>
            </a:r>
            <a:endParaRPr lang="fi-FI" sz="2000" b="0" i="0" dirty="0">
              <a:solidFill>
                <a:srgbClr val="444444"/>
              </a:solidFill>
              <a:effectLst/>
            </a:endParaRPr>
          </a:p>
          <a:p>
            <a:pPr marL="0" indent="0">
              <a:buNone/>
            </a:pPr>
            <a:endParaRPr lang="fi-FI" dirty="0"/>
          </a:p>
        </p:txBody>
      </p:sp>
      <p:sp>
        <p:nvSpPr>
          <p:cNvPr id="3" name="Otsikko 2">
            <a:extLst>
              <a:ext uri="{FF2B5EF4-FFF2-40B4-BE49-F238E27FC236}">
                <a16:creationId xmlns:a16="http://schemas.microsoft.com/office/drawing/2014/main" id="{D98D038D-ED40-CF9A-43B6-6A11FA45BC16}"/>
              </a:ext>
            </a:extLst>
          </p:cNvPr>
          <p:cNvSpPr>
            <a:spLocks noGrp="1"/>
          </p:cNvSpPr>
          <p:nvPr>
            <p:ph type="title"/>
          </p:nvPr>
        </p:nvSpPr>
        <p:spPr/>
        <p:txBody>
          <a:bodyPr/>
          <a:lstStyle/>
          <a:p>
            <a:r>
              <a:rPr lang="fi-FI" dirty="0"/>
              <a:t>				Tukimuodot</a:t>
            </a:r>
          </a:p>
        </p:txBody>
      </p:sp>
    </p:spTree>
    <p:extLst>
      <p:ext uri="{BB962C8B-B14F-4D97-AF65-F5344CB8AC3E}">
        <p14:creationId xmlns:p14="http://schemas.microsoft.com/office/powerpoint/2010/main" val="16270978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6555D020-F277-8796-D35E-F09EF7929B5A}"/>
              </a:ext>
            </a:extLst>
          </p:cNvPr>
          <p:cNvSpPr>
            <a:spLocks noGrp="1"/>
          </p:cNvSpPr>
          <p:nvPr>
            <p:ph type="body" sz="quarter" idx="22"/>
          </p:nvPr>
        </p:nvSpPr>
        <p:spPr>
          <a:xfrm>
            <a:off x="838200" y="1674687"/>
            <a:ext cx="10632439" cy="4400573"/>
          </a:xfrm>
        </p:spPr>
        <p:txBody>
          <a:bodyPr>
            <a:normAutofit fontScale="92500" lnSpcReduction="20000"/>
          </a:bodyPr>
          <a:lstStyle/>
          <a:p>
            <a:pPr marL="0" indent="0">
              <a:buNone/>
            </a:pPr>
            <a:r>
              <a:rPr lang="fi-FI" b="1" dirty="0"/>
              <a:t>Suunnittele investointisi huolella! Käy läpi piirustukset ja kustannusarvio suunnittelijan kanssa! Mitä teet? Miten toteutat? </a:t>
            </a:r>
          </a:p>
          <a:p>
            <a:pPr marL="0" indent="0">
              <a:buNone/>
            </a:pPr>
            <a:endParaRPr lang="fi-FI" dirty="0"/>
          </a:p>
          <a:p>
            <a:pPr marL="0" indent="0">
              <a:buNone/>
            </a:pPr>
            <a:r>
              <a:rPr lang="fi-FI" dirty="0"/>
              <a:t>Tarvittavat rakennussuunnitelmat ja kustannusarvion laadinta </a:t>
            </a:r>
          </a:p>
          <a:p>
            <a:pPr marL="0" indent="0">
              <a:buNone/>
            </a:pPr>
            <a:r>
              <a:rPr lang="fi-FI" dirty="0"/>
              <a:t>(kustannusarvio on erillinen liite, ei riitä että täytät summat Hyrrään!)</a:t>
            </a:r>
          </a:p>
          <a:p>
            <a:pPr marL="0" indent="0">
              <a:buNone/>
            </a:pPr>
            <a:endParaRPr lang="fi-FI" dirty="0"/>
          </a:p>
          <a:p>
            <a:pPr marL="0" indent="0">
              <a:buNone/>
            </a:pPr>
            <a:r>
              <a:rPr lang="fi-FI" dirty="0"/>
              <a:t>Ota yhteyttä kunnan rakennusvalvontaan ja selvitä lupatarve -&gt; lupahakemus vireille.</a:t>
            </a:r>
          </a:p>
          <a:p>
            <a:pPr marL="0" indent="0">
              <a:buNone/>
            </a:pPr>
            <a:endParaRPr lang="fi-FI" dirty="0"/>
          </a:p>
          <a:p>
            <a:pPr marL="0" indent="0">
              <a:buNone/>
            </a:pPr>
            <a:r>
              <a:rPr lang="fi-FI" dirty="0"/>
              <a:t>Selvitä tarvitsetko ympäristölupaa tms.</a:t>
            </a:r>
          </a:p>
          <a:p>
            <a:pPr marL="0" indent="0">
              <a:buNone/>
            </a:pPr>
            <a:endParaRPr lang="fi-FI" dirty="0"/>
          </a:p>
          <a:p>
            <a:pPr marL="0" indent="0">
              <a:buNone/>
            </a:pPr>
            <a:r>
              <a:rPr lang="fi-FI" dirty="0"/>
              <a:t>Keskustele pankkisi kanssa rahoituksesta, korkotukilainan luottolupaus.</a:t>
            </a:r>
          </a:p>
          <a:p>
            <a:pPr marL="0" indent="0">
              <a:buNone/>
            </a:pPr>
            <a:endParaRPr lang="fi-FI" dirty="0"/>
          </a:p>
          <a:p>
            <a:pPr marL="0" indent="0">
              <a:buNone/>
            </a:pPr>
            <a:r>
              <a:rPr lang="fi-FI" dirty="0"/>
              <a:t>Jos investointisi edellyttää liiketoimintasuunnitelmaa, liiketoimintasuunnitelma laskelmineen valmiiksi.</a:t>
            </a:r>
          </a:p>
        </p:txBody>
      </p:sp>
      <p:sp>
        <p:nvSpPr>
          <p:cNvPr id="3" name="Otsikko 2">
            <a:extLst>
              <a:ext uri="{FF2B5EF4-FFF2-40B4-BE49-F238E27FC236}">
                <a16:creationId xmlns:a16="http://schemas.microsoft.com/office/drawing/2014/main" id="{8A0ACC7A-55C9-53C6-659B-28B0011BA6A3}"/>
              </a:ext>
            </a:extLst>
          </p:cNvPr>
          <p:cNvSpPr>
            <a:spLocks noGrp="1"/>
          </p:cNvSpPr>
          <p:nvPr>
            <p:ph type="title"/>
          </p:nvPr>
        </p:nvSpPr>
        <p:spPr/>
        <p:txBody>
          <a:bodyPr/>
          <a:lstStyle/>
          <a:p>
            <a:r>
              <a:rPr lang="fi-FI" dirty="0"/>
              <a:t>		Ennen kuin jätät tukihakemuksen</a:t>
            </a:r>
          </a:p>
        </p:txBody>
      </p:sp>
    </p:spTree>
    <p:extLst>
      <p:ext uri="{BB962C8B-B14F-4D97-AF65-F5344CB8AC3E}">
        <p14:creationId xmlns:p14="http://schemas.microsoft.com/office/powerpoint/2010/main" val="35995690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0375515F-005C-6802-565B-89387505A50A}"/>
              </a:ext>
            </a:extLst>
          </p:cNvPr>
          <p:cNvSpPr>
            <a:spLocks noGrp="1"/>
          </p:cNvSpPr>
          <p:nvPr>
            <p:ph type="body" sz="quarter" idx="22"/>
          </p:nvPr>
        </p:nvSpPr>
        <p:spPr/>
        <p:txBody>
          <a:bodyPr/>
          <a:lstStyle/>
          <a:p>
            <a:pPr marL="0" indent="0">
              <a:buNone/>
            </a:pPr>
            <a:r>
              <a:rPr lang="fi-FI" sz="2000" b="0" i="0" dirty="0">
                <a:solidFill>
                  <a:srgbClr val="444444"/>
                </a:solidFill>
                <a:effectLst/>
              </a:rPr>
              <a:t>Tukea haetaan sähköisesti verkkopalvelussa, Hyrrä-palvelu </a:t>
            </a:r>
            <a:r>
              <a:rPr lang="fi-FI" sz="2000" b="0" i="0" dirty="0">
                <a:solidFill>
                  <a:srgbClr val="444444"/>
                </a:solidFill>
                <a:effectLst/>
                <a:hlinkClick r:id="rId2"/>
              </a:rPr>
              <a:t>https://hyrra.ruokavirasto.fi/login.html</a:t>
            </a:r>
            <a:endParaRPr lang="fi-FI" sz="2000" b="0" i="0" dirty="0">
              <a:solidFill>
                <a:srgbClr val="444444"/>
              </a:solidFill>
              <a:effectLst/>
            </a:endParaRPr>
          </a:p>
          <a:p>
            <a:pPr marL="0" indent="0">
              <a:buNone/>
            </a:pPr>
            <a:endParaRPr lang="fi-FI" sz="2000" b="0" i="0" dirty="0">
              <a:solidFill>
                <a:srgbClr val="444444"/>
              </a:solidFill>
              <a:effectLst/>
            </a:endParaRPr>
          </a:p>
          <a:p>
            <a:pPr marL="0" indent="0">
              <a:buNone/>
            </a:pPr>
            <a:r>
              <a:rPr lang="fi-FI" sz="2000" dirty="0">
                <a:solidFill>
                  <a:srgbClr val="444444"/>
                </a:solidFill>
              </a:rPr>
              <a:t>Vain sähköinen haku on mahdollista uusissa hakemuksissa, edellisellä kaudella annettuihin päätöksiin voi hakea maksua myös paperihakemuksella</a:t>
            </a:r>
          </a:p>
          <a:p>
            <a:pPr marL="0" indent="0">
              <a:buNone/>
            </a:pPr>
            <a:r>
              <a:rPr lang="fi-FI" sz="2000" dirty="0">
                <a:solidFill>
                  <a:srgbClr val="444444"/>
                </a:solidFill>
              </a:rPr>
              <a:t>Uusi käyttöliittymä Hyrrässä</a:t>
            </a:r>
          </a:p>
          <a:p>
            <a:pPr marL="0" indent="0">
              <a:buNone/>
            </a:pPr>
            <a:r>
              <a:rPr lang="fi-FI" dirty="0">
                <a:solidFill>
                  <a:srgbClr val="444444"/>
                </a:solidFill>
              </a:rPr>
              <a:t>Jokainen tilaa omistava tai hallitseva henkilö allekirjoittaa hakemuksen, tuensaaja –rooli on poistunut, ei enää valtakirjoja ( valmistelun 3.4.23 tilanne)</a:t>
            </a:r>
            <a:endParaRPr lang="fi-FI" sz="2000" dirty="0">
              <a:solidFill>
                <a:srgbClr val="444444"/>
              </a:solidFill>
            </a:endParaRPr>
          </a:p>
          <a:p>
            <a:pPr marL="0" indent="0">
              <a:buNone/>
            </a:pPr>
            <a:r>
              <a:rPr lang="fi-FI" sz="2000" dirty="0">
                <a:solidFill>
                  <a:srgbClr val="444444"/>
                </a:solidFill>
              </a:rPr>
              <a:t>Jatkuva haku, hakemukset otetaan käsittelyyn ja päätökset tehdään tukijaksoittain</a:t>
            </a:r>
            <a:endParaRPr lang="fi-FI" sz="2000" dirty="0"/>
          </a:p>
          <a:p>
            <a:pPr marL="0" indent="0">
              <a:buNone/>
            </a:pPr>
            <a:endParaRPr lang="fi-FI" dirty="0"/>
          </a:p>
        </p:txBody>
      </p:sp>
      <p:sp>
        <p:nvSpPr>
          <p:cNvPr id="3" name="Otsikko 2">
            <a:extLst>
              <a:ext uri="{FF2B5EF4-FFF2-40B4-BE49-F238E27FC236}">
                <a16:creationId xmlns:a16="http://schemas.microsoft.com/office/drawing/2014/main" id="{376B847A-F4F8-1D98-46CF-A313367037BC}"/>
              </a:ext>
            </a:extLst>
          </p:cNvPr>
          <p:cNvSpPr>
            <a:spLocks noGrp="1"/>
          </p:cNvSpPr>
          <p:nvPr>
            <p:ph type="title"/>
          </p:nvPr>
        </p:nvSpPr>
        <p:spPr/>
        <p:txBody>
          <a:bodyPr/>
          <a:lstStyle/>
          <a:p>
            <a:r>
              <a:rPr lang="fi-FI" dirty="0"/>
              <a:t>				Tuen hakeminen</a:t>
            </a:r>
          </a:p>
        </p:txBody>
      </p:sp>
    </p:spTree>
    <p:extLst>
      <p:ext uri="{BB962C8B-B14F-4D97-AF65-F5344CB8AC3E}">
        <p14:creationId xmlns:p14="http://schemas.microsoft.com/office/powerpoint/2010/main" val="17701755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54962746-F4CA-52C0-F9BF-2309F7D0EF43}"/>
              </a:ext>
            </a:extLst>
          </p:cNvPr>
          <p:cNvSpPr>
            <a:spLocks noGrp="1"/>
          </p:cNvSpPr>
          <p:nvPr>
            <p:ph type="body" sz="quarter" idx="22"/>
          </p:nvPr>
        </p:nvSpPr>
        <p:spPr/>
        <p:txBody>
          <a:bodyPr/>
          <a:lstStyle/>
          <a:p>
            <a:pPr marL="0" indent="0">
              <a:buNone/>
            </a:pPr>
            <a:r>
              <a:rPr lang="fi-FI" dirty="0"/>
              <a:t>Tukea voi hakea jatkuvasti Hyrrä-palvelussa sen avauduttua. Vuonna 2023 käytössä on poikkeavat tukijaksot:</a:t>
            </a:r>
          </a:p>
          <a:p>
            <a:pPr marL="0" indent="0">
              <a:buNone/>
            </a:pPr>
            <a:endParaRPr lang="fi-FI" dirty="0"/>
          </a:p>
          <a:p>
            <a:pPr marL="514350" indent="-514350">
              <a:buAutoNum type="arabicParenR"/>
            </a:pPr>
            <a:r>
              <a:rPr lang="fi-FI" dirty="0"/>
              <a:t>3.4. 2023 – 10.5.2023</a:t>
            </a:r>
          </a:p>
          <a:p>
            <a:pPr marL="514350" indent="-514350">
              <a:buAutoNum type="arabicParenR"/>
            </a:pPr>
            <a:r>
              <a:rPr lang="fi-FI" dirty="0"/>
              <a:t>11.5.2023 - 15.8.2023</a:t>
            </a:r>
          </a:p>
          <a:p>
            <a:pPr marL="514350" indent="-514350">
              <a:buAutoNum type="arabicParenR"/>
            </a:pPr>
            <a:r>
              <a:rPr lang="fi-FI" dirty="0"/>
              <a:t>16.8.2023 - 15.10.2023</a:t>
            </a:r>
          </a:p>
          <a:p>
            <a:pPr marL="514350" indent="-514350">
              <a:buAutoNum type="arabicParenR"/>
            </a:pPr>
            <a:r>
              <a:rPr lang="fi-FI" dirty="0"/>
              <a:t>16.10.2023 - 15.1.2024</a:t>
            </a:r>
          </a:p>
          <a:p>
            <a:pPr marL="0" indent="0">
              <a:buNone/>
            </a:pPr>
            <a:endParaRPr lang="fi-FI" dirty="0"/>
          </a:p>
          <a:p>
            <a:pPr marL="0" indent="0">
              <a:buNone/>
            </a:pPr>
            <a:r>
              <a:rPr lang="fi-FI" dirty="0"/>
              <a:t>Vuonna 2024 ja siitä eteenpäin mennään normaalin jaksotuksen mukaisesti.</a:t>
            </a:r>
          </a:p>
          <a:p>
            <a:pPr marL="0" indent="0">
              <a:buNone/>
            </a:pPr>
            <a:endParaRPr lang="fi-FI" dirty="0"/>
          </a:p>
        </p:txBody>
      </p:sp>
      <p:sp>
        <p:nvSpPr>
          <p:cNvPr id="3" name="Otsikko 2">
            <a:extLst>
              <a:ext uri="{FF2B5EF4-FFF2-40B4-BE49-F238E27FC236}">
                <a16:creationId xmlns:a16="http://schemas.microsoft.com/office/drawing/2014/main" id="{5428B8A6-DBF5-BF70-DF3D-F65532A2AA69}"/>
              </a:ext>
            </a:extLst>
          </p:cNvPr>
          <p:cNvSpPr>
            <a:spLocks noGrp="1"/>
          </p:cNvSpPr>
          <p:nvPr>
            <p:ph type="title"/>
          </p:nvPr>
        </p:nvSpPr>
        <p:spPr/>
        <p:txBody>
          <a:bodyPr/>
          <a:lstStyle/>
          <a:p>
            <a:r>
              <a:rPr lang="fi-FI" dirty="0"/>
              <a:t>			Tuen hakeminen vuonna 2023</a:t>
            </a:r>
          </a:p>
        </p:txBody>
      </p:sp>
    </p:spTree>
    <p:extLst>
      <p:ext uri="{BB962C8B-B14F-4D97-AF65-F5344CB8AC3E}">
        <p14:creationId xmlns:p14="http://schemas.microsoft.com/office/powerpoint/2010/main" val="25502956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0620B8C7-AFD2-D9C8-653C-E90075E5DEF6}"/>
              </a:ext>
            </a:extLst>
          </p:cNvPr>
          <p:cNvSpPr>
            <a:spLocks noGrp="1"/>
          </p:cNvSpPr>
          <p:nvPr>
            <p:ph type="body" sz="quarter" idx="22"/>
          </p:nvPr>
        </p:nvSpPr>
        <p:spPr/>
        <p:txBody>
          <a:bodyPr/>
          <a:lstStyle/>
          <a:p>
            <a:pPr marL="0" indent="0" algn="l">
              <a:buNone/>
            </a:pPr>
            <a:r>
              <a:rPr lang="fi-FI" dirty="0"/>
              <a:t>I</a:t>
            </a:r>
            <a:r>
              <a:rPr lang="fi-FI" b="0" i="0" u="none" strike="noStrike" baseline="0" dirty="0"/>
              <a:t>nvestointitukea saa hakea jatkuvasti. Hakemukset ratkaistaan tukijaksoittain, jotka ovat:</a:t>
            </a:r>
          </a:p>
          <a:p>
            <a:pPr marL="0" indent="0" algn="l">
              <a:buNone/>
            </a:pPr>
            <a:endParaRPr lang="fi-FI" b="0" i="0" u="none" strike="noStrike" baseline="0" dirty="0"/>
          </a:p>
          <a:p>
            <a:pPr marL="0" indent="0" algn="l">
              <a:buNone/>
            </a:pPr>
            <a:r>
              <a:rPr lang="fi-FI" b="0" i="0" u="none" strike="noStrike" baseline="0" dirty="0"/>
              <a:t>1) 16 päivästä lokakuuta 15 päivään tammikuuta;</a:t>
            </a:r>
          </a:p>
          <a:p>
            <a:pPr marL="0" indent="0" algn="l">
              <a:buNone/>
            </a:pPr>
            <a:r>
              <a:rPr lang="fi-FI" b="0" i="0" u="none" strike="noStrike" baseline="0" dirty="0"/>
              <a:t>2) 16 päivästä tammikuuta 15 päivään maaliskuuta;</a:t>
            </a:r>
          </a:p>
          <a:p>
            <a:pPr marL="0" indent="0" algn="l">
              <a:buNone/>
            </a:pPr>
            <a:r>
              <a:rPr lang="fi-FI" b="0" i="0" u="none" strike="noStrike" baseline="0" dirty="0"/>
              <a:t>3) 16 päivästä maaliskuuta 15 päivään elokuuta;</a:t>
            </a:r>
          </a:p>
          <a:p>
            <a:pPr marL="0" indent="0" algn="l">
              <a:buNone/>
            </a:pPr>
            <a:r>
              <a:rPr lang="fi-FI" b="0" i="0" u="none" strike="noStrike" baseline="0" dirty="0"/>
              <a:t>4) 16 päivästä elokuuta 15 päivään lokakuuta.</a:t>
            </a:r>
          </a:p>
          <a:p>
            <a:pPr marL="0" indent="0">
              <a:buNone/>
            </a:pPr>
            <a:endParaRPr lang="fi-FI" dirty="0"/>
          </a:p>
        </p:txBody>
      </p:sp>
      <p:sp>
        <p:nvSpPr>
          <p:cNvPr id="3" name="Otsikko 2">
            <a:extLst>
              <a:ext uri="{FF2B5EF4-FFF2-40B4-BE49-F238E27FC236}">
                <a16:creationId xmlns:a16="http://schemas.microsoft.com/office/drawing/2014/main" id="{B739896F-7DB1-CBB1-56CE-225908BA3BE2}"/>
              </a:ext>
            </a:extLst>
          </p:cNvPr>
          <p:cNvSpPr>
            <a:spLocks noGrp="1"/>
          </p:cNvSpPr>
          <p:nvPr>
            <p:ph type="title"/>
          </p:nvPr>
        </p:nvSpPr>
        <p:spPr/>
        <p:txBody>
          <a:bodyPr/>
          <a:lstStyle/>
          <a:p>
            <a:r>
              <a:rPr lang="fi-FI" dirty="0"/>
              <a:t>	Tuen hakeminen vuonna 2024 ja siitä eteenpäin</a:t>
            </a:r>
          </a:p>
        </p:txBody>
      </p:sp>
    </p:spTree>
    <p:extLst>
      <p:ext uri="{BB962C8B-B14F-4D97-AF65-F5344CB8AC3E}">
        <p14:creationId xmlns:p14="http://schemas.microsoft.com/office/powerpoint/2010/main" val="11581096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in paikkamerkki 4">
            <a:extLst>
              <a:ext uri="{FF2B5EF4-FFF2-40B4-BE49-F238E27FC236}">
                <a16:creationId xmlns:a16="http://schemas.microsoft.com/office/drawing/2014/main" id="{63C66200-E599-51C7-D365-563757E0423B}"/>
              </a:ext>
            </a:extLst>
          </p:cNvPr>
          <p:cNvSpPr>
            <a:spLocks noGrp="1"/>
          </p:cNvSpPr>
          <p:nvPr>
            <p:ph type="body" sz="quarter" idx="22"/>
          </p:nvPr>
        </p:nvSpPr>
        <p:spPr/>
        <p:txBody>
          <a:bodyPr/>
          <a:lstStyle/>
          <a:p>
            <a:pPr marL="0" indent="0">
              <a:buNone/>
            </a:pPr>
            <a:r>
              <a:rPr lang="fi-FI" sz="2400" dirty="0">
                <a:solidFill>
                  <a:srgbClr val="444444"/>
                </a:solidFill>
              </a:rPr>
              <a:t>M</a:t>
            </a:r>
            <a:r>
              <a:rPr lang="fi-FI" sz="2400" b="0" i="0" dirty="0">
                <a:solidFill>
                  <a:srgbClr val="444444"/>
                </a:solidFill>
                <a:effectLst/>
              </a:rPr>
              <a:t>aatalouden toimintaedellytysten ja kilpailukyvyn kehittäminen edistämällä maataloustuotannon tehokkuutta ja laatua kestävän kehityksen periaatteita noudattaen.</a:t>
            </a:r>
            <a:r>
              <a:rPr lang="fi-FI" sz="2400" b="0" i="0" baseline="30000" dirty="0">
                <a:solidFill>
                  <a:srgbClr val="444444"/>
                </a:solidFill>
                <a:effectLst/>
              </a:rPr>
              <a:t>1</a:t>
            </a:r>
            <a:endParaRPr lang="fi-FI" sz="2400" dirty="0">
              <a:solidFill>
                <a:srgbClr val="444444"/>
              </a:solidFill>
            </a:endParaRPr>
          </a:p>
          <a:p>
            <a:pPr marL="0" indent="0">
              <a:buNone/>
            </a:pPr>
            <a:r>
              <a:rPr lang="fi-FI" sz="2400" dirty="0">
                <a:solidFill>
                  <a:srgbClr val="444444"/>
                </a:solidFill>
              </a:rPr>
              <a:t>Tukijärjestelmä perustuu Suomen yhteisen maatalouspolitiikan strategiasuunnitelmaan, jonka komissio on hyväksynyt 31.8.2022.</a:t>
            </a:r>
          </a:p>
          <a:p>
            <a:pPr marL="0" indent="0">
              <a:buNone/>
            </a:pPr>
            <a:r>
              <a:rPr lang="fi-FI" sz="2400" b="0" i="0" u="none" strike="noStrike" baseline="0" dirty="0"/>
              <a:t>Suomen yhteisen maatalouspolitiikan strategiasuunnitelman (</a:t>
            </a:r>
            <a:r>
              <a:rPr lang="fi-FI" sz="2400" b="0" i="1" u="none" strike="noStrike" baseline="0" dirty="0"/>
              <a:t>CAP-suunnitelma</a:t>
            </a:r>
            <a:r>
              <a:rPr lang="fi-FI" sz="2400" b="0" i="0" u="none" strike="noStrike" baseline="0" dirty="0"/>
              <a:t>) toimeenpano alkoi 1.1.2023.</a:t>
            </a:r>
            <a:endParaRPr lang="fi-FI" sz="2400" dirty="0">
              <a:solidFill>
                <a:srgbClr val="444444"/>
              </a:solidFill>
            </a:endParaRPr>
          </a:p>
          <a:p>
            <a:pPr marL="0" indent="0">
              <a:buNone/>
            </a:pPr>
            <a:endParaRPr lang="fi-FI" dirty="0">
              <a:solidFill>
                <a:srgbClr val="444444"/>
              </a:solidFill>
            </a:endParaRPr>
          </a:p>
          <a:p>
            <a:pPr marL="0" indent="0">
              <a:buNone/>
            </a:pPr>
            <a:r>
              <a:rPr lang="fi-FI" baseline="30000" dirty="0"/>
              <a:t>1 Laki maatalouden rakennetuista 1476/2007, muut 29.12.2022/1328</a:t>
            </a:r>
          </a:p>
          <a:p>
            <a:pPr marL="0" indent="0">
              <a:buNone/>
            </a:pPr>
            <a:endParaRPr lang="fi-FI" dirty="0"/>
          </a:p>
        </p:txBody>
      </p:sp>
      <p:sp>
        <p:nvSpPr>
          <p:cNvPr id="4" name="Otsikko 3">
            <a:extLst>
              <a:ext uri="{FF2B5EF4-FFF2-40B4-BE49-F238E27FC236}">
                <a16:creationId xmlns:a16="http://schemas.microsoft.com/office/drawing/2014/main" id="{F4C62A60-2A1F-13AE-0EC9-D3D8006DEBDA}"/>
              </a:ext>
            </a:extLst>
          </p:cNvPr>
          <p:cNvSpPr>
            <a:spLocks noGrp="1"/>
          </p:cNvSpPr>
          <p:nvPr>
            <p:ph type="title"/>
          </p:nvPr>
        </p:nvSpPr>
        <p:spPr/>
        <p:txBody>
          <a:bodyPr/>
          <a:lstStyle/>
          <a:p>
            <a:r>
              <a:rPr lang="fi-FI" dirty="0">
                <a:latin typeface="Arial" panose="020B0604020202020204" pitchFamily="34" charset="0"/>
                <a:cs typeface="Arial" panose="020B0604020202020204" pitchFamily="34" charset="0"/>
              </a:rPr>
              <a:t>		</a:t>
            </a:r>
            <a:r>
              <a:rPr lang="fi-FI" sz="3200" dirty="0"/>
              <a:t>Maatalouden investointituen tavoite</a:t>
            </a:r>
          </a:p>
        </p:txBody>
      </p:sp>
    </p:spTree>
    <p:extLst>
      <p:ext uri="{BB962C8B-B14F-4D97-AF65-F5344CB8AC3E}">
        <p14:creationId xmlns:p14="http://schemas.microsoft.com/office/powerpoint/2010/main" val="19703258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B1DFC5"/>
        </a:solidFill>
        <a:effectLst/>
      </p:bgPr>
    </p:bg>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127A94A9-0F68-BC52-3C5B-8A4027F2FB8F}"/>
              </a:ext>
            </a:extLst>
          </p:cNvPr>
          <p:cNvSpPr>
            <a:spLocks noGrp="1"/>
          </p:cNvSpPr>
          <p:nvPr>
            <p:ph type="title"/>
          </p:nvPr>
        </p:nvSpPr>
        <p:spPr/>
        <p:txBody>
          <a:bodyPr>
            <a:normAutofit/>
          </a:bodyPr>
          <a:lstStyle/>
          <a:p>
            <a:r>
              <a:rPr lang="en-US" dirty="0"/>
              <a:t>	</a:t>
            </a:r>
            <a:r>
              <a:rPr lang="en-US" sz="3600" dirty="0">
                <a:solidFill>
                  <a:schemeClr val="tx1"/>
                </a:solidFill>
              </a:rPr>
              <a:t>Tuettavat investoinnit</a:t>
            </a:r>
            <a:endParaRPr lang="fi-FI" sz="3600" dirty="0">
              <a:solidFill>
                <a:schemeClr val="tx1"/>
              </a:solidFill>
            </a:endParaRPr>
          </a:p>
        </p:txBody>
      </p:sp>
      <p:sp>
        <p:nvSpPr>
          <p:cNvPr id="4" name="Tekstin paikkamerkki 3">
            <a:extLst>
              <a:ext uri="{FF2B5EF4-FFF2-40B4-BE49-F238E27FC236}">
                <a16:creationId xmlns:a16="http://schemas.microsoft.com/office/drawing/2014/main" id="{049447C7-D5F7-2B1B-4EDC-E9EF3716E137}"/>
              </a:ext>
            </a:extLst>
          </p:cNvPr>
          <p:cNvSpPr>
            <a:spLocks noGrp="1"/>
          </p:cNvSpPr>
          <p:nvPr>
            <p:ph type="body" sz="half" idx="2"/>
          </p:nvPr>
        </p:nvSpPr>
        <p:spPr/>
        <p:txBody>
          <a:bodyPr/>
          <a:lstStyle/>
          <a:p>
            <a:pPr marL="0" indent="0" algn="l">
              <a:buNone/>
            </a:pPr>
            <a:r>
              <a:rPr lang="fi-FI" sz="2000" b="0" i="0" u="none" strike="noStrike" baseline="0" dirty="0"/>
              <a:t>1) maatilojen kilpailukyvyn kehittämisen ja tilojen nykyaikaistamisen investoinnit </a:t>
            </a:r>
          </a:p>
          <a:p>
            <a:pPr marL="0" indent="0" algn="l">
              <a:buNone/>
            </a:pPr>
            <a:r>
              <a:rPr lang="fi-FI" sz="2000" b="0" i="0" u="none" strike="noStrike" baseline="0" dirty="0"/>
              <a:t>2) ympäristön tilaa ja kestävää tuotantotapaa edistävät investoinnit </a:t>
            </a:r>
          </a:p>
          <a:p>
            <a:pPr marL="0" indent="0" algn="l">
              <a:buNone/>
            </a:pPr>
            <a:r>
              <a:rPr lang="fi-FI" sz="2000" b="0" i="0" u="none" strike="noStrike" baseline="0" dirty="0"/>
              <a:t>3) maatilojen energiainvestoinnit </a:t>
            </a:r>
          </a:p>
          <a:p>
            <a:pPr marL="0" indent="0" algn="l">
              <a:buNone/>
            </a:pPr>
            <a:r>
              <a:rPr lang="fi-FI" sz="2000" b="0" i="0" u="none" strike="noStrike" baseline="0" dirty="0"/>
              <a:t>4) eläinten hyvinvointia ja bioturvallisuutta edistävät investoinnit</a:t>
            </a:r>
            <a:endParaRPr lang="en-US" sz="2000" dirty="0"/>
          </a:p>
          <a:p>
            <a:pPr marL="0" indent="0">
              <a:buNone/>
            </a:pPr>
            <a:endParaRPr lang="fi-FI" dirty="0"/>
          </a:p>
        </p:txBody>
      </p:sp>
      <p:sp>
        <p:nvSpPr>
          <p:cNvPr id="5" name="Tekstin paikkamerkki 4">
            <a:extLst>
              <a:ext uri="{FF2B5EF4-FFF2-40B4-BE49-F238E27FC236}">
                <a16:creationId xmlns:a16="http://schemas.microsoft.com/office/drawing/2014/main" id="{2E1017BE-C40E-3DB7-18A6-490AA1BC3BB1}"/>
              </a:ext>
            </a:extLst>
          </p:cNvPr>
          <p:cNvSpPr>
            <a:spLocks noGrp="1"/>
          </p:cNvSpPr>
          <p:nvPr>
            <p:ph sz="quarter" idx="23"/>
          </p:nvPr>
        </p:nvSpPr>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b="1" dirty="0"/>
              <a:t>Kilpailukykyä kehittäviä ja tiloja nykyaikaistavia investointeja koskee </a:t>
            </a:r>
            <a:r>
              <a:rPr lang="en-US" b="1" dirty="0" err="1"/>
              <a:t>liiketoimintasuunnitelmavaatimus</a:t>
            </a:r>
            <a:r>
              <a:rPr lang="en-US" b="1" dirty="0"/>
              <a:t>, yrittäjätulovaatimus ja ammattitaitovaatimus</a:t>
            </a:r>
            <a:r>
              <a:rPr lang="en-US" dirty="0"/>
              <a:t>.</a:t>
            </a:r>
          </a:p>
          <a:p>
            <a:pPr marL="0" indent="0">
              <a:buNone/>
            </a:pPr>
            <a:endParaRPr lang="en-US" dirty="0"/>
          </a:p>
          <a:p>
            <a:pPr marL="0" indent="0">
              <a:buNone/>
            </a:pPr>
            <a:endParaRPr lang="en-US" dirty="0"/>
          </a:p>
          <a:p>
            <a:pPr marL="0" indent="0">
              <a:buNone/>
            </a:pPr>
            <a:r>
              <a:rPr lang="en-US" dirty="0"/>
              <a:t>Jako neljään ryhmään Suomen CAP-</a:t>
            </a:r>
            <a:r>
              <a:rPr lang="en-US" dirty="0" err="1"/>
              <a:t>suunnitelman</a:t>
            </a:r>
            <a:r>
              <a:rPr lang="en-US" dirty="0"/>
              <a:t> mukaisesti.</a:t>
            </a:r>
          </a:p>
          <a:p>
            <a:pPr marL="0" indent="0">
              <a:buNone/>
            </a:pPr>
            <a:endParaRPr lang="fi-FI" dirty="0"/>
          </a:p>
        </p:txBody>
      </p:sp>
    </p:spTree>
    <p:extLst>
      <p:ext uri="{BB962C8B-B14F-4D97-AF65-F5344CB8AC3E}">
        <p14:creationId xmlns:p14="http://schemas.microsoft.com/office/powerpoint/2010/main" val="39789903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F06F7AF8-44BF-B4D2-4425-7E48437E4612}"/>
              </a:ext>
            </a:extLst>
          </p:cNvPr>
          <p:cNvSpPr>
            <a:spLocks noGrp="1"/>
          </p:cNvSpPr>
          <p:nvPr>
            <p:ph type="body" sz="quarter" idx="22"/>
          </p:nvPr>
        </p:nvSpPr>
        <p:spPr/>
        <p:txBody>
          <a:bodyPr>
            <a:normAutofit lnSpcReduction="10000"/>
          </a:bodyPr>
          <a:lstStyle/>
          <a:p>
            <a:pPr marL="0" indent="0">
              <a:buNone/>
            </a:pPr>
            <a:r>
              <a:rPr lang="fi-FI" sz="2000" dirty="0"/>
              <a:t>Lypsykarjatalouden rakentamisinvestoinnit (uudisrakennus, laajennus, peruskorjaus). </a:t>
            </a:r>
          </a:p>
          <a:p>
            <a:pPr marL="0" indent="0">
              <a:buNone/>
            </a:pPr>
            <a:r>
              <a:rPr lang="fi-FI" sz="2000" dirty="0"/>
              <a:t>Uusien pihattorakennusten yhteydessä on oltava jaloittelutarha tai laidun.</a:t>
            </a:r>
          </a:p>
          <a:p>
            <a:pPr marL="0" indent="0">
              <a:buNone/>
            </a:pPr>
            <a:r>
              <a:rPr lang="fi-FI" sz="2000" dirty="0"/>
              <a:t>Parsinavetoissa tukea myönnetään peruskorjaukseen edellyttäen että parsipaikat ei lisäänny.</a:t>
            </a:r>
          </a:p>
          <a:p>
            <a:pPr marL="0" indent="0">
              <a:buNone/>
            </a:pPr>
            <a:r>
              <a:rPr lang="fi-FI" sz="2000" dirty="0"/>
              <a:t>Nautakarjataloudessa tukea myönnetään vain emolehmiin perustuvan tuotannon rakentamisinvestointeihin. Muussa nautakarjataloudessa tukea voidaan myöntää peruskorjaukseen edellyttäen että tuotantorakennuksen pinta-ala tai tilavuus ei kasva.</a:t>
            </a:r>
          </a:p>
          <a:p>
            <a:pPr marL="0" indent="0" algn="l">
              <a:buNone/>
            </a:pPr>
            <a:r>
              <a:rPr lang="fi-FI" sz="2000" b="0" i="0" u="none" strike="noStrike" baseline="0" dirty="0"/>
              <a:t>Kotieläinrakennusten uudisrakentamiseen tai laajentamiseen myönnettävän tuen ehtona on riittävän varavoimajärjestelmän olemassaolo rakennuksen valmistuttua.</a:t>
            </a:r>
          </a:p>
          <a:p>
            <a:pPr marL="0" indent="0">
              <a:buNone/>
            </a:pPr>
            <a:r>
              <a:rPr lang="fi-FI" dirty="0"/>
              <a:t>Metsäkatoasetus on valmistelussa, tällä on mahdollisesti vaikutusta lypsy- ja nautakarjatalouden investointeihin, seuraa asetuksen valmistelua jos aiot investoida lähiaikoina. </a:t>
            </a:r>
            <a:r>
              <a:rPr lang="fi-FI" dirty="0">
                <a:hlinkClick r:id="rId2"/>
              </a:rPr>
              <a:t>https://mmm.fi/-/eu-n-metsakatoasetuksen-vaikutus-nauta-ja-lypsykarjatilojen-uusinvestointeihin-epaselva</a:t>
            </a:r>
            <a:endParaRPr lang="fi-FI" dirty="0"/>
          </a:p>
          <a:p>
            <a:pPr marL="0" indent="0">
              <a:buNone/>
            </a:pPr>
            <a:endParaRPr lang="fi-FI" dirty="0"/>
          </a:p>
        </p:txBody>
      </p:sp>
      <p:sp>
        <p:nvSpPr>
          <p:cNvPr id="3" name="Otsikko 2">
            <a:extLst>
              <a:ext uri="{FF2B5EF4-FFF2-40B4-BE49-F238E27FC236}">
                <a16:creationId xmlns:a16="http://schemas.microsoft.com/office/drawing/2014/main" id="{2A9BD235-BA30-D824-2CAA-10D58D1A6924}"/>
              </a:ext>
            </a:extLst>
          </p:cNvPr>
          <p:cNvSpPr>
            <a:spLocks noGrp="1"/>
          </p:cNvSpPr>
          <p:nvPr>
            <p:ph type="title"/>
          </p:nvPr>
        </p:nvSpPr>
        <p:spPr/>
        <p:txBody>
          <a:bodyPr>
            <a:normAutofit fontScale="90000"/>
          </a:bodyPr>
          <a:lstStyle/>
          <a:p>
            <a:r>
              <a:rPr lang="fi-FI" sz="2800" dirty="0"/>
              <a:t>	Investoinnit </a:t>
            </a:r>
            <a:r>
              <a:rPr lang="fi-FI" sz="2700" dirty="0"/>
              <a:t>maatilojen</a:t>
            </a:r>
            <a:r>
              <a:rPr lang="fi-FI" sz="2800" dirty="0"/>
              <a:t> kilpailukyvyn kehittämiseen 				Lypsy- ja nautakarjatalous</a:t>
            </a:r>
            <a:endParaRPr lang="fi-FI" dirty="0"/>
          </a:p>
        </p:txBody>
      </p:sp>
    </p:spTree>
    <p:extLst>
      <p:ext uri="{BB962C8B-B14F-4D97-AF65-F5344CB8AC3E}">
        <p14:creationId xmlns:p14="http://schemas.microsoft.com/office/powerpoint/2010/main" val="12613319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CD62C20D-4F71-67EC-45AF-0AAF34939F83}"/>
              </a:ext>
            </a:extLst>
          </p:cNvPr>
          <p:cNvSpPr>
            <a:spLocks noGrp="1"/>
          </p:cNvSpPr>
          <p:nvPr>
            <p:ph type="body" sz="quarter" idx="22"/>
          </p:nvPr>
        </p:nvSpPr>
        <p:spPr/>
        <p:txBody>
          <a:bodyPr/>
          <a:lstStyle/>
          <a:p>
            <a:pPr marL="0" indent="0" eaLnBrk="1" hangingPunct="1">
              <a:lnSpc>
                <a:spcPct val="100000"/>
              </a:lnSpc>
              <a:spcBef>
                <a:spcPct val="0"/>
              </a:spcBef>
              <a:spcAft>
                <a:spcPct val="20000"/>
              </a:spcAft>
              <a:buClr>
                <a:srgbClr val="FE0076"/>
              </a:buClr>
              <a:buNone/>
              <a:defRPr/>
            </a:pPr>
            <a:r>
              <a:rPr lang="fi-FI" altLang="fi-FI" kern="0" dirty="0">
                <a:solidFill>
                  <a:srgbClr val="485358"/>
                </a:solidFill>
              </a:rPr>
              <a:t>Lihanautojen loppukasvatusta ja parsinavetoiden laajentamista ei tueta eli laajentamista tuetaan ainoastaan lypsykarjapihattojen ja emolehmätuotannon osalta.</a:t>
            </a:r>
          </a:p>
          <a:p>
            <a:pPr marL="0" indent="0" eaLnBrk="1" hangingPunct="1">
              <a:lnSpc>
                <a:spcPct val="100000"/>
              </a:lnSpc>
              <a:spcBef>
                <a:spcPct val="0"/>
              </a:spcBef>
              <a:spcAft>
                <a:spcPct val="20000"/>
              </a:spcAft>
              <a:buClr>
                <a:srgbClr val="FE0076"/>
              </a:buClr>
              <a:buNone/>
              <a:defRPr/>
            </a:pPr>
            <a:r>
              <a:rPr lang="fi-FI" altLang="fi-FI" kern="0" dirty="0">
                <a:solidFill>
                  <a:srgbClr val="485358"/>
                </a:solidFill>
              </a:rPr>
              <a:t>Peruskorjaus on kaikissa kohteissa tuettavaa.</a:t>
            </a:r>
          </a:p>
          <a:p>
            <a:pPr marL="0" indent="0" eaLnBrk="1" hangingPunct="1">
              <a:lnSpc>
                <a:spcPct val="100000"/>
              </a:lnSpc>
              <a:spcBef>
                <a:spcPct val="0"/>
              </a:spcBef>
              <a:spcAft>
                <a:spcPct val="20000"/>
              </a:spcAft>
              <a:buClr>
                <a:srgbClr val="FE0076"/>
              </a:buClr>
              <a:buNone/>
              <a:defRPr/>
            </a:pPr>
            <a:r>
              <a:rPr lang="fi-FI" altLang="fi-FI" kern="0" dirty="0">
                <a:solidFill>
                  <a:srgbClr val="485358"/>
                </a:solidFill>
              </a:rPr>
              <a:t>Peruskorjaukseksi parsinavetoissa katsotaan kaikki ne investoinnit, jotka eivät lisää parsien määrää.</a:t>
            </a:r>
          </a:p>
          <a:p>
            <a:pPr marL="0" indent="0" eaLnBrk="1" hangingPunct="1">
              <a:lnSpc>
                <a:spcPct val="100000"/>
              </a:lnSpc>
              <a:spcBef>
                <a:spcPct val="0"/>
              </a:spcBef>
              <a:spcAft>
                <a:spcPct val="20000"/>
              </a:spcAft>
              <a:buClr>
                <a:srgbClr val="FE0076"/>
              </a:buClr>
              <a:buNone/>
              <a:defRPr/>
            </a:pPr>
            <a:r>
              <a:rPr lang="fi-FI" altLang="fi-FI" kern="0" dirty="0">
                <a:solidFill>
                  <a:srgbClr val="485358"/>
                </a:solidFill>
              </a:rPr>
              <a:t>Lihanautakasvattamoiden osalta tuetaan vain niitä investointeja, joissa navetan pinta-ala tai tilavuus ei kasva.</a:t>
            </a:r>
          </a:p>
          <a:p>
            <a:pPr marL="0" indent="0">
              <a:buNone/>
            </a:pPr>
            <a:endParaRPr lang="fi-FI" dirty="0"/>
          </a:p>
        </p:txBody>
      </p:sp>
      <p:sp>
        <p:nvSpPr>
          <p:cNvPr id="3" name="Otsikko 2">
            <a:extLst>
              <a:ext uri="{FF2B5EF4-FFF2-40B4-BE49-F238E27FC236}">
                <a16:creationId xmlns:a16="http://schemas.microsoft.com/office/drawing/2014/main" id="{2EF1B289-2375-3B2B-7485-7CBD6515B67A}"/>
              </a:ext>
            </a:extLst>
          </p:cNvPr>
          <p:cNvSpPr>
            <a:spLocks noGrp="1"/>
          </p:cNvSpPr>
          <p:nvPr>
            <p:ph type="title"/>
          </p:nvPr>
        </p:nvSpPr>
        <p:spPr/>
        <p:txBody>
          <a:bodyPr>
            <a:normAutofit/>
          </a:bodyPr>
          <a:lstStyle/>
          <a:p>
            <a:r>
              <a:rPr lang="fi-FI" sz="2400" dirty="0"/>
              <a:t>	Investoinnit maatilojen kilpailukyvyn kehittämiseen 					Lypsy- ja nautakarjatalous</a:t>
            </a:r>
          </a:p>
        </p:txBody>
      </p:sp>
    </p:spTree>
    <p:extLst>
      <p:ext uri="{BB962C8B-B14F-4D97-AF65-F5344CB8AC3E}">
        <p14:creationId xmlns:p14="http://schemas.microsoft.com/office/powerpoint/2010/main" val="28589664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120FA49E-ADB2-52EA-3EF1-B2043B5D04B5}"/>
              </a:ext>
            </a:extLst>
          </p:cNvPr>
          <p:cNvSpPr>
            <a:spLocks noGrp="1"/>
          </p:cNvSpPr>
          <p:nvPr>
            <p:ph type="body" sz="quarter" idx="22"/>
          </p:nvPr>
        </p:nvSpPr>
        <p:spPr/>
        <p:txBody>
          <a:bodyPr/>
          <a:lstStyle/>
          <a:p>
            <a:pPr marL="0" indent="0" algn="l">
              <a:buNone/>
            </a:pPr>
            <a:r>
              <a:rPr lang="fi-FI" sz="2000" b="0" i="0" u="none" strike="noStrike" baseline="0" dirty="0"/>
              <a:t>Sikatalouden rakentamisinvestoinnit (uudisrakennus, laajennus, peruskorjaus).</a:t>
            </a:r>
          </a:p>
          <a:p>
            <a:pPr marL="0" indent="0" algn="l">
              <a:buNone/>
            </a:pPr>
            <a:r>
              <a:rPr lang="fi-FI" sz="2000" b="0" i="0" u="none" strike="noStrike" baseline="0" dirty="0"/>
              <a:t>Emakkosikalan uudisrakennukseen tai laajennukseen tukea voidaan myöntää, jos investoinnin kohteena olevassa sikalassa tai sen laajennusosassa on käytössä vapaaporsitus ts. vapaaporsitusvaatimus tulee kun emakkopaikkoja lisätään. </a:t>
            </a:r>
          </a:p>
          <a:p>
            <a:pPr marL="0" indent="0" algn="l">
              <a:buNone/>
            </a:pPr>
            <a:r>
              <a:rPr lang="fi-FI" sz="2000" b="0" i="0" u="none" strike="noStrike" baseline="0" dirty="0"/>
              <a:t>Emakkosikalan peruskorjaukseen voidaan myöntää tukea, jos porsitushäkkien lukumäärää ei lisätä. Esim. laajennusosaa voidaan tukea vaikka vanhassa osassa olisikin porsitushäkit, jos uudessa on vapaaporsitus, lihasikaosastoja voidaan tukea vaikka emakko-osastossa olisi porsitushäkit. </a:t>
            </a:r>
          </a:p>
          <a:p>
            <a:pPr marL="0" indent="0" algn="l">
              <a:buNone/>
            </a:pPr>
            <a:endParaRPr lang="fi-FI" sz="2000" b="0" i="0" u="none" strike="noStrike" baseline="0" dirty="0"/>
          </a:p>
          <a:p>
            <a:pPr marL="0" indent="0" algn="l">
              <a:buNone/>
            </a:pPr>
            <a:r>
              <a:rPr lang="fi-FI" sz="2000" dirty="0"/>
              <a:t>Vaatimusten taustalla on eläinten hyvinvointia koskeva uusi lainsäädäntö.</a:t>
            </a:r>
            <a:endParaRPr lang="fi-FI" sz="2000" b="0" i="0" u="none" strike="noStrike" baseline="0" dirty="0"/>
          </a:p>
          <a:p>
            <a:pPr marL="0" indent="0">
              <a:buNone/>
            </a:pPr>
            <a:endParaRPr lang="fi-FI" dirty="0"/>
          </a:p>
        </p:txBody>
      </p:sp>
      <p:sp>
        <p:nvSpPr>
          <p:cNvPr id="3" name="Otsikko 2">
            <a:extLst>
              <a:ext uri="{FF2B5EF4-FFF2-40B4-BE49-F238E27FC236}">
                <a16:creationId xmlns:a16="http://schemas.microsoft.com/office/drawing/2014/main" id="{332971FD-664A-37BB-A1DE-4AE336DCAA3D}"/>
              </a:ext>
            </a:extLst>
          </p:cNvPr>
          <p:cNvSpPr>
            <a:spLocks noGrp="1"/>
          </p:cNvSpPr>
          <p:nvPr>
            <p:ph type="title"/>
          </p:nvPr>
        </p:nvSpPr>
        <p:spPr/>
        <p:txBody>
          <a:bodyPr>
            <a:normAutofit fontScale="90000"/>
          </a:bodyPr>
          <a:lstStyle/>
          <a:p>
            <a:r>
              <a:rPr lang="fi-FI" sz="2800" dirty="0"/>
              <a:t>Investoinnit maatilojen kilpailukyvyn kehittämiseen 						Sikatalous</a:t>
            </a:r>
            <a:endParaRPr lang="fi-FI" dirty="0"/>
          </a:p>
        </p:txBody>
      </p:sp>
    </p:spTree>
    <p:extLst>
      <p:ext uri="{BB962C8B-B14F-4D97-AF65-F5344CB8AC3E}">
        <p14:creationId xmlns:p14="http://schemas.microsoft.com/office/powerpoint/2010/main" val="37034315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62E481DF-8BD8-3F34-5A60-197F88E8BD57}"/>
              </a:ext>
            </a:extLst>
          </p:cNvPr>
          <p:cNvSpPr>
            <a:spLocks noGrp="1"/>
          </p:cNvSpPr>
          <p:nvPr>
            <p:ph type="body" sz="quarter" idx="22"/>
          </p:nvPr>
        </p:nvSpPr>
        <p:spPr/>
        <p:txBody>
          <a:bodyPr/>
          <a:lstStyle/>
          <a:p>
            <a:pPr marL="0" indent="0">
              <a:buNone/>
            </a:pPr>
            <a:r>
              <a:rPr lang="fi-FI" sz="2000" dirty="0"/>
              <a:t>S</a:t>
            </a:r>
            <a:r>
              <a:rPr lang="fi-FI" sz="2000" b="0" i="0" u="none" strike="noStrike" baseline="0" dirty="0"/>
              <a:t>iipikarjanlihan tuotannon rakentamisinvestoinnit (uudisrakennus, laajennus, peruskorjaus).</a:t>
            </a:r>
          </a:p>
          <a:p>
            <a:pPr marL="0" indent="0">
              <a:buNone/>
            </a:pPr>
            <a:r>
              <a:rPr lang="fi-FI" sz="2000" dirty="0"/>
              <a:t>L</a:t>
            </a:r>
            <a:r>
              <a:rPr lang="fi-FI" sz="2000" b="0" i="0" u="none" strike="noStrike" baseline="0" dirty="0"/>
              <a:t>ammas- ja vuohitalouden rakentamisinvestoinnit (uudisrakennus, laajennus, peruskorjaus).</a:t>
            </a:r>
            <a:endParaRPr lang="fi-FI" sz="2000" dirty="0"/>
          </a:p>
          <a:p>
            <a:pPr marL="0" indent="0" algn="l">
              <a:buNone/>
            </a:pPr>
            <a:r>
              <a:rPr lang="fi-FI" sz="2000" dirty="0"/>
              <a:t>H</a:t>
            </a:r>
            <a:r>
              <a:rPr lang="fi-FI" sz="2000" b="0" i="0" u="none" strike="noStrike" baseline="0" dirty="0"/>
              <a:t>evosten kasvattamisessa tarvittavat rakentamisinvestoinnit (uudisrakennus, laajennus, peruskorjaus).</a:t>
            </a:r>
          </a:p>
          <a:p>
            <a:pPr marL="0" indent="0" algn="l">
              <a:buNone/>
            </a:pPr>
            <a:endParaRPr lang="fi-FI" sz="2000" b="0" i="0" u="none" strike="noStrike" baseline="0" dirty="0"/>
          </a:p>
          <a:p>
            <a:pPr marL="0" indent="0" algn="l">
              <a:buNone/>
            </a:pPr>
            <a:r>
              <a:rPr lang="fi-FI" sz="2000" b="0" i="0" u="none" strike="noStrike" baseline="0" dirty="0"/>
              <a:t>Tukea ei myönnetä investointiin, joka liittyy hevostalouden palvelutoimintaan. Näitä investointeja esim. maneesit voidaan tukea maatalouden yritystuen kautta.</a:t>
            </a:r>
          </a:p>
          <a:p>
            <a:pPr marL="0" indent="0" algn="l">
              <a:buNone/>
            </a:pPr>
            <a:endParaRPr lang="fi-FI" dirty="0"/>
          </a:p>
          <a:p>
            <a:pPr marL="0" indent="0" algn="l">
              <a:buNone/>
            </a:pPr>
            <a:r>
              <a:rPr lang="fi-FI" sz="2000" b="0" i="0" u="none" strike="noStrike" baseline="0" dirty="0"/>
              <a:t>Tukea ei myönnetä kananmunantuotantoon. Kohtien 2-4 investoinnit ovat kuitenkin mahdollisia. Turkistuotantoon ei myönnetä tukea lainkaan.</a:t>
            </a:r>
          </a:p>
          <a:p>
            <a:pPr marL="0" indent="0">
              <a:buNone/>
            </a:pPr>
            <a:endParaRPr lang="fi-FI" dirty="0"/>
          </a:p>
        </p:txBody>
      </p:sp>
      <p:sp>
        <p:nvSpPr>
          <p:cNvPr id="3" name="Otsikko 2">
            <a:extLst>
              <a:ext uri="{FF2B5EF4-FFF2-40B4-BE49-F238E27FC236}">
                <a16:creationId xmlns:a16="http://schemas.microsoft.com/office/drawing/2014/main" id="{C4FF1E6A-4462-76D8-BE9F-5CF0C5895769}"/>
              </a:ext>
            </a:extLst>
          </p:cNvPr>
          <p:cNvSpPr>
            <a:spLocks noGrp="1"/>
          </p:cNvSpPr>
          <p:nvPr>
            <p:ph type="title"/>
          </p:nvPr>
        </p:nvSpPr>
        <p:spPr/>
        <p:txBody>
          <a:bodyPr>
            <a:normAutofit/>
          </a:bodyPr>
          <a:lstStyle/>
          <a:p>
            <a:r>
              <a:rPr lang="fi-FI" sz="2400" dirty="0"/>
              <a:t>	Investoinnit maatilojen kilpailukyvyn kehittämiseen 	Lihasiipikarjatalous, </a:t>
            </a:r>
            <a:r>
              <a:rPr lang="fi-FI" sz="2400" dirty="0" err="1"/>
              <a:t>Lammas-ja</a:t>
            </a:r>
            <a:r>
              <a:rPr lang="fi-FI" sz="2400" dirty="0"/>
              <a:t> vuohitalous, Hevostalous</a:t>
            </a:r>
          </a:p>
        </p:txBody>
      </p:sp>
    </p:spTree>
    <p:extLst>
      <p:ext uri="{BB962C8B-B14F-4D97-AF65-F5344CB8AC3E}">
        <p14:creationId xmlns:p14="http://schemas.microsoft.com/office/powerpoint/2010/main" val="10445148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AE8995D6-3893-A98E-EC1D-3B3F5F2C9831}"/>
              </a:ext>
            </a:extLst>
          </p:cNvPr>
          <p:cNvSpPr>
            <a:spLocks noGrp="1"/>
          </p:cNvSpPr>
          <p:nvPr>
            <p:ph type="body" sz="quarter" idx="22"/>
          </p:nvPr>
        </p:nvSpPr>
        <p:spPr/>
        <p:txBody>
          <a:bodyPr/>
          <a:lstStyle/>
          <a:p>
            <a:pPr marL="0" indent="0" algn="l">
              <a:buNone/>
            </a:pPr>
            <a:r>
              <a:rPr lang="fi-FI" sz="2000" b="0" i="0" u="none" strike="noStrike" baseline="0" dirty="0"/>
              <a:t>Tukea voidaan myöntää mehiläistaloudessa tarvittavaan rakentamisinvestointiin ja koneen tai laitteen hankintaan.</a:t>
            </a:r>
          </a:p>
          <a:p>
            <a:pPr marL="0" indent="0" algn="l">
              <a:buNone/>
            </a:pPr>
            <a:r>
              <a:rPr lang="fi-FI" sz="2000" dirty="0"/>
              <a:t>Mehiläistaloudessa tuen ehtona aiemmin ollut vähintään 80 mehiläispesän vaatimus poistuu ja tilalle tulee liiketoimintasuunnitelman laatiminen.</a:t>
            </a:r>
          </a:p>
          <a:p>
            <a:pPr marL="0" indent="0" algn="l">
              <a:buNone/>
            </a:pPr>
            <a:endParaRPr lang="fi-FI" sz="2000" b="0" i="0" u="none" strike="noStrike" baseline="0" dirty="0"/>
          </a:p>
          <a:p>
            <a:pPr marL="0" indent="0" algn="l">
              <a:buNone/>
            </a:pPr>
            <a:r>
              <a:rPr lang="fi-FI" sz="2000" b="0" i="0" u="none" strike="noStrike" baseline="0" dirty="0"/>
              <a:t>Tukea voidaan myöntää kasvihuonetuotannossa tarvittavaan rakentamisinvestointiin ja </a:t>
            </a:r>
            <a:r>
              <a:rPr lang="fi-FI" sz="2000" b="1" i="0" u="none" strike="noStrike" baseline="0" dirty="0"/>
              <a:t>elintarvikekäyttöön viljeltävän puutarhakasvin </a:t>
            </a:r>
            <a:r>
              <a:rPr lang="fi-FI" sz="2000" b="0" i="0" u="none" strike="noStrike" baseline="0" dirty="0"/>
              <a:t>tuotannossa tarvittavan kasvutunnelin hankintaan.</a:t>
            </a:r>
          </a:p>
          <a:p>
            <a:pPr marL="0" indent="0" algn="l">
              <a:buNone/>
            </a:pPr>
            <a:r>
              <a:rPr lang="fi-FI" sz="2000" b="0" i="0" u="none" strike="noStrike" baseline="0" dirty="0">
                <a:solidFill>
                  <a:srgbClr val="000000"/>
                </a:solidFill>
              </a:rPr>
              <a:t>Myös kasvuhuoneviljelyyn, joka on yksi muoto kasvihuoneviljelystä, liittyvien investointien tukeminen sisältyy mukaan tuettaviin investointeihin.</a:t>
            </a:r>
          </a:p>
          <a:p>
            <a:pPr marL="0" indent="0">
              <a:buNone/>
            </a:pPr>
            <a:endParaRPr lang="fi-FI" dirty="0"/>
          </a:p>
        </p:txBody>
      </p:sp>
      <p:sp>
        <p:nvSpPr>
          <p:cNvPr id="3" name="Otsikko 2">
            <a:extLst>
              <a:ext uri="{FF2B5EF4-FFF2-40B4-BE49-F238E27FC236}">
                <a16:creationId xmlns:a16="http://schemas.microsoft.com/office/drawing/2014/main" id="{C42FF54C-A284-6FDC-8F78-91D4C5712F00}"/>
              </a:ext>
            </a:extLst>
          </p:cNvPr>
          <p:cNvSpPr>
            <a:spLocks noGrp="1"/>
          </p:cNvSpPr>
          <p:nvPr>
            <p:ph type="title"/>
          </p:nvPr>
        </p:nvSpPr>
        <p:spPr/>
        <p:txBody>
          <a:bodyPr>
            <a:normAutofit fontScale="90000"/>
          </a:bodyPr>
          <a:lstStyle/>
          <a:p>
            <a:r>
              <a:rPr lang="fi-FI" sz="2800" dirty="0"/>
              <a:t>	Investoinnit maatilojen kilpailukyvyn kehittämiseen 			Mehiläistalous ja Kasvihuonetuotanto</a:t>
            </a:r>
            <a:endParaRPr lang="fi-FI" dirty="0"/>
          </a:p>
        </p:txBody>
      </p:sp>
    </p:spTree>
    <p:extLst>
      <p:ext uri="{BB962C8B-B14F-4D97-AF65-F5344CB8AC3E}">
        <p14:creationId xmlns:p14="http://schemas.microsoft.com/office/powerpoint/2010/main" val="41397740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959E2E13-1769-CB8C-911A-27DEFA3F0285}"/>
              </a:ext>
            </a:extLst>
          </p:cNvPr>
          <p:cNvSpPr>
            <a:spLocks noGrp="1"/>
          </p:cNvSpPr>
          <p:nvPr>
            <p:ph type="body" sz="quarter" idx="22"/>
          </p:nvPr>
        </p:nvSpPr>
        <p:spPr/>
        <p:txBody>
          <a:bodyPr/>
          <a:lstStyle/>
          <a:p>
            <a:pPr marL="0" indent="0" algn="l">
              <a:buNone/>
            </a:pPr>
            <a:r>
              <a:rPr lang="fi-FI" sz="2000" b="0" i="0" u="none" strike="noStrike" baseline="0" dirty="0"/>
              <a:t>Tukea voidaan myöntää viljan tai heinän kuivaamiseen tarkoitetun kuivaamon rakentamisinvestointiin sekä viljan vaunukuivurin ja kuivaavan siilon hankintaan.</a:t>
            </a:r>
          </a:p>
          <a:p>
            <a:pPr marL="0" indent="0" algn="l">
              <a:buNone/>
            </a:pPr>
            <a:r>
              <a:rPr lang="fi-FI" sz="2000" b="0" i="0" u="none" strike="noStrike" baseline="0" dirty="0"/>
              <a:t>Tuki kuivaamisessa tarvittavaan lämmöntuotanto- tai puhallinjärjestelmään myönnetään energiainvestointina. Tee siis kaksi erillistä hakemusta Hyrrässä jos haet tukea myös lämmöntuotantojärjestelmään (vain uusiutuva energia, öljy ei ole tuen piirissä).</a:t>
            </a:r>
          </a:p>
          <a:p>
            <a:pPr marL="0" indent="0" algn="l">
              <a:buNone/>
            </a:pPr>
            <a:r>
              <a:rPr lang="fi-FI" sz="2000" dirty="0"/>
              <a:t>Yhteiskuivaamokorotus on poistunut.</a:t>
            </a:r>
          </a:p>
          <a:p>
            <a:pPr marL="0" indent="0" algn="l">
              <a:buNone/>
            </a:pPr>
            <a:r>
              <a:rPr lang="fi-FI" sz="2000" b="0" i="0" u="none" strike="noStrike" baseline="0" dirty="0"/>
              <a:t>Tukea voidaan myöntää maataloustuotannossa välttämättömään tuote-, tuotantopanos- tai tarvikevaraston rakentamisinvestointiin taikka maatalouskoneiden säilytykseen käytettävän varaston rakentamisinvestointiin.</a:t>
            </a:r>
          </a:p>
          <a:p>
            <a:pPr marL="0" indent="0" algn="l">
              <a:buNone/>
            </a:pPr>
            <a:r>
              <a:rPr lang="fi-FI" sz="2000" dirty="0"/>
              <a:t>Varastot tuetaan nyt samalla tukitasolla, erottelu tuotantovarastoihin ja konevarastoihin on poistunut.</a:t>
            </a:r>
            <a:endParaRPr lang="fi-FI" sz="2000" b="0" i="0" u="none" strike="noStrike" baseline="0" dirty="0"/>
          </a:p>
          <a:p>
            <a:pPr marL="0" indent="0">
              <a:buNone/>
            </a:pPr>
            <a:endParaRPr lang="fi-FI" dirty="0"/>
          </a:p>
        </p:txBody>
      </p:sp>
      <p:sp>
        <p:nvSpPr>
          <p:cNvPr id="3" name="Otsikko 2">
            <a:extLst>
              <a:ext uri="{FF2B5EF4-FFF2-40B4-BE49-F238E27FC236}">
                <a16:creationId xmlns:a16="http://schemas.microsoft.com/office/drawing/2014/main" id="{C0CAFB99-6B68-3B6E-DA69-1741C754651B}"/>
              </a:ext>
            </a:extLst>
          </p:cNvPr>
          <p:cNvSpPr>
            <a:spLocks noGrp="1"/>
          </p:cNvSpPr>
          <p:nvPr>
            <p:ph type="title"/>
          </p:nvPr>
        </p:nvSpPr>
        <p:spPr/>
        <p:txBody>
          <a:bodyPr>
            <a:normAutofit fontScale="90000"/>
          </a:bodyPr>
          <a:lstStyle/>
          <a:p>
            <a:r>
              <a:rPr lang="fi-FI" sz="2800" dirty="0"/>
              <a:t>	Investoinnit maatilojen kilpailukyvyn kehittämiseen 				Kuivaamo ja Varastot</a:t>
            </a:r>
            <a:endParaRPr lang="fi-FI" dirty="0"/>
          </a:p>
        </p:txBody>
      </p:sp>
    </p:spTree>
    <p:extLst>
      <p:ext uri="{BB962C8B-B14F-4D97-AF65-F5344CB8AC3E}">
        <p14:creationId xmlns:p14="http://schemas.microsoft.com/office/powerpoint/2010/main" val="855353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545C764F-261E-F633-078E-F0CD54759A4A}"/>
              </a:ext>
            </a:extLst>
          </p:cNvPr>
          <p:cNvSpPr>
            <a:spLocks noGrp="1"/>
          </p:cNvSpPr>
          <p:nvPr>
            <p:ph type="body" sz="quarter" idx="22"/>
          </p:nvPr>
        </p:nvSpPr>
        <p:spPr/>
        <p:txBody>
          <a:bodyPr/>
          <a:lstStyle/>
          <a:p>
            <a:pPr marL="0" indent="0" algn="l">
              <a:buNone/>
            </a:pPr>
            <a:r>
              <a:rPr lang="fi-FI" sz="2000" b="0" i="0" u="none" strike="noStrike" baseline="0" dirty="0"/>
              <a:t>Tukea voidaan myöntää maataloustuotteiden myyntikunnostamisessa tarvittavaan rakentamisinvestointiin ja koneen tai laitteen hankintaan (ei kuitenkaan poronlihan myyntikunnostukseen eikä kananmunanpakkaamojen investointeihin).</a:t>
            </a:r>
          </a:p>
          <a:p>
            <a:pPr marL="0" indent="0" algn="l">
              <a:buNone/>
            </a:pPr>
            <a:r>
              <a:rPr lang="fi-FI" sz="2000" dirty="0"/>
              <a:t>T</a:t>
            </a:r>
            <a:r>
              <a:rPr lang="fi-FI" sz="2000" b="0" i="0" u="none" strike="noStrike" baseline="0" dirty="0"/>
              <a:t>uen myöntämisen edellytyksenä on, että:</a:t>
            </a:r>
          </a:p>
          <a:p>
            <a:pPr marL="0" indent="0" algn="l">
              <a:buNone/>
            </a:pPr>
            <a:r>
              <a:rPr lang="fi-FI" sz="2000" b="0" i="0" u="none" strike="noStrike" baseline="0" dirty="0"/>
              <a:t>	1) myyntikunnostamisessa hyödynnetään pääosin tuen kohteena olevan maatilan 	raaka-aineita;</a:t>
            </a:r>
          </a:p>
          <a:p>
            <a:pPr marL="0" indent="0" algn="l">
              <a:buNone/>
            </a:pPr>
            <a:r>
              <a:rPr lang="fi-FI" sz="2000" b="0" i="0" u="none" strike="noStrike" baseline="0" dirty="0"/>
              <a:t>	2) tuotteet valmistetaan myytäviksi jälleenmyyjille tai jatkojalostajille; ja</a:t>
            </a:r>
          </a:p>
          <a:p>
            <a:pPr marL="0" indent="0" algn="l">
              <a:buNone/>
            </a:pPr>
            <a:r>
              <a:rPr lang="fi-FI" sz="2000" b="0" i="0" u="none" strike="noStrike" baseline="0" dirty="0"/>
              <a:t>	3) tuote on myyntikunnostuksen jälkeen edelleen Euroopan unionin toiminnasta 	tehdyn sopimuksen liitteessä I tarkoitettu maataloustuote.</a:t>
            </a:r>
            <a:endParaRPr lang="fi-FI" sz="2000" dirty="0"/>
          </a:p>
          <a:p>
            <a:pPr marL="0" indent="0">
              <a:buNone/>
            </a:pPr>
            <a:endParaRPr lang="fi-FI" dirty="0"/>
          </a:p>
        </p:txBody>
      </p:sp>
      <p:sp>
        <p:nvSpPr>
          <p:cNvPr id="3" name="Otsikko 2">
            <a:extLst>
              <a:ext uri="{FF2B5EF4-FFF2-40B4-BE49-F238E27FC236}">
                <a16:creationId xmlns:a16="http://schemas.microsoft.com/office/drawing/2014/main" id="{72C13906-B222-D606-4699-8D3FCE741ED6}"/>
              </a:ext>
            </a:extLst>
          </p:cNvPr>
          <p:cNvSpPr>
            <a:spLocks noGrp="1"/>
          </p:cNvSpPr>
          <p:nvPr>
            <p:ph type="title"/>
          </p:nvPr>
        </p:nvSpPr>
        <p:spPr/>
        <p:txBody>
          <a:bodyPr>
            <a:normAutofit fontScale="90000"/>
          </a:bodyPr>
          <a:lstStyle/>
          <a:p>
            <a:r>
              <a:rPr lang="fi-FI" sz="2800" dirty="0"/>
              <a:t>	Investoinnit maatilojen kilpailukyvyn kehittämiseen 					Myyntikunnostus</a:t>
            </a:r>
            <a:endParaRPr lang="fi-FI" dirty="0"/>
          </a:p>
        </p:txBody>
      </p:sp>
    </p:spTree>
    <p:extLst>
      <p:ext uri="{BB962C8B-B14F-4D97-AF65-F5344CB8AC3E}">
        <p14:creationId xmlns:p14="http://schemas.microsoft.com/office/powerpoint/2010/main" val="15990897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B543C118-F676-8840-8CA2-B3B1E997B5C5}"/>
              </a:ext>
            </a:extLst>
          </p:cNvPr>
          <p:cNvSpPr>
            <a:spLocks noGrp="1"/>
          </p:cNvSpPr>
          <p:nvPr>
            <p:ph type="body" sz="quarter" idx="22"/>
          </p:nvPr>
        </p:nvSpPr>
        <p:spPr/>
        <p:txBody>
          <a:bodyPr/>
          <a:lstStyle/>
          <a:p>
            <a:pPr marL="0" indent="0" algn="l">
              <a:buNone/>
            </a:pPr>
            <a:r>
              <a:rPr lang="fi-FI" sz="2000" dirty="0"/>
              <a:t>R</a:t>
            </a:r>
            <a:r>
              <a:rPr lang="fi-FI" sz="2000" b="0" i="0" u="none" strike="noStrike" baseline="0" dirty="0"/>
              <a:t>akentamisinvestoinnit tai koneen tai laitteen hankinnat, jonka tarkoituksena on parantaa maatalouden tuotantorakennuksessa työskentelevän henkilön työoloja tai maatilan tuotantohygieniaa.</a:t>
            </a:r>
          </a:p>
          <a:p>
            <a:pPr marL="0" indent="0" algn="l">
              <a:buNone/>
            </a:pPr>
            <a:endParaRPr lang="fi-FI" sz="2000" dirty="0"/>
          </a:p>
          <a:p>
            <a:pPr marL="0" indent="0" algn="l">
              <a:buNone/>
            </a:pPr>
            <a:r>
              <a:rPr lang="fi-FI" dirty="0"/>
              <a:t>Nykyisessä</a:t>
            </a:r>
            <a:r>
              <a:rPr lang="fi-FI" sz="2000" dirty="0"/>
              <a:t> tukijärjestelmässä vaatii liiketoimintasuunnitelman laatimisen ja yrittäjätulovaatimus koskee näitä investointeja (muutos edelliseen rahoituskauteen nähden).</a:t>
            </a:r>
          </a:p>
          <a:p>
            <a:pPr marL="0" indent="0" algn="l">
              <a:buNone/>
            </a:pPr>
            <a:r>
              <a:rPr lang="fi-FI" sz="2000" b="0" i="0" u="none" strike="noStrike" baseline="0" dirty="0"/>
              <a:t>Esimerkiksi työtä helpottavat rehun- ja kuivikkeenjakolaitteet tai lannanpoistossa käytettävät laitteet, käsittelyhäkit, puhdistusrobotit tai tuotantopihan asfaltointi</a:t>
            </a:r>
          </a:p>
          <a:p>
            <a:pPr marL="0" indent="0" algn="l">
              <a:buNone/>
            </a:pPr>
            <a:endParaRPr lang="fi-FI" dirty="0"/>
          </a:p>
          <a:p>
            <a:pPr marL="0" indent="0" algn="l">
              <a:buNone/>
            </a:pPr>
            <a:endParaRPr lang="fi-FI" dirty="0"/>
          </a:p>
        </p:txBody>
      </p:sp>
      <p:sp>
        <p:nvSpPr>
          <p:cNvPr id="3" name="Otsikko 2">
            <a:extLst>
              <a:ext uri="{FF2B5EF4-FFF2-40B4-BE49-F238E27FC236}">
                <a16:creationId xmlns:a16="http://schemas.microsoft.com/office/drawing/2014/main" id="{69CDE385-E61A-5B33-917D-45FE39B37974}"/>
              </a:ext>
            </a:extLst>
          </p:cNvPr>
          <p:cNvSpPr>
            <a:spLocks noGrp="1"/>
          </p:cNvSpPr>
          <p:nvPr>
            <p:ph type="title"/>
          </p:nvPr>
        </p:nvSpPr>
        <p:spPr/>
        <p:txBody>
          <a:bodyPr>
            <a:normAutofit/>
          </a:bodyPr>
          <a:lstStyle/>
          <a:p>
            <a:r>
              <a:rPr lang="fi-FI" sz="2400" dirty="0"/>
              <a:t>	Investoinnit maatilojen kilpailukyvyn kehittämiseen </a:t>
            </a:r>
            <a:br>
              <a:rPr lang="fi-FI" sz="2400" dirty="0"/>
            </a:br>
            <a:r>
              <a:rPr lang="fi-FI" sz="2400" dirty="0"/>
              <a:t>	Työympäristöä ja tuotantohygieniaa edistävät investoinnit</a:t>
            </a:r>
          </a:p>
        </p:txBody>
      </p:sp>
    </p:spTree>
    <p:extLst>
      <p:ext uri="{BB962C8B-B14F-4D97-AF65-F5344CB8AC3E}">
        <p14:creationId xmlns:p14="http://schemas.microsoft.com/office/powerpoint/2010/main" val="36460307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25140880-08B4-B746-9911-783B3E5EE0C0}"/>
              </a:ext>
            </a:extLst>
          </p:cNvPr>
          <p:cNvSpPr>
            <a:spLocks noGrp="1"/>
          </p:cNvSpPr>
          <p:nvPr>
            <p:ph type="body" sz="quarter" idx="22"/>
          </p:nvPr>
        </p:nvSpPr>
        <p:spPr/>
        <p:txBody>
          <a:bodyPr>
            <a:normAutofit fontScale="92500" lnSpcReduction="10000"/>
          </a:bodyPr>
          <a:lstStyle/>
          <a:p>
            <a:pPr marL="0" indent="0" algn="l">
              <a:buNone/>
            </a:pPr>
            <a:r>
              <a:rPr lang="fi-FI" dirty="0"/>
              <a:t>J</a:t>
            </a:r>
            <a:r>
              <a:rPr lang="fi-FI" b="0" i="0" u="none" strike="noStrike" baseline="0" dirty="0"/>
              <a:t>os hakijalle myönnetään tukea lypsy- ja nautakarjatalouden, sikatalouden, lihasiipikarjatalouden, lammas- ja vuohitalouden tai hevostalouden rakentamisinvestointiin  tai kasvihuonetuotantoon tai kuivaamon rakentamiseen, hakijalle voidaan myöntää tuotantorakennukselle myönnettävän tuen tasoista tukea myös jaloittelutarhan, lantalan ja maataloustuotannossa välttämättömän tuotantovaraston rakentamisinvestointiin, jos tukea haetaan samaan aikaan. </a:t>
            </a:r>
          </a:p>
          <a:p>
            <a:pPr marL="0" indent="0" algn="l">
              <a:buNone/>
            </a:pPr>
            <a:endParaRPr lang="fi-FI" dirty="0"/>
          </a:p>
          <a:p>
            <a:pPr marL="0" indent="0" algn="l">
              <a:buNone/>
            </a:pPr>
            <a:r>
              <a:rPr lang="fi-FI" dirty="0"/>
              <a:t>Periaate: investointi on yksi kokonaisuus ja vältetään hankkeen pilkkomista eri osiin ja tukitasoihin. Poikkeuksena tästä on kuivaamot, joissa lämmönlähteen tuki ratkaistaan energiainvestointina.</a:t>
            </a:r>
          </a:p>
          <a:p>
            <a:pPr marL="0" indent="0" algn="l">
              <a:buNone/>
            </a:pPr>
            <a:endParaRPr lang="fi-FI" dirty="0"/>
          </a:p>
          <a:p>
            <a:pPr marL="0" indent="0" algn="l">
              <a:buNone/>
            </a:pPr>
            <a:r>
              <a:rPr lang="fi-FI" dirty="0"/>
              <a:t>Korvausinvestointi vai ei? Tämän asian pohdinta koskee kaikkia hankkeita, myös muita kuin kilpailukykyä edistäviä investointeja. (Rakennetukilaki 7 § ” </a:t>
            </a:r>
            <a:r>
              <a:rPr lang="fi-FI" b="0" i="0" dirty="0">
                <a:solidFill>
                  <a:srgbClr val="444444"/>
                </a:solidFill>
                <a:effectLst/>
                <a:latin typeface="IntervalSansProRegular"/>
              </a:rPr>
              <a:t>Tukea maatilan investointeihin voidaan myöntää maatalousyrittäjälle tehokkuuden ja laadun kehittämiseen…..)</a:t>
            </a:r>
            <a:endParaRPr lang="fi-FI" dirty="0"/>
          </a:p>
        </p:txBody>
      </p:sp>
      <p:sp>
        <p:nvSpPr>
          <p:cNvPr id="3" name="Otsikko 2">
            <a:extLst>
              <a:ext uri="{FF2B5EF4-FFF2-40B4-BE49-F238E27FC236}">
                <a16:creationId xmlns:a16="http://schemas.microsoft.com/office/drawing/2014/main" id="{1C8244C5-D0D4-F598-819F-DD33C70B3764}"/>
              </a:ext>
            </a:extLst>
          </p:cNvPr>
          <p:cNvSpPr>
            <a:spLocks noGrp="1"/>
          </p:cNvSpPr>
          <p:nvPr>
            <p:ph type="title"/>
          </p:nvPr>
        </p:nvSpPr>
        <p:spPr/>
        <p:txBody>
          <a:bodyPr>
            <a:normAutofit/>
          </a:bodyPr>
          <a:lstStyle/>
          <a:p>
            <a:r>
              <a:rPr lang="fi-FI" dirty="0"/>
              <a:t>		Tuettavista investoinneista</a:t>
            </a:r>
            <a:r>
              <a:rPr lang="fi-FI" sz="3100" dirty="0"/>
              <a:t>	</a:t>
            </a:r>
          </a:p>
        </p:txBody>
      </p:sp>
    </p:spTree>
    <p:extLst>
      <p:ext uri="{BB962C8B-B14F-4D97-AF65-F5344CB8AC3E}">
        <p14:creationId xmlns:p14="http://schemas.microsoft.com/office/powerpoint/2010/main" val="30776435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563447AF-3138-DC40-5477-8927C6C37732}"/>
              </a:ext>
            </a:extLst>
          </p:cNvPr>
          <p:cNvSpPr>
            <a:spLocks noGrp="1"/>
          </p:cNvSpPr>
          <p:nvPr>
            <p:ph type="body" sz="quarter" idx="22"/>
          </p:nvPr>
        </p:nvSpPr>
        <p:spPr/>
        <p:txBody>
          <a:bodyPr/>
          <a:lstStyle/>
          <a:p>
            <a:pPr marL="0" indent="0" algn="l">
              <a:buNone/>
            </a:pPr>
            <a:r>
              <a:rPr lang="fi-FI" sz="2000" b="0" i="0" u="none" strike="noStrike" baseline="0" dirty="0"/>
              <a:t>Uudistus toimeenpannaan kansallisella lainsäädännöllä ja kolmella Euroopan parlamentin ja neuvoston asetuksella, joista kahdessa ovat säännökset maatalouden rakennetukijärjestelmää koskien. Nämä ovat ns. suunnitelma-asetus ja ns. horisontaaliasetus.</a:t>
            </a:r>
          </a:p>
          <a:p>
            <a:pPr marL="0" indent="0" algn="l">
              <a:buNone/>
            </a:pPr>
            <a:endParaRPr lang="fi-FI" sz="2000" b="0" i="0" u="none" strike="noStrike" baseline="0" dirty="0"/>
          </a:p>
          <a:p>
            <a:pPr marL="0" indent="0" algn="l">
              <a:buNone/>
            </a:pPr>
            <a:r>
              <a:rPr lang="fi-FI" sz="2000" b="0" i="0" u="none" strike="noStrike" baseline="0" dirty="0"/>
              <a:t>Maatilan rakennetuen perusedellytyksistä säädetään suunnitelma-asetuksen 73 artiklassa (Investoinnit) ja 75 artiklassa (Nuorten viljelijöiden ja uusien viljelijöiden tilanpidon aloittaminen ja maaseudun yritystoiminnan käynnistäminen). </a:t>
            </a:r>
          </a:p>
          <a:p>
            <a:pPr marL="0" indent="0" algn="l">
              <a:buNone/>
            </a:pPr>
            <a:r>
              <a:rPr lang="fi-FI" sz="2000" dirty="0"/>
              <a:t>Horisontaaliasetus on </a:t>
            </a:r>
            <a:r>
              <a:rPr lang="fi-FI" sz="2000" b="0" i="0" dirty="0">
                <a:solidFill>
                  <a:srgbClr val="444444"/>
                </a:solidFill>
                <a:effectLst/>
              </a:rPr>
              <a:t>yhteisen maatalouspolitiikan rahoituksesta, hallinnoinnista ja seurannasta sekä asetuksen (EU) N:o 1306/2013 kumoamisesta annettu Euroopan parlamentin ja neuvoston asetus (EU) 2021/2116</a:t>
            </a:r>
            <a:r>
              <a:rPr lang="fi-FI" sz="1600" b="0" i="0" dirty="0">
                <a:solidFill>
                  <a:srgbClr val="444444"/>
                </a:solidFill>
                <a:effectLst/>
              </a:rPr>
              <a:t>.</a:t>
            </a:r>
            <a:endParaRPr lang="fi-FI" sz="2400" b="0" i="0" u="none" strike="noStrike" baseline="0" dirty="0"/>
          </a:p>
          <a:p>
            <a:pPr marL="0" indent="0">
              <a:buNone/>
            </a:pPr>
            <a:endParaRPr lang="fi-FI" dirty="0"/>
          </a:p>
        </p:txBody>
      </p:sp>
      <p:sp>
        <p:nvSpPr>
          <p:cNvPr id="3" name="Otsikko 2">
            <a:extLst>
              <a:ext uri="{FF2B5EF4-FFF2-40B4-BE49-F238E27FC236}">
                <a16:creationId xmlns:a16="http://schemas.microsoft.com/office/drawing/2014/main" id="{536E687C-D0D3-90A1-6582-8EA8F6817EC0}"/>
              </a:ext>
            </a:extLst>
          </p:cNvPr>
          <p:cNvSpPr>
            <a:spLocks noGrp="1"/>
          </p:cNvSpPr>
          <p:nvPr>
            <p:ph type="title"/>
          </p:nvPr>
        </p:nvSpPr>
        <p:spPr/>
        <p:txBody>
          <a:bodyPr/>
          <a:lstStyle/>
          <a:p>
            <a:r>
              <a:rPr lang="fi-FI" dirty="0"/>
              <a:t>				</a:t>
            </a:r>
            <a:r>
              <a:rPr lang="fi-FI" sz="3200" dirty="0"/>
              <a:t>Lainsäädäntö</a:t>
            </a:r>
          </a:p>
        </p:txBody>
      </p:sp>
    </p:spTree>
    <p:extLst>
      <p:ext uri="{BB962C8B-B14F-4D97-AF65-F5344CB8AC3E}">
        <p14:creationId xmlns:p14="http://schemas.microsoft.com/office/powerpoint/2010/main" val="25407599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AB941AA0-E966-408A-5321-60F012B6D2D1}"/>
              </a:ext>
            </a:extLst>
          </p:cNvPr>
          <p:cNvSpPr>
            <a:spLocks noGrp="1"/>
          </p:cNvSpPr>
          <p:nvPr>
            <p:ph type="body" sz="quarter" idx="22"/>
          </p:nvPr>
        </p:nvSpPr>
        <p:spPr/>
        <p:txBody>
          <a:bodyPr>
            <a:normAutofit fontScale="92500" lnSpcReduction="20000"/>
          </a:bodyPr>
          <a:lstStyle/>
          <a:p>
            <a:pPr marL="0" indent="0" algn="l">
              <a:buNone/>
            </a:pPr>
            <a:r>
              <a:rPr lang="fi-FI" sz="2200" b="0" i="0" u="none" strike="noStrike" baseline="0" dirty="0"/>
              <a:t>Investointi edistää ympäristöystävällisemmän tuotantotavan ja teknologian käyttöön ottoa. </a:t>
            </a:r>
          </a:p>
          <a:p>
            <a:pPr marL="0" indent="0" algn="l">
              <a:buNone/>
            </a:pPr>
            <a:r>
              <a:rPr lang="fi-FI" sz="2200" b="0" i="0" u="none" strike="noStrike" baseline="0" dirty="0"/>
              <a:t>Investoinnilla on oltava myönteinen vaikutus:</a:t>
            </a:r>
          </a:p>
          <a:p>
            <a:pPr marL="0" indent="0" algn="l">
              <a:buNone/>
            </a:pPr>
            <a:r>
              <a:rPr lang="fi-FI" sz="2200" b="0" i="0" u="none" strike="noStrike" baseline="0" dirty="0"/>
              <a:t>	1) maan kasvukuntoon;</a:t>
            </a:r>
          </a:p>
          <a:p>
            <a:pPr marL="0" indent="0" algn="l">
              <a:buNone/>
            </a:pPr>
            <a:r>
              <a:rPr lang="fi-FI" sz="2200" b="0" i="0" u="none" strike="noStrike" baseline="0" dirty="0"/>
              <a:t>	2) vesitalouteen;</a:t>
            </a:r>
          </a:p>
          <a:p>
            <a:pPr marL="0" indent="0" algn="l">
              <a:buNone/>
            </a:pPr>
            <a:r>
              <a:rPr lang="fi-FI" sz="2200" b="0" i="0" u="none" strike="noStrike" baseline="0" dirty="0"/>
              <a:t>	3) kasvinsuojeluaineiden käytön turvallisuuteen;</a:t>
            </a:r>
          </a:p>
          <a:p>
            <a:pPr marL="0" indent="0" algn="l">
              <a:buNone/>
            </a:pPr>
            <a:r>
              <a:rPr lang="fi-FI" sz="2200" b="0" i="0" u="none" strike="noStrike" baseline="0" dirty="0"/>
              <a:t>	4) ravinteiden hyötykäyttöön ja kierrätykseen;</a:t>
            </a:r>
          </a:p>
          <a:p>
            <a:pPr marL="0" indent="0" algn="l">
              <a:buNone/>
            </a:pPr>
            <a:r>
              <a:rPr lang="fi-FI" sz="2200" b="0" i="0" u="none" strike="noStrike" baseline="0" dirty="0"/>
              <a:t>	5) lannan tehokkaaseen käsittelyyn; tai</a:t>
            </a:r>
          </a:p>
          <a:p>
            <a:pPr marL="0" indent="0" algn="l">
              <a:buNone/>
            </a:pPr>
            <a:r>
              <a:rPr lang="fi-FI" sz="2200" b="0" i="0" u="none" strike="noStrike" baseline="0" dirty="0"/>
              <a:t>	6) kasvihuonekaasupäästöjen vähenemiseen.</a:t>
            </a:r>
          </a:p>
          <a:p>
            <a:pPr marL="0" indent="0" algn="l">
              <a:buNone/>
            </a:pPr>
            <a:endParaRPr lang="fi-FI" sz="2200" dirty="0"/>
          </a:p>
          <a:p>
            <a:pPr marL="0" indent="0" algn="l">
              <a:buNone/>
            </a:pPr>
            <a:r>
              <a:rPr lang="fi-FI" sz="2200" dirty="0"/>
              <a:t>Ei edellytetä liiketoimintasuunnitelmaa.</a:t>
            </a:r>
          </a:p>
          <a:p>
            <a:pPr marL="0" indent="0">
              <a:buNone/>
            </a:pPr>
            <a:endParaRPr lang="fi-FI" dirty="0"/>
          </a:p>
        </p:txBody>
      </p:sp>
      <p:sp>
        <p:nvSpPr>
          <p:cNvPr id="3" name="Otsikko 2">
            <a:extLst>
              <a:ext uri="{FF2B5EF4-FFF2-40B4-BE49-F238E27FC236}">
                <a16:creationId xmlns:a16="http://schemas.microsoft.com/office/drawing/2014/main" id="{DAE8371E-D893-02DA-9642-0374C8AAF713}"/>
              </a:ext>
            </a:extLst>
          </p:cNvPr>
          <p:cNvSpPr>
            <a:spLocks noGrp="1"/>
          </p:cNvSpPr>
          <p:nvPr>
            <p:ph type="title"/>
          </p:nvPr>
        </p:nvSpPr>
        <p:spPr/>
        <p:txBody>
          <a:bodyPr>
            <a:normAutofit fontScale="90000"/>
          </a:bodyPr>
          <a:lstStyle/>
          <a:p>
            <a:r>
              <a:rPr lang="fi-FI" sz="3200" dirty="0"/>
              <a:t>Ympäristön tilaa ja kestävää tuotantotapaa edistävät 					investoinnit</a:t>
            </a:r>
            <a:endParaRPr lang="fi-FI" dirty="0"/>
          </a:p>
        </p:txBody>
      </p:sp>
    </p:spTree>
    <p:extLst>
      <p:ext uri="{BB962C8B-B14F-4D97-AF65-F5344CB8AC3E}">
        <p14:creationId xmlns:p14="http://schemas.microsoft.com/office/powerpoint/2010/main" val="12627476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A8794B0F-9059-72EF-9CD4-AE174A796D9D}"/>
              </a:ext>
            </a:extLst>
          </p:cNvPr>
          <p:cNvSpPr>
            <a:spLocks noGrp="1"/>
          </p:cNvSpPr>
          <p:nvPr>
            <p:ph type="body" sz="quarter" idx="22"/>
          </p:nvPr>
        </p:nvSpPr>
        <p:spPr/>
        <p:txBody>
          <a:bodyPr>
            <a:normAutofit lnSpcReduction="10000"/>
          </a:bodyPr>
          <a:lstStyle/>
          <a:p>
            <a:pPr marL="0" indent="0" algn="l">
              <a:buNone/>
            </a:pPr>
            <a:r>
              <a:rPr lang="fi-FI" sz="2000" b="0" i="0" u="none" strike="noStrike" baseline="0" dirty="0"/>
              <a:t>Vesitalousinvestoinnit kuuluvat tähän kohtaan (esim. salaojitus ja yhteisojitus).</a:t>
            </a:r>
          </a:p>
          <a:p>
            <a:pPr marL="0" indent="0" algn="l">
              <a:buNone/>
            </a:pPr>
            <a:r>
              <a:rPr lang="fi-FI" sz="2000" b="0" i="0" u="none" strike="noStrike" baseline="0" dirty="0"/>
              <a:t> Suunnitelmaan sisältyvät peltolohkot ovat investointituessa tukikelpoisia edellyttäen, että maatalousmaa:</a:t>
            </a:r>
          </a:p>
          <a:p>
            <a:pPr marL="0" indent="0" algn="l">
              <a:buNone/>
            </a:pPr>
            <a:r>
              <a:rPr lang="fi-FI" sz="2000" b="0" i="0" u="none" strike="noStrike" baseline="0" dirty="0"/>
              <a:t>	1) on viimeistään 31 päivänä joulukuuta 2022 viljelykelpoista siten, että sen 	peruskunnostustoimenpiteet</a:t>
            </a:r>
            <a:r>
              <a:rPr lang="fi-FI" sz="2000" dirty="0"/>
              <a:t> </a:t>
            </a:r>
            <a:r>
              <a:rPr lang="fi-FI" sz="2000" b="0" i="0" u="none" strike="noStrike" baseline="0" dirty="0"/>
              <a:t>on tehty ja alaa voidaan viljellä tavanomaisen sadon 	tuottamiseksi</a:t>
            </a:r>
            <a:r>
              <a:rPr lang="fi-FI" sz="2000" dirty="0"/>
              <a:t> -&gt; uudet raiviot eivät ole tukikelpoisia</a:t>
            </a:r>
            <a:endParaRPr lang="fi-FI" sz="2000" b="0" i="0" u="none" strike="noStrike" baseline="0" dirty="0"/>
          </a:p>
          <a:p>
            <a:pPr marL="0" indent="0" algn="l">
              <a:buNone/>
            </a:pPr>
            <a:r>
              <a:rPr lang="fi-FI" sz="2000" b="0" i="0" u="none" strike="noStrike" baseline="0" dirty="0"/>
              <a:t>	2) on muodostunut peruslohkon muotoa parantavasta muutoksesta ja joka todetaan 	hyväksyttäväksi</a:t>
            </a:r>
            <a:r>
              <a:rPr lang="fi-FI" sz="2000" dirty="0"/>
              <a:t> </a:t>
            </a:r>
            <a:r>
              <a:rPr lang="fi-FI" sz="2000" b="0" i="0" u="none" strike="noStrike" baseline="0" dirty="0"/>
              <a:t>peltolohkorekisterin päivityksen yhteydessä</a:t>
            </a:r>
          </a:p>
          <a:p>
            <a:pPr marL="0" indent="0" algn="l">
              <a:buNone/>
            </a:pPr>
            <a:r>
              <a:rPr lang="fi-FI" sz="2000" b="0" i="0" u="none" strike="noStrike" baseline="0" dirty="0"/>
              <a:t>	3) on uutena maatalousmaana tullut tilusjärjestelyn perusteella tuensaajan 	hallintaan; tilusjärjestelyllä</a:t>
            </a:r>
            <a:r>
              <a:rPr lang="fi-FI" sz="2000" dirty="0"/>
              <a:t> </a:t>
            </a:r>
            <a:r>
              <a:rPr lang="fi-FI" sz="2000" b="0" i="0" u="none" strike="noStrike" baseline="0" dirty="0"/>
              <a:t>tarkoitetaan eräiden maatalouden pinta-alaperusteisten 	tukien myöntämisen yleisistä edellytyksistä annetun valtioneuvoston asetuksen 	(77/2023) 15 §:n 2 momentissa tarkoitettua tilusjärjestelyä.</a:t>
            </a:r>
            <a:endParaRPr lang="fi-FI" sz="2000" dirty="0"/>
          </a:p>
          <a:p>
            <a:pPr marL="0" indent="0">
              <a:buNone/>
            </a:pPr>
            <a:endParaRPr lang="fi-FI" dirty="0"/>
          </a:p>
        </p:txBody>
      </p:sp>
      <p:sp>
        <p:nvSpPr>
          <p:cNvPr id="3" name="Otsikko 2">
            <a:extLst>
              <a:ext uri="{FF2B5EF4-FFF2-40B4-BE49-F238E27FC236}">
                <a16:creationId xmlns:a16="http://schemas.microsoft.com/office/drawing/2014/main" id="{0CFF6BF9-937C-7047-37AB-0BCA4A05E016}"/>
              </a:ext>
            </a:extLst>
          </p:cNvPr>
          <p:cNvSpPr>
            <a:spLocks noGrp="1"/>
          </p:cNvSpPr>
          <p:nvPr>
            <p:ph type="title"/>
          </p:nvPr>
        </p:nvSpPr>
        <p:spPr/>
        <p:txBody>
          <a:bodyPr>
            <a:normAutofit fontScale="90000"/>
          </a:bodyPr>
          <a:lstStyle/>
          <a:p>
            <a:r>
              <a:rPr lang="fi-FI" sz="3200" dirty="0"/>
              <a:t>Ympäristön tilaa ja kestävää tuotantotapaa edistävät 					investoinnit</a:t>
            </a:r>
            <a:endParaRPr lang="fi-FI" dirty="0"/>
          </a:p>
        </p:txBody>
      </p:sp>
    </p:spTree>
    <p:extLst>
      <p:ext uri="{BB962C8B-B14F-4D97-AF65-F5344CB8AC3E}">
        <p14:creationId xmlns:p14="http://schemas.microsoft.com/office/powerpoint/2010/main" val="22194258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87B16E72-A998-D5FD-770B-D38F9C6AB0B6}"/>
              </a:ext>
            </a:extLst>
          </p:cNvPr>
          <p:cNvSpPr>
            <a:spLocks noGrp="1"/>
          </p:cNvSpPr>
          <p:nvPr>
            <p:ph type="body" sz="quarter" idx="22"/>
          </p:nvPr>
        </p:nvSpPr>
        <p:spPr/>
        <p:txBody>
          <a:bodyPr/>
          <a:lstStyle/>
          <a:p>
            <a:pPr marL="0" indent="0" algn="l">
              <a:buNone/>
            </a:pPr>
            <a:r>
              <a:rPr lang="fi-FI" sz="2000" b="0" i="0" u="none" strike="noStrike" baseline="0" dirty="0">
                <a:solidFill>
                  <a:srgbClr val="000000"/>
                </a:solidFill>
              </a:rPr>
              <a:t>Tukikelpoisia voisivat olla  esim. lannan sijoitus-, viilennys- ja separointilaitteistot, erilliset lantalat, lantaloiden kattaminen ja laitteet, joilla täsmennetään ja tehostetaan ravinteiden hyötykäyttöä tai vähennetään päästöjä. </a:t>
            </a:r>
          </a:p>
          <a:p>
            <a:pPr marL="0" indent="0" algn="l">
              <a:buNone/>
            </a:pPr>
            <a:endParaRPr lang="fi-FI" sz="2000" b="0" i="0" u="none" strike="noStrike" baseline="0" dirty="0">
              <a:solidFill>
                <a:srgbClr val="000000"/>
              </a:solidFill>
            </a:endParaRPr>
          </a:p>
          <a:p>
            <a:pPr marL="0" indent="0" algn="l">
              <a:buNone/>
            </a:pPr>
            <a:r>
              <a:rPr lang="fi-FI" sz="2000" b="0" i="0" u="none" strike="noStrike" baseline="0" dirty="0">
                <a:solidFill>
                  <a:srgbClr val="000000"/>
                </a:solidFill>
              </a:rPr>
              <a:t>Tukikelpoisia voisivat olla myös esim.</a:t>
            </a:r>
            <a:r>
              <a:rPr lang="fi-FI" sz="2000" dirty="0">
                <a:solidFill>
                  <a:srgbClr val="000000"/>
                </a:solidFill>
              </a:rPr>
              <a:t> </a:t>
            </a:r>
            <a:r>
              <a:rPr lang="fi-FI" sz="2000" b="0" i="0" u="none" strike="noStrike" baseline="0" dirty="0">
                <a:solidFill>
                  <a:srgbClr val="000000"/>
                </a:solidFill>
              </a:rPr>
              <a:t>lannoitteiden tai kasvinsuojeluaineiden paikkakohtaiseen kuvantamiseen perustuva sijoittamisen tai levittämisen mahdollistava automatiikka. Tavanomaisiin peltoviljely- tai sadonkorjuukoneisiin asennettavat lisälaitteistot ja uusi teknologia, joka edistää edellä mainittuja tavoitteita.</a:t>
            </a:r>
          </a:p>
          <a:p>
            <a:pPr marL="0" indent="0" algn="l">
              <a:buNone/>
            </a:pPr>
            <a:endParaRPr lang="fi-FI" dirty="0">
              <a:solidFill>
                <a:srgbClr val="000000"/>
              </a:solidFill>
            </a:endParaRPr>
          </a:p>
          <a:p>
            <a:pPr marL="0" indent="0" algn="l">
              <a:buNone/>
            </a:pPr>
            <a:r>
              <a:rPr lang="fi-FI" sz="2000" b="0" i="0" u="none" strike="noStrike" baseline="0" dirty="0">
                <a:solidFill>
                  <a:srgbClr val="000000"/>
                </a:solidFill>
              </a:rPr>
              <a:t>Kattavaa listaa siitä mitä tähän hyväksytään ja mitä ei, ei vielä ole olemassa. Käytäntö muotoutunee tulevien hakujen myötä.</a:t>
            </a:r>
          </a:p>
          <a:p>
            <a:pPr marL="0" indent="0">
              <a:buNone/>
            </a:pPr>
            <a:endParaRPr lang="fi-FI" dirty="0"/>
          </a:p>
        </p:txBody>
      </p:sp>
      <p:sp>
        <p:nvSpPr>
          <p:cNvPr id="3" name="Otsikko 2">
            <a:extLst>
              <a:ext uri="{FF2B5EF4-FFF2-40B4-BE49-F238E27FC236}">
                <a16:creationId xmlns:a16="http://schemas.microsoft.com/office/drawing/2014/main" id="{844DD68E-E729-5379-9880-F24F0D3DA09A}"/>
              </a:ext>
            </a:extLst>
          </p:cNvPr>
          <p:cNvSpPr>
            <a:spLocks noGrp="1"/>
          </p:cNvSpPr>
          <p:nvPr>
            <p:ph type="title"/>
          </p:nvPr>
        </p:nvSpPr>
        <p:spPr/>
        <p:txBody>
          <a:bodyPr>
            <a:normAutofit fontScale="90000"/>
          </a:bodyPr>
          <a:lstStyle/>
          <a:p>
            <a:r>
              <a:rPr lang="fi-FI" sz="3200" dirty="0"/>
              <a:t>Ympäristön tilaa ja kestävää tuotantotapaa edistävät 					investoinnit</a:t>
            </a:r>
            <a:endParaRPr lang="fi-FI" dirty="0"/>
          </a:p>
        </p:txBody>
      </p:sp>
    </p:spTree>
    <p:extLst>
      <p:ext uri="{BB962C8B-B14F-4D97-AF65-F5344CB8AC3E}">
        <p14:creationId xmlns:p14="http://schemas.microsoft.com/office/powerpoint/2010/main" val="34533504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75FD2367-8D41-E707-E4E9-369C682F951E}"/>
              </a:ext>
            </a:extLst>
          </p:cNvPr>
          <p:cNvSpPr>
            <a:spLocks noGrp="1"/>
          </p:cNvSpPr>
          <p:nvPr>
            <p:ph type="body" sz="quarter" idx="22"/>
          </p:nvPr>
        </p:nvSpPr>
        <p:spPr/>
        <p:txBody>
          <a:bodyPr>
            <a:noAutofit/>
          </a:bodyPr>
          <a:lstStyle/>
          <a:p>
            <a:pPr marL="0" indent="0" algn="l">
              <a:buNone/>
            </a:pPr>
            <a:r>
              <a:rPr lang="fi-FI" dirty="0"/>
              <a:t>E</a:t>
            </a:r>
            <a:r>
              <a:rPr lang="fi-FI" b="0" i="0" u="none" strike="noStrike" baseline="0" dirty="0"/>
              <a:t>nergiantuotantoon, energian säästöön tai energiatehokkuuden parantamiseen liittyvät investoinnit. </a:t>
            </a:r>
          </a:p>
          <a:p>
            <a:pPr marL="0" indent="0" algn="l">
              <a:buNone/>
            </a:pPr>
            <a:r>
              <a:rPr lang="fi-FI" b="0" i="0" u="none" strike="noStrike" baseline="0" dirty="0"/>
              <a:t>Rakentamisinvestoinnit ja koneiden tai laitteiden hankinta.</a:t>
            </a:r>
          </a:p>
          <a:p>
            <a:pPr marL="0" indent="0" algn="l">
              <a:buNone/>
            </a:pPr>
            <a:endParaRPr lang="fi-FI" b="0" i="0" u="none" strike="noStrike" baseline="0" dirty="0"/>
          </a:p>
          <a:p>
            <a:pPr marL="0" indent="0" algn="l">
              <a:buNone/>
            </a:pPr>
            <a:r>
              <a:rPr lang="fi-FI" b="0" i="0" u="none" strike="noStrike" baseline="0" dirty="0"/>
              <a:t> Energian tuotantoon liittyviin investointeihin tukea voidaan myöntää, jos </a:t>
            </a:r>
          </a:p>
          <a:p>
            <a:pPr marL="0" indent="0" algn="l">
              <a:buNone/>
            </a:pPr>
            <a:r>
              <a:rPr lang="fi-FI" dirty="0"/>
              <a:t>	1) </a:t>
            </a:r>
            <a:r>
              <a:rPr lang="fi-FI" b="0" i="0" u="none" strike="noStrike" baseline="0" dirty="0"/>
              <a:t>energialaitoksessa hyödynnetään uusiutuvaa energialähdettä</a:t>
            </a:r>
          </a:p>
          <a:p>
            <a:pPr marL="0" indent="0" algn="l">
              <a:buNone/>
            </a:pPr>
            <a:r>
              <a:rPr lang="fi-FI" b="0" i="0" u="none" strike="noStrike" baseline="0" dirty="0"/>
              <a:t>	2) energia käytetään maatalouden tuotantotoiminnassa</a:t>
            </a:r>
          </a:p>
          <a:p>
            <a:pPr marL="0" indent="0" algn="l">
              <a:buNone/>
            </a:pPr>
            <a:r>
              <a:rPr lang="fi-FI" dirty="0"/>
              <a:t>	3)</a:t>
            </a:r>
            <a:r>
              <a:rPr lang="fi-FI" b="0" i="0" u="none" strike="noStrike" baseline="0" dirty="0"/>
              <a:t> ja suunniteltu hanke täyttää EU:n uusiutuvan energian kestävyyskriteerien 	vaatimukset. </a:t>
            </a:r>
            <a:endParaRPr lang="fi-FI" dirty="0"/>
          </a:p>
          <a:p>
            <a:pPr marL="0" indent="0">
              <a:buNone/>
            </a:pPr>
            <a:r>
              <a:rPr lang="fi-FI" dirty="0"/>
              <a:t>Ei edellytetä enää liiketoimintasuunnitelmaa (muutos edelliseen rahoituskauteen nähden).</a:t>
            </a:r>
          </a:p>
        </p:txBody>
      </p:sp>
      <p:sp>
        <p:nvSpPr>
          <p:cNvPr id="3" name="Otsikko 2">
            <a:extLst>
              <a:ext uri="{FF2B5EF4-FFF2-40B4-BE49-F238E27FC236}">
                <a16:creationId xmlns:a16="http://schemas.microsoft.com/office/drawing/2014/main" id="{455E9308-7318-727C-E8DF-354388164D1D}"/>
              </a:ext>
            </a:extLst>
          </p:cNvPr>
          <p:cNvSpPr>
            <a:spLocks noGrp="1"/>
          </p:cNvSpPr>
          <p:nvPr>
            <p:ph type="title"/>
          </p:nvPr>
        </p:nvSpPr>
        <p:spPr/>
        <p:txBody>
          <a:bodyPr/>
          <a:lstStyle/>
          <a:p>
            <a:r>
              <a:rPr lang="fi-FI" dirty="0"/>
              <a:t>		Maatilojen energiainvestoinnit</a:t>
            </a:r>
          </a:p>
        </p:txBody>
      </p:sp>
    </p:spTree>
    <p:extLst>
      <p:ext uri="{BB962C8B-B14F-4D97-AF65-F5344CB8AC3E}">
        <p14:creationId xmlns:p14="http://schemas.microsoft.com/office/powerpoint/2010/main" val="12048206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97E2869B-B201-B042-9D94-4DA73596C173}"/>
              </a:ext>
            </a:extLst>
          </p:cNvPr>
          <p:cNvSpPr>
            <a:spLocks noGrp="1"/>
          </p:cNvSpPr>
          <p:nvPr>
            <p:ph type="body" sz="quarter" idx="22"/>
          </p:nvPr>
        </p:nvSpPr>
        <p:spPr/>
        <p:txBody>
          <a:bodyPr/>
          <a:lstStyle/>
          <a:p>
            <a:pPr marL="0" indent="0" algn="l">
              <a:buNone/>
            </a:pPr>
            <a:r>
              <a:rPr lang="fi-FI" sz="2000" b="0" i="0" u="none" strike="noStrike" baseline="0" dirty="0"/>
              <a:t>Energialähde voisi olla esim. jätelämpöä, vesistön, ilman, maaperän tai auringon lämpöä tai muuta uusiutuvaa energialähdettä biomassa mukaan lukien.</a:t>
            </a:r>
          </a:p>
          <a:p>
            <a:pPr marL="0" indent="0" algn="l">
              <a:buNone/>
            </a:pPr>
            <a:endParaRPr lang="fi-FI" sz="2000" b="0" i="0" u="none" strike="noStrike" baseline="0" dirty="0"/>
          </a:p>
          <a:p>
            <a:pPr marL="0" indent="0" algn="l">
              <a:buNone/>
            </a:pPr>
            <a:r>
              <a:rPr lang="fi-FI" sz="2000" b="0" i="0" u="none" strike="noStrike" baseline="0" dirty="0"/>
              <a:t>Energiansäästöön liittyviä toimenpiteitä voisivat olla esimerkiksi energiaa säästävä </a:t>
            </a:r>
            <a:r>
              <a:rPr lang="fi-FI" sz="2000" b="0" i="0" u="none" strike="noStrike" baseline="0" dirty="0" err="1"/>
              <a:t>ledvalaistus</a:t>
            </a:r>
            <a:r>
              <a:rPr lang="fi-FI" sz="2000" b="0" i="0" u="none" strike="noStrike" baseline="0" dirty="0"/>
              <a:t>, kasvihuoneissa myös osittaisena, lämmöntalteenottojärjestelmä esim. maidosta, lietelannasta tai poistoilmasta, säätöautomatiikka esimerkiksi ilmastoinnissa ja valaistuksessa tai viilennys ja kosteudenpoistolaitteet, joilla voidaan pienentää ilmastointitarvetta. </a:t>
            </a:r>
          </a:p>
          <a:p>
            <a:pPr marL="0" indent="0" algn="l">
              <a:buNone/>
            </a:pPr>
            <a:endParaRPr lang="fi-FI" sz="2000" b="0" i="0" u="none" strike="noStrike" baseline="0" dirty="0"/>
          </a:p>
          <a:p>
            <a:pPr marL="0" indent="0" algn="l">
              <a:buNone/>
            </a:pPr>
            <a:r>
              <a:rPr lang="fi-FI" sz="2000" b="0" i="0" u="none" strike="noStrike" baseline="0" dirty="0"/>
              <a:t>Energiatehokkuusinvestoinneissa</a:t>
            </a:r>
            <a:r>
              <a:rPr lang="fi-FI" sz="2000" dirty="0"/>
              <a:t> </a:t>
            </a:r>
            <a:r>
              <a:rPr lang="fi-FI" sz="2000" b="0" i="0" u="none" strike="noStrike" baseline="0" dirty="0"/>
              <a:t>voitaisiin tukea esim. investointeja, joissa traktori tai muu maataloudessa käytettävä kone tai laite muunnettaisiin biokaasukäyttöiseksi.</a:t>
            </a:r>
            <a:endParaRPr lang="fi-FI" sz="2000" dirty="0"/>
          </a:p>
          <a:p>
            <a:pPr marL="0" indent="0">
              <a:buNone/>
            </a:pPr>
            <a:endParaRPr lang="fi-FI" dirty="0"/>
          </a:p>
        </p:txBody>
      </p:sp>
      <p:sp>
        <p:nvSpPr>
          <p:cNvPr id="3" name="Otsikko 2">
            <a:extLst>
              <a:ext uri="{FF2B5EF4-FFF2-40B4-BE49-F238E27FC236}">
                <a16:creationId xmlns:a16="http://schemas.microsoft.com/office/drawing/2014/main" id="{58589803-08CD-1366-18B3-90F11A7EEA3C}"/>
              </a:ext>
            </a:extLst>
          </p:cNvPr>
          <p:cNvSpPr>
            <a:spLocks noGrp="1"/>
          </p:cNvSpPr>
          <p:nvPr>
            <p:ph type="title"/>
          </p:nvPr>
        </p:nvSpPr>
        <p:spPr/>
        <p:txBody>
          <a:bodyPr/>
          <a:lstStyle/>
          <a:p>
            <a:r>
              <a:rPr lang="fi-FI" dirty="0"/>
              <a:t>		Maatilojen energiainvestoinnit</a:t>
            </a:r>
          </a:p>
        </p:txBody>
      </p:sp>
    </p:spTree>
    <p:extLst>
      <p:ext uri="{BB962C8B-B14F-4D97-AF65-F5344CB8AC3E}">
        <p14:creationId xmlns:p14="http://schemas.microsoft.com/office/powerpoint/2010/main" val="32092084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0A0A785D-5B79-8A2A-29E4-E0957FCB3B00}"/>
              </a:ext>
            </a:extLst>
          </p:cNvPr>
          <p:cNvSpPr>
            <a:spLocks noGrp="1"/>
          </p:cNvSpPr>
          <p:nvPr>
            <p:ph type="body" sz="quarter" idx="22"/>
          </p:nvPr>
        </p:nvSpPr>
        <p:spPr>
          <a:xfrm>
            <a:off x="838200" y="2021163"/>
            <a:ext cx="10632439" cy="4215250"/>
          </a:xfrm>
        </p:spPr>
        <p:txBody>
          <a:bodyPr>
            <a:normAutofit fontScale="55000" lnSpcReduction="20000"/>
          </a:bodyPr>
          <a:lstStyle/>
          <a:p>
            <a:pPr marL="0" indent="0" algn="l">
              <a:buNone/>
            </a:pPr>
            <a:r>
              <a:rPr lang="fi-FI" sz="3600" dirty="0"/>
              <a:t>E</a:t>
            </a:r>
            <a:r>
              <a:rPr lang="fi-FI" sz="3600" b="0" i="0" u="none" strike="noStrike" baseline="0" dirty="0"/>
              <a:t>läinten hyvinvointia edistävät rakentamisinvestoinnit</a:t>
            </a:r>
            <a:r>
              <a:rPr lang="fi-FI" sz="3600" dirty="0"/>
              <a:t> </a:t>
            </a:r>
            <a:r>
              <a:rPr lang="fi-FI" sz="3600" b="0" i="0" u="none" strike="noStrike" baseline="0" dirty="0"/>
              <a:t>ja koneen ja laitteen hankinnat, jotka parantavat olemassa olevaa tuotantorakennusta eivätkä lisää tuotantokapasiteettiä (erillisten jaloittelutarhojen rakentaminen,</a:t>
            </a:r>
            <a:r>
              <a:rPr lang="fi-FI" sz="3600" dirty="0"/>
              <a:t> </a:t>
            </a:r>
            <a:r>
              <a:rPr lang="fi-FI" sz="3600" b="0" i="0" u="none" strike="noStrike" baseline="0" dirty="0"/>
              <a:t>häkkikanaloiden muuttaminen lattiakanaloiksi, vapaaporsituksen edistäminen, sairas- ja poikimakarsinoiden parantaminen tai ilmanvaihdon parantaminen, parsimatot).</a:t>
            </a:r>
          </a:p>
          <a:p>
            <a:pPr marL="0" indent="0" algn="l">
              <a:buNone/>
            </a:pPr>
            <a:r>
              <a:rPr lang="fi-FI" sz="3600" b="0" i="0" u="none" strike="noStrike" baseline="0" dirty="0"/>
              <a:t> </a:t>
            </a:r>
          </a:p>
          <a:p>
            <a:pPr marL="0" indent="0" algn="l">
              <a:buNone/>
            </a:pPr>
            <a:r>
              <a:rPr lang="fi-FI" sz="3600" b="0" i="0" u="none" strike="noStrike" baseline="0" dirty="0"/>
              <a:t>Bioturvallisuutta edistävät investoinnit </a:t>
            </a:r>
            <a:r>
              <a:rPr lang="fi-FI" sz="3600" dirty="0"/>
              <a:t>kohdistuvat</a:t>
            </a:r>
            <a:r>
              <a:rPr lang="fi-FI" sz="3600" b="0" i="0" u="none" strike="noStrike" baseline="0" dirty="0"/>
              <a:t> olemassa olevan tuotantorakennuksen bioturvallisuuden parantamiseen.</a:t>
            </a:r>
          </a:p>
          <a:p>
            <a:pPr marL="0" indent="0" algn="l">
              <a:buNone/>
            </a:pPr>
            <a:endParaRPr lang="fi-FI" sz="3600" b="0" i="0" u="none" strike="noStrike" baseline="0" dirty="0"/>
          </a:p>
          <a:p>
            <a:pPr marL="0" indent="0" algn="l">
              <a:buNone/>
            </a:pPr>
            <a:r>
              <a:rPr lang="fi-FI" sz="3600" dirty="0"/>
              <a:t>E</a:t>
            </a:r>
            <a:r>
              <a:rPr lang="fi-FI" sz="3600" b="0" i="0" u="none" strike="noStrike" baseline="0" dirty="0"/>
              <a:t>sim. käsien ja saappaiden pesupaikat, erilliset lastaustilat eläinten kokoamiseen siirtoja varten, raatokontit, karanteenitilat, tautisulut ja osastointiratkaisujen parantaminen, eläintautitapauksissa käytettävien eläinten lopettamiseen liittyvien ratkaisujen kehittäminen, lopetuskaasun syöttöpisteet, verkotukset tai lintupiikit haittaeläinten torjumiseksi.</a:t>
            </a:r>
          </a:p>
          <a:p>
            <a:pPr marL="0" indent="0" algn="l">
              <a:buNone/>
            </a:pPr>
            <a:endParaRPr lang="fi-FI" sz="3600" dirty="0"/>
          </a:p>
          <a:p>
            <a:pPr marL="0" indent="0" algn="l">
              <a:buNone/>
            </a:pPr>
            <a:r>
              <a:rPr lang="fi-FI" sz="3600" dirty="0"/>
              <a:t>Ei edellytetä liiketoimintasuunnitelmaa.</a:t>
            </a:r>
          </a:p>
          <a:p>
            <a:pPr marL="0" indent="0">
              <a:buNone/>
            </a:pPr>
            <a:endParaRPr lang="fi-FI" dirty="0"/>
          </a:p>
        </p:txBody>
      </p:sp>
      <p:sp>
        <p:nvSpPr>
          <p:cNvPr id="3" name="Otsikko 2">
            <a:extLst>
              <a:ext uri="{FF2B5EF4-FFF2-40B4-BE49-F238E27FC236}">
                <a16:creationId xmlns:a16="http://schemas.microsoft.com/office/drawing/2014/main" id="{84694E0E-E1E6-1B12-860D-B1FB858E7180}"/>
              </a:ext>
            </a:extLst>
          </p:cNvPr>
          <p:cNvSpPr>
            <a:spLocks noGrp="1"/>
          </p:cNvSpPr>
          <p:nvPr>
            <p:ph type="title"/>
          </p:nvPr>
        </p:nvSpPr>
        <p:spPr/>
        <p:txBody>
          <a:bodyPr>
            <a:normAutofit fontScale="90000"/>
          </a:bodyPr>
          <a:lstStyle/>
          <a:p>
            <a:r>
              <a:rPr lang="fi-FI" sz="3200" dirty="0"/>
              <a:t>Eläinten hyvinvointia ja bioturvallisuutta edistävät 					investoinnit</a:t>
            </a:r>
            <a:endParaRPr lang="fi-FI" dirty="0"/>
          </a:p>
        </p:txBody>
      </p:sp>
    </p:spTree>
    <p:extLst>
      <p:ext uri="{BB962C8B-B14F-4D97-AF65-F5344CB8AC3E}">
        <p14:creationId xmlns:p14="http://schemas.microsoft.com/office/powerpoint/2010/main" val="9741996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Otsikko 1"/>
          <p:cNvSpPr>
            <a:spLocks noGrp="1"/>
          </p:cNvSpPr>
          <p:nvPr>
            <p:ph type="title"/>
          </p:nvPr>
        </p:nvSpPr>
        <p:spPr>
          <a:xfrm>
            <a:off x="1985881" y="905774"/>
            <a:ext cx="8339217" cy="422694"/>
          </a:xfrm>
        </p:spPr>
        <p:txBody>
          <a:bodyPr>
            <a:normAutofit fontScale="90000"/>
          </a:bodyPr>
          <a:lstStyle/>
          <a:p>
            <a:r>
              <a:rPr lang="fi-FI" altLang="fi-FI" sz="2000" u="sng" dirty="0">
                <a:ea typeface="ヒラギノ角ゴ Pro W3" pitchFamily="-84" charset="-128"/>
              </a:rPr>
              <a:t>Tukikohde           korkotukilaina%   avustus%(ab)  lisäavustus (%yks.)</a:t>
            </a:r>
            <a:endParaRPr lang="fi-FI" sz="2000" u="sng" dirty="0"/>
          </a:p>
        </p:txBody>
      </p:sp>
      <p:sp>
        <p:nvSpPr>
          <p:cNvPr id="5" name="Tekstin paikkamerkki 4"/>
          <p:cNvSpPr>
            <a:spLocks noGrp="1"/>
          </p:cNvSpPr>
          <p:nvPr>
            <p:ph type="body" sz="quarter" idx="11"/>
          </p:nvPr>
        </p:nvSpPr>
        <p:spPr>
          <a:xfrm>
            <a:off x="1985882" y="1518250"/>
            <a:ext cx="8339218" cy="4839687"/>
          </a:xfrm>
        </p:spPr>
        <p:txBody>
          <a:bodyPr>
            <a:normAutofit fontScale="70000" lnSpcReduction="20000"/>
          </a:bodyPr>
          <a:lstStyle/>
          <a:p>
            <a:pPr marL="0" indent="0">
              <a:buNone/>
            </a:pPr>
            <a:r>
              <a:rPr lang="fi-FI" altLang="fi-FI" b="1" u="sng" dirty="0">
                <a:ea typeface="ヒラギノ角ゴ Pro W3" pitchFamily="-84" charset="-128"/>
              </a:rPr>
              <a:t>Navetat			           50	 	35	    	    10 nuoret</a:t>
            </a:r>
          </a:p>
          <a:p>
            <a:pPr marL="0" indent="0">
              <a:buNone/>
            </a:pPr>
            <a:r>
              <a:rPr lang="fi-FI" altLang="fi-FI" b="1" u="sng" dirty="0">
                <a:ea typeface="ヒラギノ角ゴ Pro W3" pitchFamily="-84" charset="-128"/>
              </a:rPr>
              <a:t>Sikalat			           50	      	35	             	    10 nuoret</a:t>
            </a:r>
          </a:p>
          <a:p>
            <a:pPr marL="0" indent="0">
              <a:buNone/>
            </a:pPr>
            <a:r>
              <a:rPr lang="fi-FI" altLang="fi-FI" b="1" u="sng" dirty="0">
                <a:ea typeface="ヒラギノ角ゴ Pro W3" pitchFamily="-84" charset="-128"/>
              </a:rPr>
              <a:t>Lihasiipikarja		           50	 	35	     	    10 nuoret</a:t>
            </a:r>
          </a:p>
          <a:p>
            <a:pPr marL="0" indent="0">
              <a:buNone/>
            </a:pPr>
            <a:r>
              <a:rPr lang="fi-FI" altLang="fi-FI" b="1" u="sng" dirty="0">
                <a:ea typeface="ヒラギノ角ゴ Pro W3" pitchFamily="-84" charset="-128"/>
              </a:rPr>
              <a:t>Lampolat, Vuohelat                           50	 	35	     	    10 nuoret</a:t>
            </a:r>
          </a:p>
          <a:p>
            <a:pPr marL="0" indent="0">
              <a:buNone/>
            </a:pPr>
            <a:r>
              <a:rPr lang="fi-FI" altLang="fi-FI" b="1" u="sng" dirty="0">
                <a:ea typeface="ヒラギノ角ゴ Pro W3" pitchFamily="-84" charset="-128"/>
              </a:rPr>
              <a:t>Hevostalous		           50	 	35	      	    10 nuoret</a:t>
            </a:r>
          </a:p>
          <a:p>
            <a:pPr marL="0" indent="0">
              <a:buNone/>
            </a:pPr>
            <a:r>
              <a:rPr lang="fi-FI" altLang="fi-FI" b="1" u="sng" dirty="0">
                <a:ea typeface="ヒラギノ角ゴ Pro W3" pitchFamily="-84" charset="-128"/>
              </a:rPr>
              <a:t>Varastot		          	           50	 	25	     	    10 nuoret</a:t>
            </a:r>
          </a:p>
          <a:p>
            <a:pPr marL="0" indent="0">
              <a:buNone/>
            </a:pPr>
            <a:r>
              <a:rPr lang="fi-FI" altLang="fi-FI" b="1" u="sng" dirty="0">
                <a:ea typeface="ヒラギノ角ゴ Pro W3" pitchFamily="-84" charset="-128"/>
              </a:rPr>
              <a:t>Mehiläistalous		           50 	                25                       	    10 nuoret</a:t>
            </a:r>
          </a:p>
          <a:p>
            <a:pPr marL="0" indent="0">
              <a:buNone/>
            </a:pPr>
            <a:r>
              <a:rPr lang="fi-FI" altLang="fi-FI" b="1" u="sng" dirty="0">
                <a:ea typeface="ヒラギノ角ゴ Pro W3" pitchFamily="-84" charset="-128"/>
              </a:rPr>
              <a:t>Kuivaamot </a:t>
            </a:r>
            <a:r>
              <a:rPr lang="fi-FI" altLang="fi-FI" u="sng" dirty="0">
                <a:ea typeface="ヒラギノ角ゴ Pro W3" pitchFamily="-84" charset="-128"/>
              </a:rPr>
              <a:t>(ei sis. lämmönlähdettä)</a:t>
            </a:r>
            <a:r>
              <a:rPr lang="fi-FI" altLang="fi-FI" b="1" u="sng" dirty="0">
                <a:ea typeface="ヒラギノ角ゴ Pro W3" pitchFamily="-84" charset="-128"/>
              </a:rPr>
              <a:t>    50		25                                10 nuoret</a:t>
            </a:r>
          </a:p>
          <a:p>
            <a:pPr marL="0" indent="0">
              <a:buNone/>
            </a:pPr>
            <a:r>
              <a:rPr lang="fi-FI" altLang="fi-FI" b="1" u="sng" dirty="0">
                <a:ea typeface="ヒラギノ角ゴ Pro W3" pitchFamily="-84" charset="-128"/>
              </a:rPr>
              <a:t>Kasvihuonetuotanto	           50	                25		    10 nuoret                                   </a:t>
            </a:r>
          </a:p>
          <a:p>
            <a:pPr marL="0" indent="0">
              <a:buNone/>
            </a:pPr>
            <a:r>
              <a:rPr lang="fi-FI" altLang="fi-FI" b="1" u="sng" dirty="0">
                <a:ea typeface="ヒラギノ角ゴ Pro W3" pitchFamily="-84" charset="-128"/>
              </a:rPr>
              <a:t>Myyntikunnostus		           50		25		    10 nuoret       </a:t>
            </a:r>
          </a:p>
          <a:p>
            <a:pPr marL="0" indent="0">
              <a:buNone/>
            </a:pPr>
            <a:endParaRPr lang="fi-FI" altLang="fi-FI" sz="1600" dirty="0">
              <a:ea typeface="ヒラギノ角ゴ Pro W3" pitchFamily="-84" charset="-128"/>
            </a:endParaRPr>
          </a:p>
          <a:p>
            <a:pPr marL="0" indent="0">
              <a:buNone/>
            </a:pPr>
            <a:r>
              <a:rPr lang="fi-FI" altLang="fi-FI" sz="1400" dirty="0">
                <a:ea typeface="ヒラギノ角ゴ Pro W3" pitchFamily="-84" charset="-128"/>
              </a:rPr>
              <a:t>			 </a:t>
            </a:r>
          </a:p>
        </p:txBody>
      </p:sp>
    </p:spTree>
    <p:extLst>
      <p:ext uri="{BB962C8B-B14F-4D97-AF65-F5344CB8AC3E}">
        <p14:creationId xmlns:p14="http://schemas.microsoft.com/office/powerpoint/2010/main" val="2854337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gradFill>
          <a:gsLst>
            <a:gs pos="15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Otsikko 1"/>
          <p:cNvSpPr>
            <a:spLocks noGrp="1"/>
          </p:cNvSpPr>
          <p:nvPr>
            <p:ph type="title"/>
          </p:nvPr>
        </p:nvSpPr>
        <p:spPr>
          <a:xfrm>
            <a:off x="2124076" y="1171575"/>
            <a:ext cx="8352732" cy="582211"/>
          </a:xfrm>
        </p:spPr>
        <p:txBody>
          <a:bodyPr/>
          <a:lstStyle/>
          <a:p>
            <a:r>
              <a:rPr lang="fi-FI" altLang="fi-FI" sz="2000" u="sng" dirty="0">
                <a:ea typeface="ヒラギノ角ゴ Pro W3" pitchFamily="-84" charset="-128"/>
              </a:rPr>
              <a:t>Tukikohde           		korkotukilaina%   avustus%(ab)  </a:t>
            </a:r>
            <a:endParaRPr lang="fi-FI" sz="2000" u="sng" dirty="0"/>
          </a:p>
        </p:txBody>
      </p:sp>
      <p:sp>
        <p:nvSpPr>
          <p:cNvPr id="5" name="Tekstin paikkamerkki 4"/>
          <p:cNvSpPr>
            <a:spLocks noGrp="1"/>
          </p:cNvSpPr>
          <p:nvPr>
            <p:ph type="body" sz="quarter" idx="11"/>
          </p:nvPr>
        </p:nvSpPr>
        <p:spPr>
          <a:xfrm>
            <a:off x="2124076" y="1753786"/>
            <a:ext cx="8079188" cy="4604150"/>
          </a:xfrm>
        </p:spPr>
        <p:txBody>
          <a:bodyPr/>
          <a:lstStyle/>
          <a:p>
            <a:pPr marL="0" indent="0">
              <a:buNone/>
            </a:pPr>
            <a:r>
              <a:rPr lang="fi-FI" altLang="fi-FI" sz="1400" b="1" u="sng" dirty="0">
                <a:ea typeface="ヒラギノ角ゴ Pro W3" pitchFamily="-84" charset="-128"/>
              </a:rPr>
              <a:t>Työympäristöä ja tuotantohygieniaa</a:t>
            </a:r>
          </a:p>
          <a:p>
            <a:pPr marL="0" indent="0">
              <a:buNone/>
            </a:pPr>
            <a:r>
              <a:rPr lang="fi-FI" altLang="fi-FI" sz="1400" dirty="0">
                <a:ea typeface="ヒラギノ角ゴ Pro W3" pitchFamily="-84" charset="-128"/>
              </a:rPr>
              <a:t> </a:t>
            </a:r>
            <a:r>
              <a:rPr lang="fi-FI" altLang="fi-FI" sz="1400" b="1" u="sng" dirty="0">
                <a:ea typeface="ヒラギノ角ゴ Pro W3" pitchFamily="-84" charset="-128"/>
              </a:rPr>
              <a:t>edistävät investoinnit		        	 -		25	</a:t>
            </a:r>
          </a:p>
          <a:p>
            <a:pPr marL="0" indent="0">
              <a:buNone/>
            </a:pPr>
            <a:r>
              <a:rPr lang="fi-FI" altLang="fi-FI" sz="1400" b="1" u="sng" dirty="0">
                <a:ea typeface="ヒラギノ角ゴ Pro W3" pitchFamily="-84" charset="-128"/>
              </a:rPr>
              <a:t>Eläinten hyvinvointia ja bioturvallisuutta		 -		40	</a:t>
            </a:r>
          </a:p>
          <a:p>
            <a:pPr marL="0" indent="0">
              <a:buNone/>
            </a:pPr>
            <a:r>
              <a:rPr lang="fi-FI" altLang="fi-FI" sz="1400" b="1" u="sng" dirty="0">
                <a:ea typeface="ヒラギノ角ゴ Pro W3" pitchFamily="-84" charset="-128"/>
              </a:rPr>
              <a:t>edistävät investoinnit</a:t>
            </a:r>
            <a:endParaRPr lang="fi-FI" altLang="fi-FI" sz="1400" dirty="0">
              <a:ea typeface="ヒラギノ角ゴ Pro W3" pitchFamily="-84" charset="-128"/>
            </a:endParaRPr>
          </a:p>
          <a:p>
            <a:pPr marL="0" indent="0">
              <a:buNone/>
            </a:pPr>
            <a:r>
              <a:rPr lang="fi-FI" altLang="fi-FI" sz="1400" b="1" u="sng" dirty="0">
                <a:ea typeface="ヒラギノ角ゴ Pro W3" pitchFamily="-84" charset="-128"/>
              </a:rPr>
              <a:t>Ympäristön tilaa ja kestävää 			 -		40	</a:t>
            </a:r>
          </a:p>
          <a:p>
            <a:pPr marL="0" indent="0">
              <a:buNone/>
            </a:pPr>
            <a:r>
              <a:rPr lang="fi-FI" altLang="fi-FI" sz="1400" b="1" u="sng" dirty="0">
                <a:ea typeface="ヒラギノ角ゴ Pro W3" pitchFamily="-84" charset="-128"/>
              </a:rPr>
              <a:t>tuotantotapaa edistävät investoinnit</a:t>
            </a:r>
          </a:p>
          <a:p>
            <a:pPr marL="0" indent="0">
              <a:buNone/>
            </a:pPr>
            <a:endParaRPr lang="fi-FI" altLang="fi-FI" sz="1400" b="1" u="sng" dirty="0">
              <a:ea typeface="ヒラギノ角ゴ Pro W3" pitchFamily="-84" charset="-128"/>
            </a:endParaRPr>
          </a:p>
          <a:p>
            <a:pPr marL="0" indent="0">
              <a:buNone/>
            </a:pPr>
            <a:r>
              <a:rPr lang="fi-FI" altLang="fi-FI" sz="1400" b="1" u="sng" dirty="0">
                <a:ea typeface="ヒラギノ角ゴ Pro W3" pitchFamily="-84" charset="-128"/>
              </a:rPr>
              <a:t>Maatilojen energiainvestoinnit		-		50	</a:t>
            </a:r>
          </a:p>
          <a:p>
            <a:pPr marL="0" indent="0">
              <a:buNone/>
            </a:pPr>
            <a:endParaRPr lang="fi-FI" altLang="fi-FI" sz="1400" u="sng" dirty="0">
              <a:ea typeface="ヒラギノ角ゴ Pro W3" pitchFamily="-84" charset="-128"/>
            </a:endParaRPr>
          </a:p>
          <a:p>
            <a:pPr marL="0" indent="0">
              <a:buNone/>
            </a:pPr>
            <a:r>
              <a:rPr lang="fi-FI" altLang="fi-FI" sz="1400" dirty="0">
                <a:ea typeface="ヒラギノ角ゴ Pro W3" pitchFamily="-84" charset="-128"/>
              </a:rPr>
              <a:t>		</a:t>
            </a:r>
            <a:endParaRPr lang="fi-FI" sz="1400" dirty="0"/>
          </a:p>
        </p:txBody>
      </p:sp>
    </p:spTree>
    <p:extLst>
      <p:ext uri="{BB962C8B-B14F-4D97-AF65-F5344CB8AC3E}">
        <p14:creationId xmlns:p14="http://schemas.microsoft.com/office/powerpoint/2010/main" val="1670220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BACD943D-84C8-1245-07C6-4F06607E2399}"/>
              </a:ext>
            </a:extLst>
          </p:cNvPr>
          <p:cNvSpPr>
            <a:spLocks noGrp="1"/>
          </p:cNvSpPr>
          <p:nvPr>
            <p:ph type="body" sz="quarter" idx="22"/>
          </p:nvPr>
        </p:nvSpPr>
        <p:spPr/>
        <p:txBody>
          <a:bodyPr>
            <a:normAutofit fontScale="92500" lnSpcReduction="20000"/>
          </a:bodyPr>
          <a:lstStyle/>
          <a:p>
            <a:pPr marL="0" indent="0">
              <a:buNone/>
            </a:pPr>
            <a:r>
              <a:rPr lang="fi-FI" sz="2000" dirty="0"/>
              <a:t>Vaaditaan kilpailukykyä </a:t>
            </a:r>
            <a:r>
              <a:rPr lang="fi-FI" dirty="0"/>
              <a:t>kehittävissä</a:t>
            </a:r>
            <a:r>
              <a:rPr lang="fi-FI" sz="2000" dirty="0"/>
              <a:t> investoinneissa, ei enää tukikelpoinen kustannus</a:t>
            </a:r>
          </a:p>
          <a:p>
            <a:pPr marL="0" indent="0">
              <a:buNone/>
            </a:pPr>
            <a:r>
              <a:rPr lang="fi-FI" altLang="fi-FI" sz="2000" dirty="0">
                <a:latin typeface="+mn-lt"/>
                <a:ea typeface="ヒラギノ角ゴ Pro W3" pitchFamily="-84" charset="-128"/>
              </a:rPr>
              <a:t>S</a:t>
            </a:r>
            <a:r>
              <a:rPr lang="fi-FI" altLang="fi-FI" sz="2000" dirty="0">
                <a:ea typeface="ヒラギノ角ゴ Pro W3" pitchFamily="-84" charset="-128"/>
              </a:rPr>
              <a:t>isältää tekstiosan ja taloussuunnitelmalaskelman</a:t>
            </a:r>
            <a:endParaRPr lang="fi-FI" sz="2000" dirty="0"/>
          </a:p>
          <a:p>
            <a:pPr marL="0" indent="0">
              <a:buNone/>
            </a:pPr>
            <a:r>
              <a:rPr lang="fi-FI" sz="2000" dirty="0"/>
              <a:t>Ruokavirasto antaa laadintaohjeen vuosittain, tehtävä/teetettävä uusi suunnitelma jos tilalla jo olevaan suunnitelmaan ei ole </a:t>
            </a:r>
            <a:r>
              <a:rPr lang="fi-FI" dirty="0"/>
              <a:t>otettu</a:t>
            </a:r>
            <a:r>
              <a:rPr lang="fi-FI" sz="2000" dirty="0"/>
              <a:t> mukaan nyt haettavaa investointia</a:t>
            </a:r>
          </a:p>
          <a:p>
            <a:pPr marL="0" indent="0">
              <a:buNone/>
              <a:defRPr/>
            </a:pPr>
            <a:r>
              <a:rPr lang="fi-FI" sz="2000" dirty="0"/>
              <a:t>Liiketoimintasuunnitelma on sitova → Toimet, jotka olennaisesti vaikuttavat tuen myöntöperusteisiin ja myöntöedellytysten täyttymiseen, on toteutettava </a:t>
            </a:r>
          </a:p>
          <a:p>
            <a:pPr marL="0" indent="0">
              <a:buNone/>
              <a:defRPr/>
            </a:pPr>
            <a:r>
              <a:rPr lang="fi-FI" sz="2000" dirty="0"/>
              <a:t>Sanallisessa osiossa </a:t>
            </a:r>
            <a:r>
              <a:rPr lang="fi-FI" sz="2000" b="1" dirty="0"/>
              <a:t>kerrottava millä tavoin tilaa kehitetään.</a:t>
            </a:r>
          </a:p>
          <a:p>
            <a:pPr marL="0" indent="0">
              <a:buNone/>
            </a:pPr>
            <a:r>
              <a:rPr lang="fi-FI" altLang="fi-FI" sz="2200" dirty="0"/>
              <a:t>Tuen saajan on tarvittaessa esitettävä liiketoimintasuunnitelmaan sisältyvien tavoitteiden ja toimenpiteiden toteutumista koskevat selvitykset ELY-keskukselle; mm. selvitys investointien toteuttamisesta, koulutusvaatimuksen täyttämisestä jne.</a:t>
            </a:r>
          </a:p>
          <a:p>
            <a:pPr marL="0" indent="0">
              <a:buNone/>
            </a:pPr>
            <a:endParaRPr lang="fi-FI" sz="2000" b="1" dirty="0"/>
          </a:p>
          <a:p>
            <a:pPr marL="0" indent="0">
              <a:buNone/>
            </a:pPr>
            <a:r>
              <a:rPr lang="fi-FI" sz="2000" b="1" dirty="0"/>
              <a:t>Ota ajoissa yhteyttä suunnitelman laatijaan! </a:t>
            </a:r>
          </a:p>
          <a:p>
            <a:pPr marL="0" indent="0">
              <a:buNone/>
            </a:pPr>
            <a:endParaRPr lang="fi-FI" dirty="0"/>
          </a:p>
        </p:txBody>
      </p:sp>
      <p:sp>
        <p:nvSpPr>
          <p:cNvPr id="3" name="Otsikko 2">
            <a:extLst>
              <a:ext uri="{FF2B5EF4-FFF2-40B4-BE49-F238E27FC236}">
                <a16:creationId xmlns:a16="http://schemas.microsoft.com/office/drawing/2014/main" id="{DE3180AA-3F9C-5C5B-C3CB-AC30E52786A5}"/>
              </a:ext>
            </a:extLst>
          </p:cNvPr>
          <p:cNvSpPr>
            <a:spLocks noGrp="1"/>
          </p:cNvSpPr>
          <p:nvPr>
            <p:ph type="title"/>
          </p:nvPr>
        </p:nvSpPr>
        <p:spPr/>
        <p:txBody>
          <a:bodyPr/>
          <a:lstStyle/>
          <a:p>
            <a:r>
              <a:rPr lang="fi-FI" dirty="0"/>
              <a:t>		Liiketoimintasuunnitelma</a:t>
            </a:r>
          </a:p>
        </p:txBody>
      </p:sp>
    </p:spTree>
    <p:extLst>
      <p:ext uri="{BB962C8B-B14F-4D97-AF65-F5344CB8AC3E}">
        <p14:creationId xmlns:p14="http://schemas.microsoft.com/office/powerpoint/2010/main" val="29633333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7B403B88-E9A0-2012-B265-3C861C16F239}"/>
              </a:ext>
            </a:extLst>
          </p:cNvPr>
          <p:cNvSpPr>
            <a:spLocks noGrp="1"/>
          </p:cNvSpPr>
          <p:nvPr>
            <p:ph type="body" sz="quarter" idx="22"/>
          </p:nvPr>
        </p:nvSpPr>
        <p:spPr>
          <a:xfrm>
            <a:off x="838200" y="1458931"/>
            <a:ext cx="10632439" cy="4746660"/>
          </a:xfrm>
        </p:spPr>
        <p:txBody>
          <a:bodyPr>
            <a:normAutofit fontScale="55000" lnSpcReduction="20000"/>
          </a:bodyPr>
          <a:lstStyle/>
          <a:p>
            <a:pPr marL="0" indent="0">
              <a:buNone/>
              <a:defRPr/>
            </a:pPr>
            <a:r>
              <a:rPr lang="fi-FI" sz="3200" dirty="0"/>
              <a:t>Liiketoimintasuunnitelman sisältö koostuu kuudesta osiosta: </a:t>
            </a:r>
          </a:p>
          <a:p>
            <a:pPr marL="0" indent="0">
              <a:buFontTx/>
              <a:buNone/>
              <a:defRPr/>
            </a:pPr>
            <a:r>
              <a:rPr lang="fi-FI" sz="3200" dirty="0"/>
              <a:t>	1. tuen hakijaa ja tilan hallintaa koskevat tiedot</a:t>
            </a:r>
          </a:p>
          <a:p>
            <a:pPr marL="0" indent="0">
              <a:buFontTx/>
              <a:buNone/>
              <a:defRPr/>
            </a:pPr>
            <a:r>
              <a:rPr lang="fi-FI" sz="3200" dirty="0"/>
              <a:t>	2. tuen hakijan ammattitaito</a:t>
            </a:r>
          </a:p>
          <a:p>
            <a:pPr marL="0" indent="0">
              <a:buFontTx/>
              <a:buNone/>
              <a:defRPr/>
            </a:pPr>
            <a:r>
              <a:rPr lang="fi-FI" sz="3200" dirty="0"/>
              <a:t>	3. tilan nykyisten resurssien tarkastelu</a:t>
            </a:r>
          </a:p>
          <a:p>
            <a:pPr marL="0" indent="0">
              <a:buFontTx/>
              <a:buNone/>
              <a:defRPr/>
            </a:pPr>
            <a:r>
              <a:rPr lang="fi-FI" sz="3200" dirty="0"/>
              <a:t>	4. tilan kehittämistoimenpiteet</a:t>
            </a:r>
          </a:p>
          <a:p>
            <a:pPr marL="0" indent="0">
              <a:buFontTx/>
              <a:buNone/>
              <a:defRPr/>
            </a:pPr>
            <a:r>
              <a:rPr lang="fi-FI" sz="3200" dirty="0"/>
              <a:t>	5. talouslaskelmat ja niiden perustelut</a:t>
            </a:r>
          </a:p>
          <a:p>
            <a:pPr marL="0" indent="0">
              <a:spcAft>
                <a:spcPts val="0"/>
              </a:spcAft>
              <a:buFontTx/>
              <a:buNone/>
              <a:defRPr/>
            </a:pPr>
            <a:r>
              <a:rPr lang="fi-FI" sz="3200" dirty="0"/>
              <a:t>	6. tuen hakijan mielipide, mitkä seikat puoltavat valinnassa menestymiseen</a:t>
            </a:r>
          </a:p>
          <a:p>
            <a:pPr marL="0" indent="0">
              <a:buNone/>
              <a:defRPr/>
            </a:pPr>
            <a:r>
              <a:rPr lang="fi-FI" sz="3200" dirty="0"/>
              <a:t>Kohdassa 1. ja 2. keskitytään tuen hakijaa koskevien edellytysten täyttymiseen.</a:t>
            </a:r>
          </a:p>
          <a:p>
            <a:pPr marL="0" indent="0">
              <a:buNone/>
              <a:defRPr/>
            </a:pPr>
            <a:r>
              <a:rPr lang="fi-FI" sz="3200" dirty="0"/>
              <a:t>Tilan alkutilanteen tarkastelussa läpikäydään maatilaa, sen nykyistä tuotantoa ja tilan tuotantoresursseja koskevat tiedot.</a:t>
            </a:r>
          </a:p>
          <a:p>
            <a:pPr marL="0" indent="0">
              <a:buNone/>
              <a:defRPr/>
            </a:pPr>
            <a:r>
              <a:rPr lang="fi-FI" sz="3200" dirty="0"/>
              <a:t>Tilan kehittämistoimenpiteissä</a:t>
            </a:r>
          </a:p>
          <a:p>
            <a:pPr marL="0" indent="0">
              <a:buFontTx/>
              <a:buNone/>
              <a:defRPr/>
            </a:pPr>
            <a:r>
              <a:rPr lang="fi-FI" sz="3200" dirty="0"/>
              <a:t>	</a:t>
            </a:r>
            <a:r>
              <a:rPr lang="fi-FI" sz="3200" b="1" dirty="0">
                <a:solidFill>
                  <a:srgbClr val="FF0000"/>
                </a:solidFill>
              </a:rPr>
              <a:t>1. Tavoitteet (aikaan ja määrään sidottuna)</a:t>
            </a:r>
          </a:p>
          <a:p>
            <a:pPr marL="0" indent="0">
              <a:buFontTx/>
              <a:buNone/>
              <a:defRPr/>
            </a:pPr>
            <a:r>
              <a:rPr lang="fi-FI" sz="3200" b="1" dirty="0">
                <a:solidFill>
                  <a:srgbClr val="FF0000"/>
                </a:solidFill>
              </a:rPr>
              <a:t>	2. Konkreettiset kehittämistoimenpiteet (sisältäen tuettavan toimenpiteen) eli 	kuinka tavoitteet aiotaan saavuttaa</a:t>
            </a:r>
            <a:endParaRPr lang="fi-FI" sz="3200" b="1" dirty="0"/>
          </a:p>
          <a:p>
            <a:pPr marL="0" indent="0">
              <a:buFontTx/>
              <a:buNone/>
              <a:defRPr/>
            </a:pPr>
            <a:r>
              <a:rPr lang="fi-FI" sz="3200" dirty="0">
                <a:solidFill>
                  <a:srgbClr val="FF0000"/>
                </a:solidFill>
              </a:rPr>
              <a:t>Jos kehittämistoimenpiteitä ei ole selvitetty, tukea ei voida myöntää.</a:t>
            </a:r>
          </a:p>
          <a:p>
            <a:pPr marL="0" indent="0">
              <a:buNone/>
            </a:pPr>
            <a:endParaRPr lang="fi-FI" dirty="0"/>
          </a:p>
        </p:txBody>
      </p:sp>
      <p:sp>
        <p:nvSpPr>
          <p:cNvPr id="3" name="Otsikko 2">
            <a:extLst>
              <a:ext uri="{FF2B5EF4-FFF2-40B4-BE49-F238E27FC236}">
                <a16:creationId xmlns:a16="http://schemas.microsoft.com/office/drawing/2014/main" id="{12430B53-5A2E-B351-A72A-E2576DDC63DF}"/>
              </a:ext>
            </a:extLst>
          </p:cNvPr>
          <p:cNvSpPr>
            <a:spLocks noGrp="1"/>
          </p:cNvSpPr>
          <p:nvPr>
            <p:ph type="title"/>
          </p:nvPr>
        </p:nvSpPr>
        <p:spPr/>
        <p:txBody>
          <a:bodyPr/>
          <a:lstStyle/>
          <a:p>
            <a:r>
              <a:rPr lang="fi-FI" dirty="0"/>
              <a:t>		Liiketoimintasuunnitelma</a:t>
            </a:r>
          </a:p>
        </p:txBody>
      </p:sp>
    </p:spTree>
    <p:extLst>
      <p:ext uri="{BB962C8B-B14F-4D97-AF65-F5344CB8AC3E}">
        <p14:creationId xmlns:p14="http://schemas.microsoft.com/office/powerpoint/2010/main" val="35517784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536C791D-B86A-C489-F298-2C8105C75932}"/>
              </a:ext>
            </a:extLst>
          </p:cNvPr>
          <p:cNvSpPr>
            <a:spLocks noGrp="1"/>
          </p:cNvSpPr>
          <p:nvPr>
            <p:ph type="body" sz="quarter" idx="22"/>
          </p:nvPr>
        </p:nvSpPr>
        <p:spPr/>
        <p:txBody>
          <a:bodyPr>
            <a:normAutofit fontScale="92500" lnSpcReduction="20000"/>
          </a:bodyPr>
          <a:lstStyle/>
          <a:p>
            <a:pPr marL="0" indent="0">
              <a:buNone/>
            </a:pPr>
            <a:r>
              <a:rPr lang="fi-FI" sz="2000" dirty="0"/>
              <a:t>Kansallisesti </a:t>
            </a:r>
            <a:r>
              <a:rPr lang="fi-FI" sz="2000" b="0" i="0" u="none" strike="noStrike" baseline="0" dirty="0"/>
              <a:t>CAP-suunnitelma toimeenpannaan:</a:t>
            </a:r>
          </a:p>
          <a:p>
            <a:r>
              <a:rPr lang="fi-FI" sz="2000" b="0" i="0" u="none" strike="noStrike" baseline="0" dirty="0"/>
              <a:t>Maatalouden rakennetuista </a:t>
            </a:r>
            <a:r>
              <a:rPr lang="fi-FI" sz="2000" b="1" i="0" u="none" strike="noStrike" baseline="0" dirty="0"/>
              <a:t>annetulla lailla (1476/2007</a:t>
            </a:r>
            <a:r>
              <a:rPr lang="fi-FI" sz="2000" b="0" i="0" u="none" strike="noStrike" baseline="0" dirty="0"/>
              <a:t>) jossa säädetään maatilan investointituen ja nuoren viljelijän aloitustuen myöntämisen ja maksamisen edellytyksistä ja ehdoista EU-lainsäädännön asettamissa rajoissa.</a:t>
            </a:r>
          </a:p>
          <a:p>
            <a:r>
              <a:rPr lang="fi-FI" sz="2000" b="0" i="0" u="none" strike="noStrike" baseline="0" dirty="0"/>
              <a:t> Maatalouden rakennetuesta annetulla </a:t>
            </a:r>
            <a:r>
              <a:rPr lang="fi-FI" sz="2000" b="1" i="0" u="none" strike="noStrike" baseline="0" dirty="0"/>
              <a:t>valtioneuvoston asetuksella (</a:t>
            </a:r>
            <a:r>
              <a:rPr lang="fi-FI" b="1" dirty="0"/>
              <a:t>265</a:t>
            </a:r>
            <a:r>
              <a:rPr lang="fi-FI" sz="2000" b="1" i="0" u="none" strike="noStrike" baseline="0" dirty="0"/>
              <a:t>/2023</a:t>
            </a:r>
            <a:r>
              <a:rPr lang="fi-FI" sz="2000" b="0" i="0" u="none" strike="noStrike" baseline="0" dirty="0"/>
              <a:t>) säädetään rakennetukilakia tarkemmin investointi- ja aloitustuessa noudatettavista ehdoista ja menettelyistä tukea myönnettäessä, maksettaessa ja seurattaessa ns. </a:t>
            </a:r>
            <a:r>
              <a:rPr lang="fi-FI" sz="2000" b="0" i="1" u="none" strike="noStrike" baseline="0" dirty="0"/>
              <a:t>perusasetus</a:t>
            </a:r>
            <a:r>
              <a:rPr lang="fi-FI" sz="2000" b="0" i="0" u="none" strike="noStrike" baseline="0" dirty="0"/>
              <a:t>.</a:t>
            </a:r>
          </a:p>
          <a:p>
            <a:pPr algn="l"/>
            <a:r>
              <a:rPr lang="fi-FI" sz="2000" b="0" i="0" u="none" strike="noStrike" baseline="0" dirty="0"/>
              <a:t>Investointituen tukikohteista ja tuen määrästä on säädetty maatilan investointituen kohdentamisesta annetulla </a:t>
            </a:r>
            <a:r>
              <a:rPr lang="fi-FI" sz="2000" b="1" i="0" u="none" strike="noStrike" baseline="0" dirty="0"/>
              <a:t>valtioneuvoston asetuksella (</a:t>
            </a:r>
            <a:r>
              <a:rPr lang="fi-FI" b="1" dirty="0"/>
              <a:t>266</a:t>
            </a:r>
            <a:r>
              <a:rPr lang="fi-FI" sz="2000" b="1" i="0" u="none" strike="noStrike" baseline="0" dirty="0"/>
              <a:t>/2023</a:t>
            </a:r>
            <a:r>
              <a:rPr lang="fi-FI" sz="2000" b="0" i="0" u="none" strike="noStrike" baseline="0" dirty="0"/>
              <a:t>) ns. </a:t>
            </a:r>
            <a:r>
              <a:rPr lang="fi-FI" sz="2000" b="0" i="1" u="none" strike="noStrike" baseline="0" dirty="0"/>
              <a:t>kohdentamisasetus.</a:t>
            </a:r>
            <a:endParaRPr lang="fi-FI" sz="2000" b="0" i="0" u="none" strike="noStrike" baseline="0" dirty="0"/>
          </a:p>
          <a:p>
            <a:pPr algn="l"/>
            <a:r>
              <a:rPr lang="fi-FI" sz="2000" b="0" i="0" u="none" strike="noStrike" baseline="0" dirty="0"/>
              <a:t>Lisäksi rakennetukilain nojalla rahoitettavien tuotantorakennusten rakentamista ohjataan tuettua rakentamista </a:t>
            </a:r>
            <a:r>
              <a:rPr lang="fi-FI" sz="2000" i="0" u="none" strike="noStrike" baseline="0" dirty="0"/>
              <a:t>koskevalla</a:t>
            </a:r>
            <a:r>
              <a:rPr lang="fi-FI" sz="2000" b="1" i="0" u="none" strike="noStrike" baseline="0" dirty="0"/>
              <a:t> maa- ja metsätalousministeriön asetuksella (</a:t>
            </a:r>
            <a:r>
              <a:rPr lang="fi-FI" b="1" dirty="0"/>
              <a:t>608</a:t>
            </a:r>
            <a:r>
              <a:rPr lang="fi-FI" sz="2000" b="1" i="0" u="none" strike="noStrike" baseline="0" dirty="0"/>
              <a:t>/2023</a:t>
            </a:r>
            <a:r>
              <a:rPr lang="fi-FI" sz="2000" b="0" i="0" u="none" strike="noStrike" baseline="0" dirty="0"/>
              <a:t>), jolla säädetään investointien hyväksyttävistä yksikkökustannuksista ja tuotannonalakohtaisista rakentamisen vähimmäisvaatimuksista ns. </a:t>
            </a:r>
            <a:r>
              <a:rPr lang="fi-FI" sz="2000" b="0" i="1" u="none" strike="noStrike" baseline="0" dirty="0"/>
              <a:t>yksikkökustannusasetus.</a:t>
            </a:r>
            <a:endParaRPr lang="fi-FI" sz="2000" i="1" dirty="0">
              <a:solidFill>
                <a:srgbClr val="FF0000"/>
              </a:solidFill>
            </a:endParaRPr>
          </a:p>
          <a:p>
            <a:pPr marL="0" indent="0">
              <a:buNone/>
            </a:pPr>
            <a:endParaRPr lang="fi-FI" dirty="0"/>
          </a:p>
        </p:txBody>
      </p:sp>
      <p:sp>
        <p:nvSpPr>
          <p:cNvPr id="3" name="Otsikko 2">
            <a:extLst>
              <a:ext uri="{FF2B5EF4-FFF2-40B4-BE49-F238E27FC236}">
                <a16:creationId xmlns:a16="http://schemas.microsoft.com/office/drawing/2014/main" id="{0F91ECC2-491D-D9AD-BC67-FD9F693FA2BD}"/>
              </a:ext>
            </a:extLst>
          </p:cNvPr>
          <p:cNvSpPr>
            <a:spLocks noGrp="1"/>
          </p:cNvSpPr>
          <p:nvPr>
            <p:ph type="title"/>
          </p:nvPr>
        </p:nvSpPr>
        <p:spPr/>
        <p:txBody>
          <a:bodyPr>
            <a:normAutofit/>
          </a:bodyPr>
          <a:lstStyle/>
          <a:p>
            <a:r>
              <a:rPr lang="fi-FI" sz="3600" dirty="0"/>
              <a:t>		</a:t>
            </a:r>
            <a:r>
              <a:rPr lang="fi-FI" sz="3200" dirty="0"/>
              <a:t>Kansallinen lainsäädäntö</a:t>
            </a:r>
          </a:p>
        </p:txBody>
      </p:sp>
    </p:spTree>
    <p:extLst>
      <p:ext uri="{BB962C8B-B14F-4D97-AF65-F5344CB8AC3E}">
        <p14:creationId xmlns:p14="http://schemas.microsoft.com/office/powerpoint/2010/main" val="33907027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3B921360-1AE9-08BD-A829-4BEF57CA7FB6}"/>
              </a:ext>
            </a:extLst>
          </p:cNvPr>
          <p:cNvSpPr>
            <a:spLocks noGrp="1"/>
          </p:cNvSpPr>
          <p:nvPr>
            <p:ph type="body" sz="quarter" idx="22"/>
          </p:nvPr>
        </p:nvSpPr>
        <p:spPr/>
        <p:txBody>
          <a:bodyPr>
            <a:normAutofit lnSpcReduction="10000"/>
          </a:bodyPr>
          <a:lstStyle/>
          <a:p>
            <a:pPr marL="0" indent="0" algn="l">
              <a:buNone/>
            </a:pPr>
            <a:r>
              <a:rPr lang="fi-FI" sz="2000" b="0" i="0" u="none" strike="noStrike" baseline="0" dirty="0"/>
              <a:t>Maatalouden investointitukea myönnettäessä liiketoimintasuunnitelmaa edellyttävään investointiin (kilpailukykyä edistävät ja tiloja nykyaikaistavat investoinnit) edellytyksenä on, että hakija voi liiketoimintasuunnitelman perusteella saavuttaa vähintään 25 000 euron vuotuisen maatalouden yrittäjätulon viimeistään tuen myöntämisvuotta seuraavana viidentenä kalenterivuonna.</a:t>
            </a:r>
          </a:p>
          <a:p>
            <a:pPr marL="0" indent="0" algn="l">
              <a:buNone/>
            </a:pPr>
            <a:r>
              <a:rPr lang="fi-FI" sz="2000" dirty="0"/>
              <a:t>Vuoden 2023 jaksoissa yrittäjätulovaatimuksen tulee täyttyä viimeistään vuonna 2028.</a:t>
            </a:r>
            <a:endParaRPr lang="fi-FI" sz="2000" b="0" i="0" u="none" strike="noStrike" baseline="0" dirty="0"/>
          </a:p>
          <a:p>
            <a:pPr marL="0" indent="0" algn="l">
              <a:buNone/>
            </a:pPr>
            <a:r>
              <a:rPr lang="fi-FI" sz="2000" b="0" i="0" u="none" strike="noStrike" baseline="0" dirty="0"/>
              <a:t>Maatalouden yrittäjätulo lasketaan vähentämällä maataloudesta saatavista tuotoista maatalouteen kohdistuvat muuttuvat ja kiinteät kulut, poistot sekä velkojen korot. Maatalouden muuttuviin tai kiinteisiin kuluihin ei lueta hakijan omasta työstä aiheutuneita palkkakuluja.</a:t>
            </a:r>
          </a:p>
          <a:p>
            <a:pPr marL="0" indent="0" algn="l">
              <a:buNone/>
            </a:pPr>
            <a:r>
              <a:rPr lang="fi-FI" sz="2000" dirty="0"/>
              <a:t>Tarkemmat ohjeet löytyvät liiketoimintasuunnitelman laadintaohjeesta </a:t>
            </a:r>
            <a:r>
              <a:rPr lang="fi-FI" sz="2000" dirty="0">
                <a:hlinkClick r:id="rId2"/>
              </a:rPr>
              <a:t>https://www.ruokavirasto.fi/globalassets/tuet/maatalous/3430_ohje.pdf</a:t>
            </a:r>
            <a:endParaRPr lang="fi-FI" sz="2000" dirty="0"/>
          </a:p>
          <a:p>
            <a:pPr marL="0" indent="0" algn="l">
              <a:buNone/>
            </a:pPr>
            <a:endParaRPr lang="fi-FI" sz="2000" dirty="0"/>
          </a:p>
        </p:txBody>
      </p:sp>
      <p:sp>
        <p:nvSpPr>
          <p:cNvPr id="3" name="Otsikko 2">
            <a:extLst>
              <a:ext uri="{FF2B5EF4-FFF2-40B4-BE49-F238E27FC236}">
                <a16:creationId xmlns:a16="http://schemas.microsoft.com/office/drawing/2014/main" id="{3EE6C90C-68D8-CB7E-A60D-6EA1FBDA574A}"/>
              </a:ext>
            </a:extLst>
          </p:cNvPr>
          <p:cNvSpPr>
            <a:spLocks noGrp="1"/>
          </p:cNvSpPr>
          <p:nvPr>
            <p:ph type="title"/>
          </p:nvPr>
        </p:nvSpPr>
        <p:spPr/>
        <p:txBody>
          <a:bodyPr/>
          <a:lstStyle/>
          <a:p>
            <a:r>
              <a:rPr lang="fi-FI" dirty="0"/>
              <a:t>			Yrittäjätulovaatimus</a:t>
            </a:r>
          </a:p>
        </p:txBody>
      </p:sp>
    </p:spTree>
    <p:extLst>
      <p:ext uri="{BB962C8B-B14F-4D97-AF65-F5344CB8AC3E}">
        <p14:creationId xmlns:p14="http://schemas.microsoft.com/office/powerpoint/2010/main" val="41538824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4ACE60ED-4474-BCB2-AF17-60F8C0B27B11}"/>
              </a:ext>
            </a:extLst>
          </p:cNvPr>
          <p:cNvSpPr>
            <a:spLocks noGrp="1"/>
          </p:cNvSpPr>
          <p:nvPr>
            <p:ph type="body" sz="quarter" idx="22"/>
          </p:nvPr>
        </p:nvSpPr>
        <p:spPr/>
        <p:txBody>
          <a:bodyPr/>
          <a:lstStyle/>
          <a:p>
            <a:pPr marL="0" indent="0" algn="l">
              <a:buNone/>
            </a:pPr>
            <a:r>
              <a:rPr lang="fi-FI" sz="2000" b="0" i="0" u="none" strike="noStrike" baseline="0" dirty="0"/>
              <a:t>Investoinnin tuki perustuu yksikkökustannuksiin, jos kohdetta koskevista yksikkökustannuksista on säädetty. Jos yksikkökustannusta ei ole, pitää pyytää riittävä määrä (3 kpl) tarjouksia, jotta voidaan varmistua kustannusten kohtuullisuudesta.</a:t>
            </a:r>
          </a:p>
          <a:p>
            <a:pPr marL="0" indent="0">
              <a:buNone/>
            </a:pPr>
            <a:r>
              <a:rPr lang="fi-FI" sz="2000" dirty="0"/>
              <a:t>Kaikki tukikelpoiset kustannukset tulee olla esitettynä kustannusarviossa, jos niille haluaa tukea saada.</a:t>
            </a:r>
            <a:endParaRPr lang="fi-FI" sz="2000" b="0" i="0" u="none" strike="noStrike" baseline="0" dirty="0"/>
          </a:p>
          <a:p>
            <a:pPr marL="0" indent="0" algn="l">
              <a:buNone/>
            </a:pPr>
            <a:r>
              <a:rPr lang="fi-FI" sz="2000" b="0" i="0" u="none" strike="noStrike" baseline="0" dirty="0"/>
              <a:t>Hankinta on kilpailutettava jos:</a:t>
            </a:r>
          </a:p>
          <a:p>
            <a:pPr marL="0" indent="0" algn="l">
              <a:buNone/>
            </a:pPr>
            <a:r>
              <a:rPr lang="fi-FI" sz="2000" b="0" i="0" u="none" strike="noStrike" baseline="0" dirty="0"/>
              <a:t>	1) tuettavan toimenpiteen hankintaan ei sovelleta julkisista hankinnoista ja 	käyttöoikeussopimuksista annettua lakia (1397/2016); ja</a:t>
            </a:r>
          </a:p>
          <a:p>
            <a:pPr marL="0" indent="0" algn="l">
              <a:buNone/>
            </a:pPr>
            <a:r>
              <a:rPr lang="fi-FI" sz="2000" b="0" i="0" u="none" strike="noStrike" baseline="0" dirty="0"/>
              <a:t>	2) tuen enimmäismäärä on yli 50 prosenttia hankinnan kustannusarviosta ja 	hankinnan arvo ilman arvonlisäveroa on yli 30 000 euroa tai rakentamisinvestoinnin 	arvo on yli 150 000 euroa.</a:t>
            </a:r>
          </a:p>
          <a:p>
            <a:pPr marL="0" indent="0">
              <a:buNone/>
            </a:pPr>
            <a:endParaRPr lang="fi-FI" dirty="0"/>
          </a:p>
        </p:txBody>
      </p:sp>
      <p:sp>
        <p:nvSpPr>
          <p:cNvPr id="3" name="Otsikko 2">
            <a:extLst>
              <a:ext uri="{FF2B5EF4-FFF2-40B4-BE49-F238E27FC236}">
                <a16:creationId xmlns:a16="http://schemas.microsoft.com/office/drawing/2014/main" id="{8BBF5DA8-F0E7-E7DF-CC5F-75ECB16CB6ED}"/>
              </a:ext>
            </a:extLst>
          </p:cNvPr>
          <p:cNvSpPr>
            <a:spLocks noGrp="1"/>
          </p:cNvSpPr>
          <p:nvPr>
            <p:ph type="title"/>
          </p:nvPr>
        </p:nvSpPr>
        <p:spPr/>
        <p:txBody>
          <a:bodyPr/>
          <a:lstStyle/>
          <a:p>
            <a:r>
              <a:rPr lang="fi-FI" dirty="0"/>
              <a:t>	Investoinnin hyväksyttävä kustannus</a:t>
            </a:r>
          </a:p>
        </p:txBody>
      </p:sp>
    </p:spTree>
    <p:extLst>
      <p:ext uri="{BB962C8B-B14F-4D97-AF65-F5344CB8AC3E}">
        <p14:creationId xmlns:p14="http://schemas.microsoft.com/office/powerpoint/2010/main" val="28874307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2C47B22A-2C8F-AA0C-56D6-D2DDCCA2ACC8}"/>
              </a:ext>
            </a:extLst>
          </p:cNvPr>
          <p:cNvSpPr>
            <a:spLocks noGrp="1"/>
          </p:cNvSpPr>
          <p:nvPr>
            <p:ph type="body" sz="quarter" idx="22"/>
          </p:nvPr>
        </p:nvSpPr>
        <p:spPr/>
        <p:txBody>
          <a:bodyPr>
            <a:normAutofit lnSpcReduction="10000"/>
          </a:bodyPr>
          <a:lstStyle/>
          <a:p>
            <a:pPr marL="0" indent="0" algn="l">
              <a:buNone/>
            </a:pPr>
            <a:r>
              <a:rPr lang="fi-FI" sz="2000" b="0" i="0" u="none" strike="noStrike" baseline="0" dirty="0"/>
              <a:t>Avoimella menettelyllä toteutettavasta hankinnasta on ilmoitettava julkisesti tekemällä maatalouden hankintailmoitus  internet-osoitteessa </a:t>
            </a:r>
            <a:r>
              <a:rPr lang="fi-FI" sz="2000" b="0" i="0" u="none" strike="noStrike" baseline="0" dirty="0">
                <a:hlinkClick r:id="rId2"/>
              </a:rPr>
              <a:t>www.hankintailmoitukset.fi</a:t>
            </a:r>
            <a:r>
              <a:rPr lang="fi-FI" sz="2000" b="0" i="0" u="none" strike="noStrike" baseline="0" dirty="0"/>
              <a:t>.</a:t>
            </a:r>
          </a:p>
          <a:p>
            <a:pPr marL="0" indent="0" algn="l">
              <a:buNone/>
            </a:pPr>
            <a:r>
              <a:rPr lang="fi-FI" sz="2000" dirty="0"/>
              <a:t>Hankintailmoituksen julkaisee hankinnan tekijä.</a:t>
            </a:r>
          </a:p>
          <a:p>
            <a:pPr marL="0" indent="0" algn="l">
              <a:buNone/>
            </a:pPr>
            <a:r>
              <a:rPr lang="fi-FI" sz="2000" b="0" i="0" u="none" strike="noStrike" baseline="0" dirty="0"/>
              <a:t>Hankintailmoituksessa on oltava ainakin seuraavat tiedot:</a:t>
            </a:r>
          </a:p>
          <a:p>
            <a:pPr marL="0" indent="0" algn="l">
              <a:buNone/>
            </a:pPr>
            <a:r>
              <a:rPr lang="fi-FI" sz="2000" b="0" i="0" u="none" strike="noStrike" baseline="0" dirty="0"/>
              <a:t>	1) hankinnan tekijän virallinen nimi, yritys- ja yhteisötunnus sekä yhteystiedot;</a:t>
            </a:r>
          </a:p>
          <a:p>
            <a:pPr marL="0" indent="0" algn="l">
              <a:buNone/>
            </a:pPr>
            <a:r>
              <a:rPr lang="fi-FI" sz="2000" b="0" i="0" u="none" strike="noStrike" baseline="0" dirty="0"/>
              <a:t>	2) hankintalaji, hankinnan kohde ja investoinnin toteutuskunta;</a:t>
            </a:r>
          </a:p>
          <a:p>
            <a:pPr marL="0" indent="0" algn="l">
              <a:buNone/>
            </a:pPr>
            <a:r>
              <a:rPr lang="fi-FI" sz="2000" b="0" i="0" u="none" strike="noStrike" baseline="0" dirty="0"/>
              <a:t>	3) hyväksytäänkö osatarjoukset tai vaihtoehtoiset tarjoukset;</a:t>
            </a:r>
          </a:p>
          <a:p>
            <a:pPr marL="0" indent="0" algn="l">
              <a:buNone/>
            </a:pPr>
            <a:r>
              <a:rPr lang="fi-FI" sz="2000" b="0" i="0" u="none" strike="noStrike" baseline="0" dirty="0"/>
              <a:t>	4) hankinnan kokoon ja laatuun nähden kohtuullinen määräaika tarjousten 	toimittamiselle;</a:t>
            </a:r>
          </a:p>
          <a:p>
            <a:pPr marL="0" indent="0" algn="l">
              <a:buNone/>
            </a:pPr>
            <a:r>
              <a:rPr lang="fi-FI" sz="2000" b="0" i="0" u="none" strike="noStrike" baseline="0" dirty="0"/>
              <a:t>	5) mistä, miten ja milloin tarjouspyyntö on saatavissa.</a:t>
            </a:r>
            <a:endParaRPr lang="fi-FI" sz="2000" dirty="0"/>
          </a:p>
          <a:p>
            <a:pPr marL="0" indent="0">
              <a:buNone/>
            </a:pPr>
            <a:endParaRPr lang="fi-FI" dirty="0"/>
          </a:p>
        </p:txBody>
      </p:sp>
      <p:sp>
        <p:nvSpPr>
          <p:cNvPr id="3" name="Otsikko 2">
            <a:extLst>
              <a:ext uri="{FF2B5EF4-FFF2-40B4-BE49-F238E27FC236}">
                <a16:creationId xmlns:a16="http://schemas.microsoft.com/office/drawing/2014/main" id="{83480894-0027-72C2-51F0-D6E39714950C}"/>
              </a:ext>
            </a:extLst>
          </p:cNvPr>
          <p:cNvSpPr>
            <a:spLocks noGrp="1"/>
          </p:cNvSpPr>
          <p:nvPr>
            <p:ph type="title"/>
          </p:nvPr>
        </p:nvSpPr>
        <p:spPr/>
        <p:txBody>
          <a:bodyPr/>
          <a:lstStyle/>
          <a:p>
            <a:r>
              <a:rPr lang="fi-FI" dirty="0"/>
              <a:t>		Hankintamenettely, kilpailutus</a:t>
            </a:r>
          </a:p>
        </p:txBody>
      </p:sp>
    </p:spTree>
    <p:extLst>
      <p:ext uri="{BB962C8B-B14F-4D97-AF65-F5344CB8AC3E}">
        <p14:creationId xmlns:p14="http://schemas.microsoft.com/office/powerpoint/2010/main" val="412950877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91463EE8-7CC2-CAAD-3AED-517D7F1D2B65}"/>
              </a:ext>
            </a:extLst>
          </p:cNvPr>
          <p:cNvSpPr>
            <a:spLocks noGrp="1"/>
          </p:cNvSpPr>
          <p:nvPr>
            <p:ph type="body" sz="quarter" idx="22"/>
          </p:nvPr>
        </p:nvSpPr>
        <p:spPr/>
        <p:txBody>
          <a:bodyPr/>
          <a:lstStyle/>
          <a:p>
            <a:pPr marL="0" indent="0">
              <a:buNone/>
            </a:pPr>
            <a:r>
              <a:rPr lang="fi-FI" dirty="0"/>
              <a:t>Hankintamenettely voi olla: </a:t>
            </a:r>
          </a:p>
          <a:p>
            <a:pPr marL="0" indent="0" algn="l">
              <a:buNone/>
            </a:pPr>
            <a:r>
              <a:rPr lang="fi-FI" dirty="0"/>
              <a:t>1) avoin menettely = </a:t>
            </a:r>
            <a:r>
              <a:rPr lang="fi-FI" b="0" i="0" u="none" strike="noStrike" baseline="0" dirty="0"/>
              <a:t>hankinnasta julkaistaan maatalouden hankintailmoitus ja kaikki halukkaat toimittajat voivat tehdä tarjouksen; maatalouden hankintailmoituksen ohella hankinnan tekijä voi lähettää tarjouspyyntöjä soveliaiksi katsomilleen toimittajille</a:t>
            </a:r>
            <a:endParaRPr lang="fi-FI" dirty="0"/>
          </a:p>
          <a:p>
            <a:pPr marL="0" indent="0" algn="l">
              <a:buNone/>
            </a:pPr>
            <a:r>
              <a:rPr lang="fi-FI" dirty="0"/>
              <a:t>2) Suorahankinta = </a:t>
            </a:r>
            <a:r>
              <a:rPr lang="fi-FI" b="0" i="0" u="none" strike="noStrike" baseline="0" dirty="0"/>
              <a:t>hankinnan tekijä maatalouden hankintailmoitusta julkaisematta valitsee mukaan yhden tai usean toimittajan, jonka tai joiden kanssa hankinnan tekijä neuvottelee sopimuksen ehdoista.</a:t>
            </a:r>
            <a:endParaRPr lang="fi-FI" dirty="0"/>
          </a:p>
          <a:p>
            <a:pPr marL="0" indent="0" algn="l">
              <a:buNone/>
            </a:pPr>
            <a:r>
              <a:rPr lang="fi-FI" b="0" i="0" u="none" strike="noStrike" baseline="0" dirty="0"/>
              <a:t>Ensisijaisesti käytetään avointa menettelyä. Suorahankinnan voi valita tietyissä rajatuissa tapauksissa. Rakennetukiasetuksen 43 § määrittää tilanteet joissa suorahankinnan voi valita </a:t>
            </a:r>
            <a:r>
              <a:rPr lang="fi-FI" dirty="0"/>
              <a:t>(</a:t>
            </a:r>
            <a:r>
              <a:rPr lang="fi-FI" dirty="0">
                <a:hlinkClick r:id="rId2"/>
              </a:rPr>
              <a:t>https://www.finlex.fi/fi/laki/alkup/2023/20230265</a:t>
            </a:r>
            <a:r>
              <a:rPr lang="fi-FI" dirty="0"/>
              <a:t>)</a:t>
            </a:r>
          </a:p>
          <a:p>
            <a:pPr marL="0" indent="0" algn="l">
              <a:buNone/>
            </a:pPr>
            <a:r>
              <a:rPr lang="fi-FI" b="0" i="0" u="none" strike="noStrike" baseline="0" dirty="0"/>
              <a:t>Ole yhteydessä jos investointisi edellyttää hankintamenettelyä!</a:t>
            </a:r>
          </a:p>
          <a:p>
            <a:pPr marL="0" indent="0">
              <a:buNone/>
            </a:pPr>
            <a:endParaRPr lang="fi-FI" dirty="0"/>
          </a:p>
        </p:txBody>
      </p:sp>
      <p:sp>
        <p:nvSpPr>
          <p:cNvPr id="3" name="Otsikko 2">
            <a:extLst>
              <a:ext uri="{FF2B5EF4-FFF2-40B4-BE49-F238E27FC236}">
                <a16:creationId xmlns:a16="http://schemas.microsoft.com/office/drawing/2014/main" id="{3EE04E17-FF12-F01D-7D0F-51A79EC58C21}"/>
              </a:ext>
            </a:extLst>
          </p:cNvPr>
          <p:cNvSpPr>
            <a:spLocks noGrp="1"/>
          </p:cNvSpPr>
          <p:nvPr>
            <p:ph type="title"/>
          </p:nvPr>
        </p:nvSpPr>
        <p:spPr/>
        <p:txBody>
          <a:bodyPr/>
          <a:lstStyle/>
          <a:p>
            <a:r>
              <a:rPr lang="fi-FI" dirty="0"/>
              <a:t>	Hankintamenettely, kilpailutus</a:t>
            </a:r>
          </a:p>
        </p:txBody>
      </p:sp>
    </p:spTree>
    <p:extLst>
      <p:ext uri="{BB962C8B-B14F-4D97-AF65-F5344CB8AC3E}">
        <p14:creationId xmlns:p14="http://schemas.microsoft.com/office/powerpoint/2010/main" val="68088925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8B334554-517C-B0AA-1990-DB24454E99FC}"/>
              </a:ext>
            </a:extLst>
          </p:cNvPr>
          <p:cNvSpPr>
            <a:spLocks noGrp="1"/>
          </p:cNvSpPr>
          <p:nvPr>
            <p:ph type="body" sz="quarter" idx="22"/>
          </p:nvPr>
        </p:nvSpPr>
        <p:spPr/>
        <p:txBody>
          <a:bodyPr>
            <a:normAutofit lnSpcReduction="10000"/>
          </a:bodyPr>
          <a:lstStyle/>
          <a:p>
            <a:pPr marL="0" indent="0">
              <a:buNone/>
            </a:pPr>
            <a:r>
              <a:rPr lang="fi-FI" sz="2000" dirty="0"/>
              <a:t>Investointitukea ei makseta kustannuksista, jotka aiheutuvat</a:t>
            </a:r>
          </a:p>
          <a:p>
            <a:pPr marL="514350" indent="-514350">
              <a:buAutoNum type="arabicParenR"/>
            </a:pPr>
            <a:r>
              <a:rPr lang="fi-FI" sz="2000" dirty="0"/>
              <a:t>Käytettyjen koneiden tai laitteiden hankinnasta</a:t>
            </a:r>
          </a:p>
          <a:p>
            <a:pPr marL="514350" indent="-514350">
              <a:buAutoNum type="arabicParenR"/>
            </a:pPr>
            <a:r>
              <a:rPr lang="fi-FI" sz="2000" dirty="0"/>
              <a:t>Traktorin tai pienkuormaajan hankinnasta</a:t>
            </a:r>
          </a:p>
          <a:p>
            <a:pPr marL="514350" indent="-514350">
              <a:buAutoNum type="arabicParenR"/>
            </a:pPr>
            <a:r>
              <a:rPr lang="fi-FI" sz="2000" dirty="0"/>
              <a:t>Hakijan itsensä suorittamasta kuljetuksesta</a:t>
            </a:r>
          </a:p>
          <a:p>
            <a:pPr marL="514350" indent="-514350">
              <a:buAutoNum type="arabicParenR"/>
            </a:pPr>
            <a:r>
              <a:rPr lang="fi-FI" sz="2000" dirty="0"/>
              <a:t>Viranomaisluvista, liittymämaksuista, arvonlisäverosta tai vastaavista kuluista</a:t>
            </a:r>
          </a:p>
          <a:p>
            <a:pPr marL="0" indent="0">
              <a:buFontTx/>
              <a:buNone/>
              <a:defRPr/>
            </a:pPr>
            <a:r>
              <a:rPr lang="fi-FI" sz="2000" dirty="0"/>
              <a:t>5)     Leasing</a:t>
            </a:r>
          </a:p>
          <a:p>
            <a:pPr marL="514350" indent="-514350">
              <a:buFontTx/>
              <a:buAutoNum type="arabicParenR" startAt="6"/>
              <a:defRPr/>
            </a:pPr>
            <a:r>
              <a:rPr lang="fi-FI" sz="2000" dirty="0"/>
              <a:t>Öljyllä toimiva lämmöntuotantojärjestelmä</a:t>
            </a:r>
          </a:p>
          <a:p>
            <a:pPr marL="514350" indent="-514350">
              <a:buFontTx/>
              <a:buAutoNum type="arabicParenR" startAt="6"/>
              <a:defRPr/>
            </a:pPr>
            <a:r>
              <a:rPr lang="fi-FI" sz="2000" dirty="0"/>
              <a:t>Hakijalta tai hänen perheenjäseneltä tai lähipiirissä olevalta yritykseltä tehdyt hankinnat (Onnistuu, mutta tarvitaan riittävä tarjouskierros. Ole yhteydessä ennen kuin teet!)</a:t>
            </a:r>
          </a:p>
          <a:p>
            <a:pPr marL="0" indent="0">
              <a:buNone/>
            </a:pPr>
            <a:r>
              <a:rPr lang="fi-FI" sz="2000" dirty="0"/>
              <a:t>Normaalin viljelykoneistuksen hankinta on investointituen ulkopuolella.</a:t>
            </a:r>
          </a:p>
          <a:p>
            <a:pPr marL="0" indent="0">
              <a:buNone/>
            </a:pPr>
            <a:endParaRPr lang="fi-FI" dirty="0"/>
          </a:p>
        </p:txBody>
      </p:sp>
      <p:sp>
        <p:nvSpPr>
          <p:cNvPr id="3" name="Otsikko 2">
            <a:extLst>
              <a:ext uri="{FF2B5EF4-FFF2-40B4-BE49-F238E27FC236}">
                <a16:creationId xmlns:a16="http://schemas.microsoft.com/office/drawing/2014/main" id="{7950BD06-5C13-62D5-6FFC-9D8BBA8F025E}"/>
              </a:ext>
            </a:extLst>
          </p:cNvPr>
          <p:cNvSpPr>
            <a:spLocks noGrp="1"/>
          </p:cNvSpPr>
          <p:nvPr>
            <p:ph type="title"/>
          </p:nvPr>
        </p:nvSpPr>
        <p:spPr/>
        <p:txBody>
          <a:bodyPr/>
          <a:lstStyle/>
          <a:p>
            <a:r>
              <a:rPr lang="fi-FI" dirty="0"/>
              <a:t>	Tuen ulkopuolelle jäävät kustannukset</a:t>
            </a:r>
          </a:p>
        </p:txBody>
      </p:sp>
    </p:spTree>
    <p:extLst>
      <p:ext uri="{BB962C8B-B14F-4D97-AF65-F5344CB8AC3E}">
        <p14:creationId xmlns:p14="http://schemas.microsoft.com/office/powerpoint/2010/main" val="239621387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DD26C991-E3FA-C2B2-0CB9-1FBEA46BBBEE}"/>
              </a:ext>
            </a:extLst>
          </p:cNvPr>
          <p:cNvSpPr>
            <a:spLocks noGrp="1"/>
          </p:cNvSpPr>
          <p:nvPr>
            <p:ph type="body" sz="quarter" idx="22"/>
          </p:nvPr>
        </p:nvSpPr>
        <p:spPr/>
        <p:txBody>
          <a:bodyPr/>
          <a:lstStyle/>
          <a:p>
            <a:pPr marL="0" indent="0">
              <a:buNone/>
            </a:pPr>
            <a:r>
              <a:rPr lang="fi-FI" dirty="0"/>
              <a:t>Yksityisenä rahoituksena hyväksytään:</a:t>
            </a:r>
          </a:p>
          <a:p>
            <a:pPr marL="514350" indent="-514350">
              <a:buAutoNum type="arabicParenR"/>
            </a:pPr>
            <a:r>
              <a:rPr lang="fi-FI" dirty="0"/>
              <a:t>Oman puutavaran tai maa-aineksen käyttö</a:t>
            </a:r>
          </a:p>
          <a:p>
            <a:pPr marL="514350" indent="-514350">
              <a:buAutoNum type="arabicParenR"/>
            </a:pPr>
            <a:r>
              <a:rPr lang="fi-FI" dirty="0"/>
              <a:t>Korkotukilainan pääoma</a:t>
            </a:r>
          </a:p>
          <a:p>
            <a:pPr marL="514350" indent="-514350">
              <a:buAutoNum type="arabicParenR"/>
            </a:pPr>
            <a:r>
              <a:rPr lang="fi-FI" dirty="0"/>
              <a:t>Tuen saajan itsensä tekemä työ, arvo 20 e/h</a:t>
            </a:r>
          </a:p>
          <a:p>
            <a:pPr marL="514350" indent="-514350">
              <a:buAutoNum type="arabicParenR"/>
            </a:pPr>
            <a:r>
              <a:rPr lang="fi-FI" dirty="0"/>
              <a:t>Traktoria tms. työkonetta käyttäen tehty työ, arvo 40 e/h</a:t>
            </a:r>
          </a:p>
          <a:p>
            <a:pPr marL="514350" indent="-514350">
              <a:buAutoNum type="arabicParenR"/>
            </a:pPr>
            <a:endParaRPr lang="fi-FI" dirty="0"/>
          </a:p>
          <a:p>
            <a:pPr marL="0" indent="0">
              <a:buNone/>
            </a:pPr>
            <a:r>
              <a:rPr lang="fi-FI" dirty="0"/>
              <a:t>Työstä on pidettävä tuntikirjanpitoa. Työtuntien määrä on oltava kohtuullinen investointiin nähden.</a:t>
            </a:r>
          </a:p>
          <a:p>
            <a:pPr marL="0" indent="0">
              <a:buNone/>
            </a:pPr>
            <a:endParaRPr lang="fi-FI" dirty="0"/>
          </a:p>
        </p:txBody>
      </p:sp>
      <p:sp>
        <p:nvSpPr>
          <p:cNvPr id="3" name="Otsikko 2">
            <a:extLst>
              <a:ext uri="{FF2B5EF4-FFF2-40B4-BE49-F238E27FC236}">
                <a16:creationId xmlns:a16="http://schemas.microsoft.com/office/drawing/2014/main" id="{FFEA05D6-E136-2AA9-B18B-3A320A5FC6A6}"/>
              </a:ext>
            </a:extLst>
          </p:cNvPr>
          <p:cNvSpPr>
            <a:spLocks noGrp="1"/>
          </p:cNvSpPr>
          <p:nvPr>
            <p:ph type="title"/>
          </p:nvPr>
        </p:nvSpPr>
        <p:spPr/>
        <p:txBody>
          <a:bodyPr/>
          <a:lstStyle/>
          <a:p>
            <a:r>
              <a:rPr lang="fi-FI" dirty="0"/>
              <a:t>		Omat tuotantopanokset</a:t>
            </a:r>
          </a:p>
        </p:txBody>
      </p:sp>
    </p:spTree>
    <p:extLst>
      <p:ext uri="{BB962C8B-B14F-4D97-AF65-F5344CB8AC3E}">
        <p14:creationId xmlns:p14="http://schemas.microsoft.com/office/powerpoint/2010/main" val="139093097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018AF7A4-4BCF-C380-31CD-3CF78926032B}"/>
              </a:ext>
            </a:extLst>
          </p:cNvPr>
          <p:cNvSpPr>
            <a:spLocks noGrp="1"/>
          </p:cNvSpPr>
          <p:nvPr>
            <p:ph type="body" sz="quarter" idx="22"/>
          </p:nvPr>
        </p:nvSpPr>
        <p:spPr>
          <a:xfrm>
            <a:off x="838200" y="1458931"/>
            <a:ext cx="10632439" cy="4767208"/>
          </a:xfrm>
        </p:spPr>
        <p:txBody>
          <a:bodyPr>
            <a:noAutofit/>
          </a:bodyPr>
          <a:lstStyle/>
          <a:p>
            <a:pPr marL="0" indent="0">
              <a:buNone/>
            </a:pPr>
            <a:r>
              <a:rPr lang="fi-FI" sz="1600" dirty="0">
                <a:effectLst/>
              </a:rPr>
              <a:t>Vanhoihin tukipäätöksiin maksua tulee hakea ensisijaisesti Hyrrässä, mutta paperinen maksuhakemuskin on mahdollinen. </a:t>
            </a:r>
            <a:r>
              <a:rPr lang="fi-FI" sz="1600" dirty="0">
                <a:effectLst/>
                <a:hlinkClick r:id="rId2"/>
              </a:rPr>
              <a:t>https://www.ruokavirasto.fi/tuet/maatalous/investoinnit/maatalouden-investointituet/maksaminen/</a:t>
            </a:r>
            <a:endParaRPr lang="fi-FI" sz="1600" dirty="0">
              <a:effectLst/>
            </a:endParaRPr>
          </a:p>
          <a:p>
            <a:pPr marL="0" indent="0">
              <a:buNone/>
            </a:pPr>
            <a:endParaRPr lang="fi-FI" sz="1600" dirty="0">
              <a:effectLst/>
            </a:endParaRPr>
          </a:p>
          <a:p>
            <a:pPr marL="0" indent="0">
              <a:buNone/>
            </a:pPr>
            <a:r>
              <a:rPr lang="fi-FI" sz="1600" dirty="0">
                <a:effectLst/>
              </a:rPr>
              <a:t>Liitä EU-osarahoitteisissa tukikohteissa maksatushakemukseen tai lainan nostolupahakemukseen laskujäljennökset, laskujen maksukuitit sekä ote pääkirjasta, sillä kustannusten tulee olla maksettuja ja kirjanpitoon vietyjä. Kansallisesti rahoitetuissa kohteissa riittää tuensaajien allekirjoittamat koontilistat (lomake 2331).  Koontilistojen on myös oltava verrattavissa kirjanpidon tositteisiin.</a:t>
            </a:r>
          </a:p>
          <a:p>
            <a:pPr marL="0" indent="0">
              <a:buNone/>
            </a:pPr>
            <a:endParaRPr lang="fi-FI" sz="1600" dirty="0">
              <a:effectLst/>
            </a:endParaRPr>
          </a:p>
          <a:p>
            <a:pPr marL="0" indent="0">
              <a:buNone/>
            </a:pPr>
            <a:r>
              <a:rPr lang="fi-FI" sz="1600" dirty="0">
                <a:effectLst/>
              </a:rPr>
              <a:t>Viimeisen erän maksamisen tai lainan nostamisen edellytyksenä on, että rakentamisinvestointi on kokonaisuudessaan toteutettu tukipäätöksen mukaisesti ja rakennusluvan mukainen loppukatselmus on suoritettu.</a:t>
            </a:r>
          </a:p>
          <a:p>
            <a:pPr marL="0" indent="0">
              <a:buNone/>
            </a:pPr>
            <a:endParaRPr lang="fi-FI" sz="1600" dirty="0">
              <a:effectLst/>
            </a:endParaRPr>
          </a:p>
          <a:p>
            <a:pPr marL="0" indent="0">
              <a:buNone/>
            </a:pPr>
            <a:r>
              <a:rPr lang="fi-FI" sz="1600" dirty="0">
                <a:effectLst/>
              </a:rPr>
              <a:t>ELY-keskus tarkastaa tukikohteen loppumaksuhakemuksen yhteydessä joko tekemällä hallinnollisen tarkastuksen paikan päällä tai paikkatiedoilla varustettujen valokuvien avulla tukikohteesta.  Valmistaudu siis kuvaamaan hankkeesi etenemistä!</a:t>
            </a:r>
          </a:p>
          <a:p>
            <a:pPr marL="0" indent="0">
              <a:buNone/>
            </a:pPr>
            <a:br>
              <a:rPr lang="fi-FI" sz="1600" dirty="0">
                <a:effectLst/>
              </a:rPr>
            </a:br>
            <a:r>
              <a:rPr lang="fi-FI" sz="1600" dirty="0">
                <a:effectLst/>
              </a:rPr>
              <a:t>Uuden rahoituskauden 2023-2027 mukaisiin investointitukipäätöksiin ei vielä ole olemassa maksun hakemiseen liittyvää ohjeistusta</a:t>
            </a:r>
          </a:p>
          <a:p>
            <a:pPr marL="0" indent="0">
              <a:buNone/>
            </a:pPr>
            <a:r>
              <a:rPr lang="fi-FI" sz="1600" dirty="0"/>
              <a:t>	-&gt; asia tarkentuu kevään/kesän 2023 aikana</a:t>
            </a:r>
          </a:p>
        </p:txBody>
      </p:sp>
      <p:sp>
        <p:nvSpPr>
          <p:cNvPr id="3" name="Otsikko 2">
            <a:extLst>
              <a:ext uri="{FF2B5EF4-FFF2-40B4-BE49-F238E27FC236}">
                <a16:creationId xmlns:a16="http://schemas.microsoft.com/office/drawing/2014/main" id="{73A98FFD-5832-4182-1697-17E0902EB7F7}"/>
              </a:ext>
            </a:extLst>
          </p:cNvPr>
          <p:cNvSpPr>
            <a:spLocks noGrp="1"/>
          </p:cNvSpPr>
          <p:nvPr>
            <p:ph type="title"/>
          </p:nvPr>
        </p:nvSpPr>
        <p:spPr/>
        <p:txBody>
          <a:bodyPr/>
          <a:lstStyle/>
          <a:p>
            <a:r>
              <a:rPr lang="fi-FI" dirty="0"/>
              <a:t>		Investointituen maksaminen</a:t>
            </a:r>
          </a:p>
        </p:txBody>
      </p:sp>
    </p:spTree>
    <p:extLst>
      <p:ext uri="{BB962C8B-B14F-4D97-AF65-F5344CB8AC3E}">
        <p14:creationId xmlns:p14="http://schemas.microsoft.com/office/powerpoint/2010/main" val="418025288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8D776547-CCB3-D8EB-F8E0-196E671DD0F6}"/>
              </a:ext>
            </a:extLst>
          </p:cNvPr>
          <p:cNvSpPr>
            <a:spLocks noGrp="1"/>
          </p:cNvSpPr>
          <p:nvPr>
            <p:ph type="body" sz="quarter" idx="22"/>
          </p:nvPr>
        </p:nvSpPr>
        <p:spPr/>
        <p:txBody>
          <a:bodyPr>
            <a:normAutofit fontScale="85000" lnSpcReduction="10000"/>
          </a:bodyPr>
          <a:lstStyle/>
          <a:p>
            <a:pPr marL="0" indent="0">
              <a:buNone/>
            </a:pPr>
            <a:r>
              <a:rPr lang="fi-FI" sz="2200" dirty="0"/>
              <a:t>Investointituella rahoitettavien toimenpiteiden pitää edistää Suomen CAP-suunnitelman tavoitteita. </a:t>
            </a:r>
            <a:r>
              <a:rPr lang="fi-FI" sz="2200" dirty="0">
                <a:ea typeface="ヒラギノ角ゴ Pro W3" pitchFamily="-84" charset="-128"/>
              </a:rPr>
              <a:t>Valintaperusteita k</a:t>
            </a:r>
            <a:r>
              <a:rPr lang="fi-FI" altLang="fi-FI" sz="2200" dirty="0">
                <a:ea typeface="ヒラギノ角ゴ Pro W3" pitchFamily="-84" charset="-128"/>
              </a:rPr>
              <a:t>äytetään koko ohjelmakauden ajan ja niitä voidaan muuttaa kauden aikana, muttei kesken haun. Valintaperusteilla turvataan hakijoiden yhdenmukainen kohtelu.</a:t>
            </a:r>
          </a:p>
          <a:p>
            <a:pPr marL="0" indent="0">
              <a:buNone/>
            </a:pPr>
            <a:endParaRPr lang="fi-FI" sz="2200" dirty="0"/>
          </a:p>
          <a:p>
            <a:pPr marL="0" indent="0" algn="l" fontAlgn="base">
              <a:buNone/>
            </a:pPr>
            <a:r>
              <a:rPr lang="fi-FI" sz="2200" dirty="0">
                <a:solidFill>
                  <a:srgbClr val="444444"/>
                </a:solidFill>
              </a:rPr>
              <a:t>M</a:t>
            </a:r>
            <a:r>
              <a:rPr lang="fi-FI" sz="2200" b="0" i="0" dirty="0">
                <a:solidFill>
                  <a:srgbClr val="444444"/>
                </a:solidFill>
                <a:effectLst/>
              </a:rPr>
              <a:t>aatilan investointituella tuettavien toimenpiteiden valinnassa on otettava huomioon:</a:t>
            </a:r>
          </a:p>
          <a:p>
            <a:pPr marL="0" indent="0" algn="l" fontAlgn="base">
              <a:buNone/>
            </a:pPr>
            <a:r>
              <a:rPr lang="fi-FI" sz="2200" b="0" i="0" dirty="0">
                <a:solidFill>
                  <a:srgbClr val="444444"/>
                </a:solidFill>
                <a:effectLst/>
              </a:rPr>
              <a:t>1) toimenpiteen vaikutukset tuen kohteena olevan yrityksen talouteen ja kilpailukykyyn;</a:t>
            </a:r>
          </a:p>
          <a:p>
            <a:pPr marL="0" indent="0" algn="l" fontAlgn="base">
              <a:buNone/>
            </a:pPr>
            <a:r>
              <a:rPr lang="fi-FI" sz="2200" b="0" i="0" dirty="0">
                <a:solidFill>
                  <a:srgbClr val="444444"/>
                </a:solidFill>
                <a:effectLst/>
              </a:rPr>
              <a:t>2) toimenpiteen vaikutukset tuen kohteena olevan maatilan tuotanto-olosuhteisiin työympäristön ja eläinten hyvinvoinnin sekä luonnonvarojen kestävän käytön, ympäristön ja ilmaston kannalta.</a:t>
            </a:r>
          </a:p>
          <a:p>
            <a:pPr marL="0" indent="0" algn="l" fontAlgn="base">
              <a:buNone/>
            </a:pPr>
            <a:endParaRPr lang="fi-FI" sz="2200" dirty="0">
              <a:solidFill>
                <a:srgbClr val="444444"/>
              </a:solidFill>
            </a:endParaRPr>
          </a:p>
          <a:p>
            <a:pPr marL="0" indent="0" fontAlgn="base">
              <a:buNone/>
            </a:pPr>
            <a:r>
              <a:rPr lang="fi-FI" sz="2200" b="0" i="0" dirty="0">
                <a:solidFill>
                  <a:srgbClr val="444444"/>
                </a:solidFill>
                <a:effectLst/>
              </a:rPr>
              <a:t>Jos hakija on maatalousyrittäjien yhteenliittymä, ojitusyhteisö taikka muu kiinteistönomistajien tai vuokraoikeuden haltijoiden ryhmittymä, hakemusta arvioitaessa tarkastellaan yhteisön osakkaiden tai jäsenten yritystoimintaa.</a:t>
            </a:r>
          </a:p>
          <a:p>
            <a:pPr marL="0" indent="0" algn="l" fontAlgn="base">
              <a:buNone/>
            </a:pPr>
            <a:endParaRPr lang="fi-FI" sz="2000" b="0" i="0" dirty="0">
              <a:solidFill>
                <a:srgbClr val="444444"/>
              </a:solidFill>
              <a:effectLst/>
            </a:endParaRPr>
          </a:p>
          <a:p>
            <a:pPr marL="0" indent="0">
              <a:buNone/>
            </a:pPr>
            <a:endParaRPr lang="fi-FI" dirty="0"/>
          </a:p>
        </p:txBody>
      </p:sp>
      <p:sp>
        <p:nvSpPr>
          <p:cNvPr id="3" name="Otsikko 2">
            <a:extLst>
              <a:ext uri="{FF2B5EF4-FFF2-40B4-BE49-F238E27FC236}">
                <a16:creationId xmlns:a16="http://schemas.microsoft.com/office/drawing/2014/main" id="{23B2393D-26CE-66D3-2F83-F2F7A652B648}"/>
              </a:ext>
            </a:extLst>
          </p:cNvPr>
          <p:cNvSpPr>
            <a:spLocks noGrp="1"/>
          </p:cNvSpPr>
          <p:nvPr>
            <p:ph type="title"/>
          </p:nvPr>
        </p:nvSpPr>
        <p:spPr/>
        <p:txBody>
          <a:bodyPr/>
          <a:lstStyle/>
          <a:p>
            <a:r>
              <a:rPr lang="fi-FI" dirty="0"/>
              <a:t>		Tuettavien toimenpiteiden valinta</a:t>
            </a:r>
          </a:p>
        </p:txBody>
      </p:sp>
    </p:spTree>
    <p:extLst>
      <p:ext uri="{BB962C8B-B14F-4D97-AF65-F5344CB8AC3E}">
        <p14:creationId xmlns:p14="http://schemas.microsoft.com/office/powerpoint/2010/main" val="87927705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BBD47E39-1753-135A-DAD8-B95F3FB1C529}"/>
              </a:ext>
            </a:extLst>
          </p:cNvPr>
          <p:cNvSpPr>
            <a:spLocks noGrp="1"/>
          </p:cNvSpPr>
          <p:nvPr>
            <p:ph type="body" sz="quarter" idx="22"/>
          </p:nvPr>
        </p:nvSpPr>
        <p:spPr/>
        <p:txBody>
          <a:bodyPr>
            <a:normAutofit fontScale="77500" lnSpcReduction="20000"/>
          </a:bodyPr>
          <a:lstStyle/>
          <a:p>
            <a:pPr marL="457200" lvl="1" indent="0" eaLnBrk="1" hangingPunct="1">
              <a:buNone/>
              <a:defRPr/>
            </a:pPr>
            <a:r>
              <a:rPr lang="fi-FI" altLang="fi-FI" sz="2300" dirty="0">
                <a:ea typeface="ヒラギノ角ゴ Pro W3" pitchFamily="-84" charset="-128"/>
              </a:rPr>
              <a:t>Investointituessa on eri valintaperusteet toimenpiteeseen 1 (kilpailukyky…) ja 2-4 (ympäristö, energia, eläinten hyvinvointi ja bioturvallisuus)</a:t>
            </a:r>
          </a:p>
          <a:p>
            <a:pPr marL="457200" lvl="1" indent="0" eaLnBrk="1" hangingPunct="1">
              <a:buNone/>
              <a:defRPr/>
            </a:pPr>
            <a:endParaRPr lang="fi-FI" altLang="fi-FI" sz="2300" dirty="0">
              <a:ea typeface="ヒラギノ角ゴ Pro W3" pitchFamily="-84" charset="-128"/>
            </a:endParaRPr>
          </a:p>
          <a:p>
            <a:pPr lvl="1" eaLnBrk="1" hangingPunct="1">
              <a:defRPr/>
            </a:pPr>
            <a:r>
              <a:rPr lang="fi-FI" altLang="fi-FI" sz="2300" dirty="0">
                <a:ea typeface="ヒラギノ角ゴ Pro W3" pitchFamily="-84" charset="-128"/>
              </a:rPr>
              <a:t>Investoinnit maatilojen kilpailukyvyn kehittämiseen ja tilojen nykyaikaistamiseen</a:t>
            </a:r>
          </a:p>
          <a:p>
            <a:pPr marL="914400" lvl="2" indent="0" eaLnBrk="1" hangingPunct="1">
              <a:buNone/>
              <a:defRPr/>
            </a:pPr>
            <a:r>
              <a:rPr lang="fi-FI" altLang="fi-FI" sz="2300" dirty="0">
                <a:ea typeface="ヒラギノ角ゴ Pro W3" pitchFamily="-84" charset="-128"/>
              </a:rPr>
              <a:t>1) Vaikutus tuen kohteena olevan yrityksen talouteen</a:t>
            </a:r>
          </a:p>
          <a:p>
            <a:pPr marL="914400" lvl="2" indent="0" eaLnBrk="1" hangingPunct="1">
              <a:buNone/>
              <a:defRPr/>
            </a:pPr>
            <a:r>
              <a:rPr lang="fi-FI" altLang="fi-FI" sz="2300" dirty="0">
                <a:ea typeface="ヒラギノ角ゴ Pro W3" pitchFamily="-84" charset="-128"/>
              </a:rPr>
              <a:t>2) Vaikutus tuen kohteena olevan yrityksen kilpailukykyyn</a:t>
            </a:r>
          </a:p>
          <a:p>
            <a:pPr marL="914400" lvl="2" indent="0" eaLnBrk="1" hangingPunct="1">
              <a:buNone/>
              <a:defRPr/>
            </a:pPr>
            <a:r>
              <a:rPr lang="fi-FI" altLang="fi-FI" sz="2300" dirty="0">
                <a:ea typeface="ヒラギノ角ゴ Pro W3" pitchFamily="-84" charset="-128"/>
              </a:rPr>
              <a:t>3) Vaikutus ympäristöön ja ilmastoon</a:t>
            </a:r>
          </a:p>
          <a:p>
            <a:pPr marL="914400" lvl="2" indent="0" eaLnBrk="1" hangingPunct="1">
              <a:buNone/>
              <a:defRPr/>
            </a:pPr>
            <a:r>
              <a:rPr lang="fi-FI" altLang="fi-FI" sz="2300" dirty="0">
                <a:ea typeface="ヒラギノ角ゴ Pro W3" pitchFamily="-84" charset="-128"/>
              </a:rPr>
              <a:t>4) Vaikutus tuotanto-olosuhteisiin</a:t>
            </a:r>
          </a:p>
          <a:p>
            <a:pPr lvl="1" eaLnBrk="1" hangingPunct="1">
              <a:defRPr/>
            </a:pPr>
            <a:r>
              <a:rPr lang="fi-FI" altLang="fi-FI" sz="2300" dirty="0">
                <a:ea typeface="ヒラギノ角ゴ Pro W3" pitchFamily="-84" charset="-128"/>
              </a:rPr>
              <a:t>Ympäristön tilaa ja kestävää tuotantotapaa edistävät investoinnit, energiainvestoinnit sekä eläinten hyvinvointia ja bioturvallisuutta edistävät investoinnit</a:t>
            </a:r>
          </a:p>
          <a:p>
            <a:pPr marL="914400" lvl="2" indent="0" eaLnBrk="1" hangingPunct="1">
              <a:buNone/>
              <a:defRPr/>
            </a:pPr>
            <a:r>
              <a:rPr lang="fi-FI" altLang="fi-FI" sz="2300" dirty="0">
                <a:ea typeface="ヒラギノ角ゴ Pro W3" pitchFamily="-84" charset="-128"/>
              </a:rPr>
              <a:t>1) Vaikutus ympäristöön</a:t>
            </a:r>
          </a:p>
          <a:p>
            <a:pPr marL="914400" lvl="2" indent="0" eaLnBrk="1" hangingPunct="1">
              <a:buNone/>
              <a:defRPr/>
            </a:pPr>
            <a:r>
              <a:rPr lang="fi-FI" altLang="fi-FI" sz="2300" dirty="0">
                <a:ea typeface="ヒラギノ角ゴ Pro W3" pitchFamily="-84" charset="-128"/>
              </a:rPr>
              <a:t>2) Vaikutus ilmastoon</a:t>
            </a:r>
          </a:p>
          <a:p>
            <a:pPr marL="914400" lvl="2" indent="0" eaLnBrk="1" hangingPunct="1">
              <a:buNone/>
              <a:defRPr/>
            </a:pPr>
            <a:r>
              <a:rPr lang="fi-FI" altLang="fi-FI" sz="2300" dirty="0">
                <a:ea typeface="ヒラギノ角ゴ Pro W3" pitchFamily="-84" charset="-128"/>
              </a:rPr>
              <a:t>3) Vaikutus tuotanto-olosuhteisiin</a:t>
            </a:r>
          </a:p>
          <a:p>
            <a:pPr marL="914400" lvl="2" indent="0" eaLnBrk="1" hangingPunct="1">
              <a:buNone/>
              <a:defRPr/>
            </a:pPr>
            <a:r>
              <a:rPr lang="fi-FI" altLang="fi-FI" sz="2300" dirty="0">
                <a:ea typeface="ヒラギノ角ゴ Pro W3" pitchFamily="-84" charset="-128"/>
              </a:rPr>
              <a:t>4) Vaikutus tuen kohteena olevan yrityksen talouteen ja kilpailukykyyn</a:t>
            </a:r>
          </a:p>
          <a:p>
            <a:pPr marL="0" indent="0">
              <a:buNone/>
            </a:pPr>
            <a:endParaRPr lang="fi-FI" dirty="0"/>
          </a:p>
        </p:txBody>
      </p:sp>
      <p:sp>
        <p:nvSpPr>
          <p:cNvPr id="3" name="Otsikko 2">
            <a:extLst>
              <a:ext uri="{FF2B5EF4-FFF2-40B4-BE49-F238E27FC236}">
                <a16:creationId xmlns:a16="http://schemas.microsoft.com/office/drawing/2014/main" id="{50BB56D9-3F35-F6F2-7A87-184A8A33B65B}"/>
              </a:ext>
            </a:extLst>
          </p:cNvPr>
          <p:cNvSpPr>
            <a:spLocks noGrp="1"/>
          </p:cNvSpPr>
          <p:nvPr>
            <p:ph type="title"/>
          </p:nvPr>
        </p:nvSpPr>
        <p:spPr/>
        <p:txBody>
          <a:bodyPr/>
          <a:lstStyle/>
          <a:p>
            <a:r>
              <a:rPr lang="fi-FI" dirty="0"/>
              <a:t>		Valintaperusteet</a:t>
            </a:r>
          </a:p>
        </p:txBody>
      </p:sp>
    </p:spTree>
    <p:extLst>
      <p:ext uri="{BB962C8B-B14F-4D97-AF65-F5344CB8AC3E}">
        <p14:creationId xmlns:p14="http://schemas.microsoft.com/office/powerpoint/2010/main" val="25059806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F6C5F6E5-5650-AB06-F426-3147185750DE}"/>
              </a:ext>
            </a:extLst>
          </p:cNvPr>
          <p:cNvSpPr>
            <a:spLocks noGrp="1"/>
          </p:cNvSpPr>
          <p:nvPr>
            <p:ph type="body" sz="quarter" idx="22"/>
          </p:nvPr>
        </p:nvSpPr>
        <p:spPr/>
        <p:txBody>
          <a:bodyPr>
            <a:normAutofit fontScale="92500"/>
          </a:bodyPr>
          <a:lstStyle/>
          <a:p>
            <a:pPr marL="0" indent="0">
              <a:buNone/>
            </a:pPr>
            <a:r>
              <a:rPr lang="fi-FI" sz="2200" dirty="0">
                <a:solidFill>
                  <a:srgbClr val="444444"/>
                </a:solidFill>
              </a:rPr>
              <a:t>Hakemukset </a:t>
            </a:r>
            <a:r>
              <a:rPr lang="fi-FI" sz="2200" b="1" dirty="0">
                <a:solidFill>
                  <a:srgbClr val="444444"/>
                </a:solidFill>
              </a:rPr>
              <a:t>arvioidaan tukijaksoittain </a:t>
            </a:r>
            <a:r>
              <a:rPr lang="fi-FI" sz="2200" dirty="0">
                <a:solidFill>
                  <a:srgbClr val="444444"/>
                </a:solidFill>
              </a:rPr>
              <a:t>ja valintakokous vahvistaa hankkeen pisteytyksen. Tuki myönnetään valintamenettelyssä hyväksytyille hakemuksille määrärahatilanteen puitteissa.</a:t>
            </a:r>
          </a:p>
          <a:p>
            <a:pPr marL="0" indent="0">
              <a:buNone/>
            </a:pPr>
            <a:endParaRPr lang="fi-FI" sz="2200" dirty="0">
              <a:solidFill>
                <a:srgbClr val="444444"/>
              </a:solidFill>
            </a:endParaRPr>
          </a:p>
          <a:p>
            <a:pPr marL="0" indent="0">
              <a:buNone/>
            </a:pPr>
            <a:r>
              <a:rPr lang="fi-FI" sz="2200" dirty="0">
                <a:solidFill>
                  <a:srgbClr val="444444"/>
                </a:solidFill>
              </a:rPr>
              <a:t>Hakija esittää hakemuksessa omat perustelunsa siihen miten hanke edistää annettuja tavoitteita (esim. liiketoimintasuunnitelmalomakkeella tai vapaamuotoisesti).</a:t>
            </a:r>
          </a:p>
          <a:p>
            <a:pPr marL="0" indent="0">
              <a:buNone/>
            </a:pPr>
            <a:endParaRPr lang="fi-FI" sz="2200" dirty="0">
              <a:solidFill>
                <a:srgbClr val="444444"/>
              </a:solidFill>
            </a:endParaRPr>
          </a:p>
          <a:p>
            <a:pPr marL="0" indent="0">
              <a:buNone/>
            </a:pPr>
            <a:r>
              <a:rPr lang="fi-FI" sz="2200" dirty="0">
                <a:solidFill>
                  <a:srgbClr val="444444"/>
                </a:solidFill>
              </a:rPr>
              <a:t>Valintamenettelyyn osallistuvat kaikki ne tukikelpoiset hakemukset joihin on toimitettu tarvittavat asiakirjat. Valintamenettelyn jälkeen kaikkiin hakemuksiin tehdään päätökset, joko myönteiset tai kielteiset. Päätösten tekovaiheeseen päästään yleensä noin 2 kk kuluttua tukijakson päättymisestä.</a:t>
            </a:r>
            <a:endParaRPr lang="fi-FI" sz="2200" dirty="0"/>
          </a:p>
          <a:p>
            <a:pPr marL="0" indent="0">
              <a:buNone/>
            </a:pPr>
            <a:endParaRPr lang="fi-FI" dirty="0"/>
          </a:p>
        </p:txBody>
      </p:sp>
      <p:sp>
        <p:nvSpPr>
          <p:cNvPr id="3" name="Otsikko 2">
            <a:extLst>
              <a:ext uri="{FF2B5EF4-FFF2-40B4-BE49-F238E27FC236}">
                <a16:creationId xmlns:a16="http://schemas.microsoft.com/office/drawing/2014/main" id="{DC675AFE-5681-801D-09AA-0AA42759CF99}"/>
              </a:ext>
            </a:extLst>
          </p:cNvPr>
          <p:cNvSpPr>
            <a:spLocks noGrp="1"/>
          </p:cNvSpPr>
          <p:nvPr>
            <p:ph type="title"/>
          </p:nvPr>
        </p:nvSpPr>
        <p:spPr/>
        <p:txBody>
          <a:bodyPr/>
          <a:lstStyle/>
          <a:p>
            <a:r>
              <a:rPr lang="fi-FI" dirty="0"/>
              <a:t>		Tuettavien toimenpiteiden valinta</a:t>
            </a:r>
          </a:p>
        </p:txBody>
      </p:sp>
    </p:spTree>
    <p:extLst>
      <p:ext uri="{BB962C8B-B14F-4D97-AF65-F5344CB8AC3E}">
        <p14:creationId xmlns:p14="http://schemas.microsoft.com/office/powerpoint/2010/main" val="9808678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3E16E6F3-6E5C-DDF8-74F0-842D720E60B8}"/>
              </a:ext>
            </a:extLst>
          </p:cNvPr>
          <p:cNvSpPr>
            <a:spLocks noGrp="1"/>
          </p:cNvSpPr>
          <p:nvPr>
            <p:ph type="body" sz="quarter" idx="22"/>
          </p:nvPr>
        </p:nvSpPr>
        <p:spPr/>
        <p:txBody>
          <a:bodyPr>
            <a:normAutofit/>
          </a:bodyPr>
          <a:lstStyle/>
          <a:p>
            <a:pPr marL="0" indent="0">
              <a:buNone/>
            </a:pPr>
            <a:r>
              <a:rPr lang="fi-FI" sz="2000" b="1" i="0" dirty="0">
                <a:solidFill>
                  <a:srgbClr val="444444"/>
                </a:solidFill>
                <a:effectLst/>
              </a:rPr>
              <a:t>luonnolliselle henkilölle </a:t>
            </a:r>
            <a:r>
              <a:rPr lang="fi-FI" sz="2000" b="0" i="0" dirty="0">
                <a:solidFill>
                  <a:srgbClr val="444444"/>
                </a:solidFill>
                <a:effectLst/>
              </a:rPr>
              <a:t>tai </a:t>
            </a:r>
            <a:r>
              <a:rPr lang="fi-FI" sz="2000" b="1" i="0" dirty="0">
                <a:solidFill>
                  <a:srgbClr val="444444"/>
                </a:solidFill>
                <a:effectLst/>
              </a:rPr>
              <a:t>yksityisoikeudelliselle yhteisölle </a:t>
            </a:r>
            <a:r>
              <a:rPr lang="fi-FI" sz="2000" b="0" i="0" dirty="0">
                <a:solidFill>
                  <a:srgbClr val="444444"/>
                </a:solidFill>
                <a:effectLst/>
              </a:rPr>
              <a:t>(esim. oy, </a:t>
            </a:r>
            <a:r>
              <a:rPr lang="fi-FI" sz="2000" b="0" i="0" dirty="0" err="1">
                <a:solidFill>
                  <a:srgbClr val="444444"/>
                </a:solidFill>
                <a:effectLst/>
              </a:rPr>
              <a:t>ky</a:t>
            </a:r>
            <a:r>
              <a:rPr lang="fi-FI" sz="2000" b="0" i="0" dirty="0">
                <a:solidFill>
                  <a:srgbClr val="444444"/>
                </a:solidFill>
                <a:effectLst/>
              </a:rPr>
              <a:t>), joka elinkeinonaan harjoittaa/ryhtyy harjoittamaan maatilalla </a:t>
            </a:r>
            <a:r>
              <a:rPr lang="fi-FI" sz="2000" b="1" i="0" dirty="0">
                <a:solidFill>
                  <a:srgbClr val="444444"/>
                </a:solidFill>
                <a:effectLst/>
              </a:rPr>
              <a:t>maataloutta</a:t>
            </a:r>
            <a:r>
              <a:rPr lang="fi-FI" sz="2000" dirty="0">
                <a:solidFill>
                  <a:srgbClr val="444444"/>
                </a:solidFill>
              </a:rPr>
              <a:t> (= </a:t>
            </a:r>
            <a:r>
              <a:rPr lang="fi-FI" sz="2000" b="0" i="0" dirty="0">
                <a:solidFill>
                  <a:srgbClr val="444444"/>
                </a:solidFill>
                <a:effectLst/>
              </a:rPr>
              <a:t> peltoviljelyä, kotieläintaloutta, kasvihuonetuotantoa, puutarha- ja taimitarhaviljelyä, turkistarhausta, porotaloutta, mehiläistaloutta, ammattimaista metsästystä, marjastusta tai sienestystä taikka muuta Euroopan unionin toiminnasta tehdyn sopimuksen liitteessä I tarkoitettujen tuotteiden tuotantotoimintaa). </a:t>
            </a:r>
            <a:r>
              <a:rPr lang="fi-FI" sz="2000" dirty="0">
                <a:solidFill>
                  <a:srgbClr val="444444"/>
                </a:solidFill>
              </a:rPr>
              <a:t>U</a:t>
            </a:r>
            <a:r>
              <a:rPr lang="fi-FI" sz="2000" b="0" i="0" dirty="0">
                <a:solidFill>
                  <a:srgbClr val="444444"/>
                </a:solidFill>
                <a:effectLst/>
              </a:rPr>
              <a:t>rakointi ja muu maatalousverotuksen alla tapahtuva toiminta ei kuulu investointituen piiriin.</a:t>
            </a:r>
          </a:p>
          <a:p>
            <a:pPr marL="0" indent="0">
              <a:buNone/>
            </a:pPr>
            <a:endParaRPr lang="fi-FI" sz="2000" dirty="0"/>
          </a:p>
          <a:p>
            <a:pPr marL="0" indent="0">
              <a:buNone/>
            </a:pPr>
            <a:r>
              <a:rPr lang="fi-FI" sz="2000" b="1" dirty="0"/>
              <a:t>maatalousyrittäjien yhteenliittymälle </a:t>
            </a:r>
            <a:r>
              <a:rPr lang="fi-FI" sz="2000" dirty="0"/>
              <a:t>(= </a:t>
            </a:r>
            <a:r>
              <a:rPr lang="fi-FI" sz="2000" b="0" i="0" dirty="0">
                <a:solidFill>
                  <a:srgbClr val="444444"/>
                </a:solidFill>
                <a:effectLst/>
              </a:rPr>
              <a:t>yksityisoikeudellinen yhteisö, jonka osakkaista tai jäsenistä enemmän kuin puolet on luonnollisia henkilöitä ja jonka tarkoituksena on edistää yhteistoimintaa osakkaiden tai jäsenten harjoittamassa maatalouden tuotantotoiminnassa)</a:t>
            </a:r>
          </a:p>
          <a:p>
            <a:endParaRPr lang="fi-FI" dirty="0"/>
          </a:p>
        </p:txBody>
      </p:sp>
      <p:sp>
        <p:nvSpPr>
          <p:cNvPr id="3" name="Otsikko 2">
            <a:extLst>
              <a:ext uri="{FF2B5EF4-FFF2-40B4-BE49-F238E27FC236}">
                <a16:creationId xmlns:a16="http://schemas.microsoft.com/office/drawing/2014/main" id="{CBE3E2F0-2384-6A6C-D899-068354C557DA}"/>
              </a:ext>
            </a:extLst>
          </p:cNvPr>
          <p:cNvSpPr>
            <a:spLocks noGrp="1"/>
          </p:cNvSpPr>
          <p:nvPr>
            <p:ph type="title"/>
          </p:nvPr>
        </p:nvSpPr>
        <p:spPr/>
        <p:txBody>
          <a:bodyPr/>
          <a:lstStyle/>
          <a:p>
            <a:r>
              <a:rPr lang="fi-FI" dirty="0"/>
              <a:t>Maata</a:t>
            </a:r>
            <a:r>
              <a:rPr lang="fi-FI" sz="3200" dirty="0"/>
              <a:t>louden investointitukea voidaan myöntää</a:t>
            </a:r>
          </a:p>
        </p:txBody>
      </p:sp>
    </p:spTree>
    <p:extLst>
      <p:ext uri="{BB962C8B-B14F-4D97-AF65-F5344CB8AC3E}">
        <p14:creationId xmlns:p14="http://schemas.microsoft.com/office/powerpoint/2010/main" val="58130822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2275C012-92ED-8F35-61B2-9A7F4A50F660}"/>
              </a:ext>
            </a:extLst>
          </p:cNvPr>
          <p:cNvSpPr>
            <a:spLocks noGrp="1"/>
          </p:cNvSpPr>
          <p:nvPr>
            <p:ph type="body" sz="quarter" idx="22"/>
          </p:nvPr>
        </p:nvSpPr>
        <p:spPr/>
        <p:txBody>
          <a:bodyPr>
            <a:normAutofit fontScale="85000" lnSpcReduction="10000"/>
          </a:bodyPr>
          <a:lstStyle/>
          <a:p>
            <a:pPr marL="514350" indent="-514350">
              <a:buAutoNum type="arabicParenR"/>
            </a:pPr>
            <a:r>
              <a:rPr lang="fi-FI" sz="2000" dirty="0"/>
              <a:t>pääpiirustukset, erikoissuunnitelmat tarvittaessa, rakennusselostus</a:t>
            </a:r>
          </a:p>
          <a:p>
            <a:pPr marL="514350" indent="-514350">
              <a:buAutoNum type="arabicParenR"/>
            </a:pPr>
            <a:r>
              <a:rPr lang="fi-FI" sz="2000" dirty="0"/>
              <a:t>rakentamishankkeista tehtävä rakennusosakohtainen kustannusarvio</a:t>
            </a:r>
          </a:p>
          <a:p>
            <a:pPr marL="514350" indent="-514350">
              <a:buAutoNum type="arabicParenR"/>
            </a:pPr>
            <a:r>
              <a:rPr lang="fi-FI" sz="2000" dirty="0"/>
              <a:t>Hankkeelle laadittu kustannusarvio, tarjoukset</a:t>
            </a:r>
          </a:p>
          <a:p>
            <a:pPr marL="514350" indent="-514350">
              <a:buAutoNum type="arabicParenR"/>
            </a:pPr>
            <a:r>
              <a:rPr lang="fi-FI" sz="2000" dirty="0"/>
              <a:t>ojitussuunnitelma, </a:t>
            </a:r>
            <a:r>
              <a:rPr lang="fi-FI" dirty="0"/>
              <a:t>ojitus</a:t>
            </a:r>
            <a:r>
              <a:rPr lang="fi-FI" sz="2000" dirty="0"/>
              <a:t>kartat</a:t>
            </a:r>
          </a:p>
          <a:p>
            <a:pPr marL="514350" indent="-514350">
              <a:buAutoNum type="arabicParenR"/>
            </a:pPr>
            <a:r>
              <a:rPr lang="fi-FI" sz="2000" dirty="0"/>
              <a:t>Korkotukilainan luottolupaus</a:t>
            </a:r>
          </a:p>
          <a:p>
            <a:pPr marL="514350" indent="-514350">
              <a:buAutoNum type="arabicParenR"/>
            </a:pPr>
            <a:r>
              <a:rPr lang="fi-FI" sz="2000" dirty="0"/>
              <a:t>Liiketoimintasuunnitelma (teksti- ja laskelmaosuus)</a:t>
            </a:r>
          </a:p>
          <a:p>
            <a:pPr marL="514350" indent="-514350">
              <a:buAutoNum type="arabicParenR"/>
            </a:pPr>
            <a:r>
              <a:rPr lang="fi-FI" sz="2000" dirty="0"/>
              <a:t>Veroilmoituslomakkeet (2 lomakkeet, elinkeinoveroilmoituslomakkeet, energiaveron palautushakemus)</a:t>
            </a:r>
          </a:p>
          <a:p>
            <a:pPr marL="514350" indent="-514350">
              <a:buAutoNum type="arabicParenR"/>
            </a:pPr>
            <a:r>
              <a:rPr lang="fi-FI" sz="2000" dirty="0"/>
              <a:t>Verotuspäätökset kaikilta hakijoilta</a:t>
            </a:r>
          </a:p>
          <a:p>
            <a:pPr marL="514350" indent="-514350">
              <a:buAutoNum type="arabicParenR"/>
            </a:pPr>
            <a:r>
              <a:rPr lang="fi-FI" sz="2000" dirty="0"/>
              <a:t>Ajantasainen velkaluettelo</a:t>
            </a:r>
          </a:p>
          <a:p>
            <a:pPr marL="514350" indent="-514350">
              <a:buAutoNum type="arabicParenR"/>
            </a:pPr>
            <a:r>
              <a:rPr lang="fi-FI" sz="2000" dirty="0"/>
              <a:t>Lupapäätökset tai rakennusvalvonnan/ympäristöviranomaisen kirjallinen vastaus siitä että lupaa ei tarvita</a:t>
            </a:r>
          </a:p>
          <a:p>
            <a:pPr marL="0" indent="0">
              <a:buNone/>
            </a:pPr>
            <a:endParaRPr lang="fi-FI" dirty="0"/>
          </a:p>
        </p:txBody>
      </p:sp>
      <p:sp>
        <p:nvSpPr>
          <p:cNvPr id="3" name="Otsikko 2">
            <a:extLst>
              <a:ext uri="{FF2B5EF4-FFF2-40B4-BE49-F238E27FC236}">
                <a16:creationId xmlns:a16="http://schemas.microsoft.com/office/drawing/2014/main" id="{F99EA4B4-6A8A-43C1-259D-44AA1631DD57}"/>
              </a:ext>
            </a:extLst>
          </p:cNvPr>
          <p:cNvSpPr>
            <a:spLocks noGrp="1"/>
          </p:cNvSpPr>
          <p:nvPr>
            <p:ph type="title"/>
          </p:nvPr>
        </p:nvSpPr>
        <p:spPr/>
        <p:txBody>
          <a:bodyPr/>
          <a:lstStyle/>
          <a:p>
            <a:r>
              <a:rPr lang="fi-FI" dirty="0"/>
              <a:t>		Hakemukseen tarvittavia liitteitä</a:t>
            </a:r>
          </a:p>
        </p:txBody>
      </p:sp>
    </p:spTree>
    <p:extLst>
      <p:ext uri="{BB962C8B-B14F-4D97-AF65-F5344CB8AC3E}">
        <p14:creationId xmlns:p14="http://schemas.microsoft.com/office/powerpoint/2010/main" val="365646935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B874EAE1-F648-329C-7DDE-E0CDED15FAF4}"/>
              </a:ext>
            </a:extLst>
          </p:cNvPr>
          <p:cNvSpPr>
            <a:spLocks noGrp="1"/>
          </p:cNvSpPr>
          <p:nvPr>
            <p:ph type="body" sz="quarter" idx="22"/>
          </p:nvPr>
        </p:nvSpPr>
        <p:spPr/>
        <p:txBody>
          <a:bodyPr/>
          <a:lstStyle/>
          <a:p>
            <a:pPr marL="0" indent="0">
              <a:buNone/>
            </a:pPr>
            <a:r>
              <a:rPr lang="fi-FI" dirty="0"/>
              <a:t>Yhteisömuotoiselta hakijalta lisäksi:</a:t>
            </a:r>
          </a:p>
          <a:p>
            <a:pPr marL="0" indent="0">
              <a:buNone/>
            </a:pPr>
            <a:endParaRPr lang="fi-FI" dirty="0"/>
          </a:p>
          <a:p>
            <a:pPr marL="0" indent="0">
              <a:buNone/>
            </a:pPr>
            <a:r>
              <a:rPr lang="fi-FI" dirty="0"/>
              <a:t>1)	Kaupparekisteriote ja yhteisön säännöt</a:t>
            </a:r>
          </a:p>
          <a:p>
            <a:pPr marL="0" indent="0">
              <a:buNone/>
            </a:pPr>
            <a:r>
              <a:rPr lang="fi-FI" dirty="0"/>
              <a:t>2)	Tuloslaskelma ja tase kolmelta edelliseltä tilikaudelta</a:t>
            </a:r>
          </a:p>
          <a:p>
            <a:pPr marL="0" indent="0">
              <a:buNone/>
            </a:pPr>
            <a:r>
              <a:rPr lang="fi-FI" dirty="0"/>
              <a:t>3)	Sen kokouksen kokouspöytäkirja jossa investoinnista ja tuen hakemisesta on 	päätetty</a:t>
            </a:r>
          </a:p>
        </p:txBody>
      </p:sp>
      <p:sp>
        <p:nvSpPr>
          <p:cNvPr id="3" name="Otsikko 2">
            <a:extLst>
              <a:ext uri="{FF2B5EF4-FFF2-40B4-BE49-F238E27FC236}">
                <a16:creationId xmlns:a16="http://schemas.microsoft.com/office/drawing/2014/main" id="{ED2832C6-A02C-1688-F935-6D6E5793C07F}"/>
              </a:ext>
            </a:extLst>
          </p:cNvPr>
          <p:cNvSpPr>
            <a:spLocks noGrp="1"/>
          </p:cNvSpPr>
          <p:nvPr>
            <p:ph type="title"/>
          </p:nvPr>
        </p:nvSpPr>
        <p:spPr/>
        <p:txBody>
          <a:bodyPr/>
          <a:lstStyle/>
          <a:p>
            <a:r>
              <a:rPr lang="fi-FI" dirty="0"/>
              <a:t>	Hakemuksiin tarvittavia liitteitä</a:t>
            </a:r>
          </a:p>
        </p:txBody>
      </p:sp>
    </p:spTree>
    <p:extLst>
      <p:ext uri="{BB962C8B-B14F-4D97-AF65-F5344CB8AC3E}">
        <p14:creationId xmlns:p14="http://schemas.microsoft.com/office/powerpoint/2010/main" val="249744806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F4C39906-3AF3-6F06-E166-1C2B0FFC60DF}"/>
              </a:ext>
            </a:extLst>
          </p:cNvPr>
          <p:cNvSpPr>
            <a:spLocks noGrp="1"/>
          </p:cNvSpPr>
          <p:nvPr>
            <p:ph type="body" sz="quarter" idx="22"/>
          </p:nvPr>
        </p:nvSpPr>
        <p:spPr/>
        <p:txBody>
          <a:bodyPr>
            <a:normAutofit lnSpcReduction="10000"/>
          </a:bodyPr>
          <a:lstStyle/>
          <a:p>
            <a:pPr marL="0" indent="0">
              <a:buNone/>
            </a:pPr>
            <a:r>
              <a:rPr lang="fi-FI" sz="2000" b="0" i="0" dirty="0">
                <a:solidFill>
                  <a:srgbClr val="444444"/>
                </a:solidFill>
                <a:effectLst/>
              </a:rPr>
              <a:t>Tuettava toimenpide on kokonaisuudessaan toteutettava kahden vuoden kuluessa tuen myöntämisestä.</a:t>
            </a:r>
          </a:p>
          <a:p>
            <a:pPr marL="0" indent="0">
              <a:buNone/>
            </a:pPr>
            <a:r>
              <a:rPr lang="fi-FI" sz="2000" b="0" i="0" dirty="0">
                <a:solidFill>
                  <a:srgbClr val="444444"/>
                </a:solidFill>
                <a:effectLst/>
              </a:rPr>
              <a:t>ELY-keskus voi pidentää toteuttamisaikaa hakemuksesta, joka on tehty ennen määräajan päättymistä. Edellytyksenä on, että tuettavan toimenpiteen toteuttaminen </a:t>
            </a:r>
            <a:r>
              <a:rPr lang="fi-FI" sz="2000" b="1" i="0" dirty="0">
                <a:solidFill>
                  <a:srgbClr val="444444"/>
                </a:solidFill>
                <a:effectLst/>
              </a:rPr>
              <a:t>on aloitettu </a:t>
            </a:r>
            <a:r>
              <a:rPr lang="fi-FI" sz="2000" b="0" i="0" dirty="0">
                <a:solidFill>
                  <a:srgbClr val="444444"/>
                </a:solidFill>
                <a:effectLst/>
              </a:rPr>
              <a:t>toteuttamisaikana ja että määräajan pidentämiseen on hyväksyttävä syy. Määräaikaa voidaan pidentää kahdesti enintään vuodeksi kerrallaan. Päättyneellä kaudella annettuihin päätöksiin jatkoaikaa voidaan myöntää enintään kesäkuun 2025 loppuun saakka.</a:t>
            </a:r>
            <a:endParaRPr lang="fi-FI" dirty="0">
              <a:solidFill>
                <a:srgbClr val="444444"/>
              </a:solidFill>
            </a:endParaRPr>
          </a:p>
          <a:p>
            <a:pPr marL="0" indent="0">
              <a:buNone/>
            </a:pPr>
            <a:endParaRPr lang="fi-FI" sz="2000" dirty="0">
              <a:solidFill>
                <a:srgbClr val="444444"/>
              </a:solidFill>
            </a:endParaRPr>
          </a:p>
          <a:p>
            <a:pPr marL="0" indent="0">
              <a:buNone/>
            </a:pPr>
            <a:r>
              <a:rPr lang="fi-FI" altLang="fi-FI" dirty="0">
                <a:ea typeface="ヒラギノ角ゴ Pro W3" pitchFamily="-84" charset="-128"/>
              </a:rPr>
              <a:t>J</a:t>
            </a:r>
            <a:r>
              <a:rPr lang="fi-FI" altLang="fi-FI" sz="2000" dirty="0">
                <a:ea typeface="ヒラギノ角ゴ Pro W3" pitchFamily="-84" charset="-128"/>
              </a:rPr>
              <a:t>os aiot poiketa alkuperäisestä suunnitelmasta ja saamastasi tukipäätöksestä, </a:t>
            </a:r>
            <a:r>
              <a:rPr lang="fi-FI" altLang="fi-FI" sz="2000" b="1" dirty="0">
                <a:ea typeface="ヒラギノ角ゴ Pro W3" pitchFamily="-84" charset="-128"/>
              </a:rPr>
              <a:t>ota ELY –	 keskukseen yhteyttä ennen kuin alat toteuttaa muutosta.</a:t>
            </a:r>
          </a:p>
          <a:p>
            <a:pPr marL="0" indent="0">
              <a:buNone/>
            </a:pPr>
            <a:endParaRPr lang="fi-FI" altLang="fi-FI" dirty="0">
              <a:ea typeface="ヒラギノ角ゴ Pro W3" pitchFamily="-84" charset="-128"/>
            </a:endParaRPr>
          </a:p>
          <a:p>
            <a:pPr marL="0" indent="0">
              <a:buNone/>
            </a:pPr>
            <a:r>
              <a:rPr lang="fi-FI" altLang="fi-FI" sz="2000" dirty="0">
                <a:ea typeface="ヒラギノ角ゴ Pro W3" pitchFamily="-84" charset="-128"/>
              </a:rPr>
              <a:t>Muutokset haetaan Hyrrässä tekemällä hankkeelle muutoshakemus.</a:t>
            </a:r>
          </a:p>
          <a:p>
            <a:pPr marL="0" indent="0">
              <a:buNone/>
            </a:pPr>
            <a:endParaRPr lang="fi-FI" sz="2000" dirty="0"/>
          </a:p>
          <a:p>
            <a:pPr marL="0" indent="0">
              <a:buNone/>
            </a:pPr>
            <a:endParaRPr lang="fi-FI" dirty="0"/>
          </a:p>
        </p:txBody>
      </p:sp>
      <p:sp>
        <p:nvSpPr>
          <p:cNvPr id="3" name="Otsikko 2">
            <a:extLst>
              <a:ext uri="{FF2B5EF4-FFF2-40B4-BE49-F238E27FC236}">
                <a16:creationId xmlns:a16="http://schemas.microsoft.com/office/drawing/2014/main" id="{01A47F12-E743-2C39-9894-11CFF930B46B}"/>
              </a:ext>
            </a:extLst>
          </p:cNvPr>
          <p:cNvSpPr>
            <a:spLocks noGrp="1"/>
          </p:cNvSpPr>
          <p:nvPr>
            <p:ph type="title"/>
          </p:nvPr>
        </p:nvSpPr>
        <p:spPr/>
        <p:txBody>
          <a:bodyPr/>
          <a:lstStyle/>
          <a:p>
            <a:r>
              <a:rPr lang="fi-FI" dirty="0"/>
              <a:t>		Toteutusaika ja muutokset</a:t>
            </a:r>
          </a:p>
        </p:txBody>
      </p:sp>
    </p:spTree>
    <p:extLst>
      <p:ext uri="{BB962C8B-B14F-4D97-AF65-F5344CB8AC3E}">
        <p14:creationId xmlns:p14="http://schemas.microsoft.com/office/powerpoint/2010/main" val="101879864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1B2D4225-EE84-CA0F-2278-1F9FAADAC0F7}"/>
              </a:ext>
            </a:extLst>
          </p:cNvPr>
          <p:cNvSpPr>
            <a:spLocks noGrp="1"/>
          </p:cNvSpPr>
          <p:nvPr>
            <p:ph type="body" sz="quarter" idx="22"/>
          </p:nvPr>
        </p:nvSpPr>
        <p:spPr/>
        <p:txBody>
          <a:bodyPr>
            <a:normAutofit lnSpcReduction="10000"/>
          </a:bodyPr>
          <a:lstStyle/>
          <a:p>
            <a:pPr marL="0" indent="0">
              <a:buNone/>
            </a:pPr>
            <a:r>
              <a:rPr lang="fi-FI" sz="2000" b="0" i="0" dirty="0">
                <a:solidFill>
                  <a:srgbClr val="444444"/>
                </a:solidFill>
                <a:effectLst/>
              </a:rPr>
              <a:t>Tuetun investoinnin kohdetta ei saa pysyvästi tai merkittävässä määrin käyttää muuhun kuin tuen kohteena olevaan yritystoimintaan eikä yritystoimintaa ei saa lopettaa tai olennaisesti supistaa ennen kuin viisi vuotta on kulunut avustusmuotoisen tuen viimeisen erän maksamisesta ja, jos tuki on lainaan liittyvää tukea, lainan tai sen viimeisen erän nostamisesta. (=pysyvyyden seuranta)</a:t>
            </a:r>
          </a:p>
          <a:p>
            <a:pPr marL="0" indent="0">
              <a:buNone/>
            </a:pPr>
            <a:r>
              <a:rPr lang="fi-FI" sz="2000" b="0" i="0" dirty="0">
                <a:solidFill>
                  <a:srgbClr val="444444"/>
                </a:solidFill>
                <a:effectLst/>
              </a:rPr>
              <a:t>Tuetun investoinnin kohteen omistus- tai hallintaoikeus voidaan kuitenkin luovuttaa toiselle ennen määräajan päättymistä edellyttäen, että tuen saaja hankkii tilalle sellaista vastaavaa omaisuutta tai toteuttaa sellaisen yritysjärjestelyn, jonka kautta luovutuksen saaja täyttää tuen myöntämisen edellytykset ja tuen kohteena olevan yritystoiminnan luonne ei olennaisesti muutu.</a:t>
            </a:r>
          </a:p>
          <a:p>
            <a:pPr marL="0" indent="0">
              <a:buNone/>
            </a:pPr>
            <a:endParaRPr lang="fi-FI" sz="2000" b="0" i="0" dirty="0">
              <a:solidFill>
                <a:srgbClr val="444444"/>
              </a:solidFill>
              <a:effectLst/>
            </a:endParaRPr>
          </a:p>
          <a:p>
            <a:pPr marL="0" indent="0">
              <a:buNone/>
            </a:pPr>
            <a:r>
              <a:rPr lang="fi-FI" dirty="0">
                <a:solidFill>
                  <a:srgbClr val="444444"/>
                </a:solidFill>
              </a:rPr>
              <a:t>Tuensaajan vastuu korostuu lupamenettelyn poistuessa.</a:t>
            </a:r>
            <a:endParaRPr lang="fi-FI" sz="2000" dirty="0"/>
          </a:p>
          <a:p>
            <a:pPr marL="0" indent="0">
              <a:buNone/>
            </a:pPr>
            <a:endParaRPr lang="fi-FI" dirty="0"/>
          </a:p>
        </p:txBody>
      </p:sp>
      <p:sp>
        <p:nvSpPr>
          <p:cNvPr id="3" name="Otsikko 2">
            <a:extLst>
              <a:ext uri="{FF2B5EF4-FFF2-40B4-BE49-F238E27FC236}">
                <a16:creationId xmlns:a16="http://schemas.microsoft.com/office/drawing/2014/main" id="{357299F5-1611-ABA9-E966-BEE5CDE4E066}"/>
              </a:ext>
            </a:extLst>
          </p:cNvPr>
          <p:cNvSpPr>
            <a:spLocks noGrp="1"/>
          </p:cNvSpPr>
          <p:nvPr>
            <p:ph type="title"/>
          </p:nvPr>
        </p:nvSpPr>
        <p:spPr/>
        <p:txBody>
          <a:bodyPr/>
          <a:lstStyle/>
          <a:p>
            <a:r>
              <a:rPr lang="fi-FI" dirty="0"/>
              <a:t>			Investoinnin jälkeen</a:t>
            </a:r>
          </a:p>
        </p:txBody>
      </p:sp>
    </p:spTree>
    <p:extLst>
      <p:ext uri="{BB962C8B-B14F-4D97-AF65-F5344CB8AC3E}">
        <p14:creationId xmlns:p14="http://schemas.microsoft.com/office/powerpoint/2010/main" val="319954118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45A94B00-DB1C-A601-B232-691EC0B58A2A}"/>
              </a:ext>
            </a:extLst>
          </p:cNvPr>
          <p:cNvSpPr>
            <a:spLocks noGrp="1"/>
          </p:cNvSpPr>
          <p:nvPr>
            <p:ph type="body" sz="quarter" idx="22"/>
          </p:nvPr>
        </p:nvSpPr>
        <p:spPr/>
        <p:txBody>
          <a:bodyPr>
            <a:normAutofit lnSpcReduction="10000"/>
          </a:bodyPr>
          <a:lstStyle/>
          <a:p>
            <a:pPr marL="0" indent="0" algn="l">
              <a:buNone/>
            </a:pPr>
            <a:r>
              <a:rPr lang="fi-FI" sz="2000" b="0" i="0" u="none" strike="noStrike" baseline="0" dirty="0"/>
              <a:t>Tukea yhteiseen ojitusinvestointiin voidaan myöntää ympäristön tilaa ja kestävää tuotantotapaa edistävää peruskuivatustoimintaa varten.</a:t>
            </a:r>
          </a:p>
          <a:p>
            <a:pPr marL="0" indent="0" algn="l">
              <a:buNone/>
            </a:pPr>
            <a:r>
              <a:rPr lang="fi-FI" sz="2000" b="0" i="0" u="none" strike="noStrike" baseline="0" dirty="0"/>
              <a:t>Peruskuivatuksella tarkoitetaan norojen, purojen ja valtaojien perkausta, kaivua ja padotusta, putkiojien rakentamista sekä peltoalueiden pengertämistä ja pumppaamoiden perustamista riittävien edellytysten luomiseksi paikalliskuivatukselle, erityisesti salaojitukselle. </a:t>
            </a:r>
          </a:p>
          <a:p>
            <a:pPr marL="0" indent="0" algn="l">
              <a:buNone/>
            </a:pPr>
            <a:r>
              <a:rPr lang="fi-FI" sz="2000" b="0" i="0" u="none" strike="noStrike" baseline="0" dirty="0"/>
              <a:t>Peruskuivatusta</a:t>
            </a:r>
            <a:r>
              <a:rPr lang="fi-FI" sz="2000" dirty="0"/>
              <a:t> </a:t>
            </a:r>
            <a:r>
              <a:rPr lang="fi-FI" sz="2000" b="0" i="0" u="none" strike="noStrike" baseline="0" dirty="0"/>
              <a:t>voidaan toteuttaa hyödyntäen luonnonmukaisia suunnitteluratkaisuja, kuten kaksitasouomia, uomien mutkaisuutta ja tulvatasanteita taikka muita vastaavia ratkaisuja tai rakennelmia.</a:t>
            </a:r>
          </a:p>
          <a:p>
            <a:pPr marL="0" indent="0" algn="l">
              <a:buNone/>
            </a:pPr>
            <a:r>
              <a:rPr lang="fi-FI" sz="2000" dirty="0"/>
              <a:t>Y</a:t>
            </a:r>
            <a:r>
              <a:rPr lang="fi-FI" sz="2000" b="0" i="0" u="none" strike="noStrike" baseline="0" dirty="0"/>
              <a:t>hteisillä ojitusinvestoinneilla on oltava myönteinen vaikutus vesiensuojeluun, luonnon monimuotoisuuteen ja ilmastonmuutokseen sopeutumiseen ja niillä on luotava edellytykset maan kasvukunnon parantamiselle, tehokkaalle ravinteiden käytölle, maaperän tiivistymisen ehkäisylle sekä ravinteiden huuhtoutumisen tai tulvien vähentämiselle</a:t>
            </a:r>
            <a:r>
              <a:rPr lang="fi-FI" sz="1800" b="0" i="0" u="none" strike="noStrike" baseline="0" dirty="0"/>
              <a:t>.</a:t>
            </a:r>
          </a:p>
          <a:p>
            <a:pPr marL="0" indent="0">
              <a:buNone/>
            </a:pPr>
            <a:endParaRPr lang="fi-FI" dirty="0"/>
          </a:p>
        </p:txBody>
      </p:sp>
      <p:sp>
        <p:nvSpPr>
          <p:cNvPr id="3" name="Otsikko 2">
            <a:extLst>
              <a:ext uri="{FF2B5EF4-FFF2-40B4-BE49-F238E27FC236}">
                <a16:creationId xmlns:a16="http://schemas.microsoft.com/office/drawing/2014/main" id="{59BA43C3-3E0E-72E3-F3B4-87380E391031}"/>
              </a:ext>
            </a:extLst>
          </p:cNvPr>
          <p:cNvSpPr>
            <a:spLocks noGrp="1"/>
          </p:cNvSpPr>
          <p:nvPr>
            <p:ph type="title"/>
          </p:nvPr>
        </p:nvSpPr>
        <p:spPr/>
        <p:txBody>
          <a:bodyPr/>
          <a:lstStyle/>
          <a:p>
            <a:r>
              <a:rPr lang="fi-FI" dirty="0"/>
              <a:t>		Yhteinen ojitusinvestointi</a:t>
            </a:r>
          </a:p>
        </p:txBody>
      </p:sp>
    </p:spTree>
    <p:extLst>
      <p:ext uri="{BB962C8B-B14F-4D97-AF65-F5344CB8AC3E}">
        <p14:creationId xmlns:p14="http://schemas.microsoft.com/office/powerpoint/2010/main" val="50202508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A82F87F8-B006-288E-A1AC-A15CD8667B35}"/>
              </a:ext>
            </a:extLst>
          </p:cNvPr>
          <p:cNvSpPr>
            <a:spLocks noGrp="1"/>
          </p:cNvSpPr>
          <p:nvPr>
            <p:ph type="body" sz="quarter" idx="22"/>
          </p:nvPr>
        </p:nvSpPr>
        <p:spPr/>
        <p:txBody>
          <a:bodyPr>
            <a:normAutofit fontScale="92500" lnSpcReduction="20000"/>
          </a:bodyPr>
          <a:lstStyle/>
          <a:p>
            <a:pPr marL="0" indent="0" eaLnBrk="1" hangingPunct="1">
              <a:buNone/>
            </a:pPr>
            <a:r>
              <a:rPr lang="fi-FI" sz="2100" dirty="0"/>
              <a:t>Tukea voidaan myöntää </a:t>
            </a:r>
            <a:r>
              <a:rPr lang="fi-FI" sz="2100" b="0" i="0" dirty="0">
                <a:solidFill>
                  <a:srgbClr val="444444"/>
                </a:solidFill>
                <a:effectLst/>
              </a:rPr>
              <a:t>ojitusyhteisölle tai yhteisestä ojituksesta sopineiden kiinteistönomistajien ja vuokraoikeuden haltijoiden ryhmittymälle sikäli kuin ojitusyhteisön jäsenet, kiinteistönomistajat ja vuokraoikeuden haltijat ovat maatalousyrittäjiä. (=</a:t>
            </a:r>
            <a:r>
              <a:rPr lang="fi-FI" altLang="fi-FI" sz="2100" dirty="0"/>
              <a:t>Tukea voidaan myöntää yksityisoikeudelliselle yhteisölle, jos jäsenistä enemmän kuin puolet on luonnollisia henkilöitä, täysi-ikäisiä ja maatalousyrittäjiä eli harjoitettava itse maataloutta). Muut kuin maatalousyrittäjät voivat hakea tukea Y-vastuualueelta.</a:t>
            </a:r>
          </a:p>
          <a:p>
            <a:pPr marL="0" indent="0">
              <a:buNone/>
            </a:pPr>
            <a:endParaRPr lang="fi-FI" sz="2100" b="0" i="0" dirty="0">
              <a:solidFill>
                <a:srgbClr val="444444"/>
              </a:solidFill>
              <a:effectLst/>
            </a:endParaRPr>
          </a:p>
          <a:p>
            <a:pPr marL="0" indent="0" algn="l">
              <a:buNone/>
            </a:pPr>
            <a:r>
              <a:rPr lang="fi-FI" sz="2100" b="0" i="0" u="none" strike="noStrike" baseline="0" dirty="0"/>
              <a:t>Tuen hakijan ollessa muu kuin vesilaissa tarkoitettu ojitusta varten perustettu vesioikeudellinen yhteisö, edellytyksenä on, että tuettavasta yhteisestä ojitusinvestoinnista on tehty siihen osallistuvien keskinäinen sopimus, jolla sovitaan ojitusinvestointiin liittyvän vesilain mukaisen ojitushankkeen toteuttamisesta, sekä hankkeelle on valittu yksi tai useampi toimitsija.</a:t>
            </a:r>
          </a:p>
          <a:p>
            <a:pPr marL="0" indent="0" algn="l">
              <a:buNone/>
            </a:pPr>
            <a:endParaRPr lang="fi-FI" sz="2100" dirty="0">
              <a:solidFill>
                <a:srgbClr val="444444"/>
              </a:solidFill>
              <a:effectLst/>
            </a:endParaRPr>
          </a:p>
          <a:p>
            <a:pPr marL="0" indent="0">
              <a:buNone/>
            </a:pPr>
            <a:r>
              <a:rPr lang="fi-FI" sz="2100" dirty="0">
                <a:solidFill>
                  <a:srgbClr val="444444"/>
                </a:solidFill>
              </a:rPr>
              <a:t>I</a:t>
            </a:r>
            <a:r>
              <a:rPr lang="fi-FI" sz="2100" b="0" i="0" dirty="0">
                <a:solidFill>
                  <a:srgbClr val="444444"/>
                </a:solidFill>
                <a:effectLst/>
              </a:rPr>
              <a:t>nvestoinnin toteuttamisella saatavan hyödyn on kohdistuttava maatalousmaahan ja useampaan kuin yhteen maatilaan.</a:t>
            </a:r>
            <a:endParaRPr lang="fi-FI" sz="2100" dirty="0"/>
          </a:p>
          <a:p>
            <a:pPr marL="0" indent="0">
              <a:buNone/>
            </a:pPr>
            <a:endParaRPr lang="fi-FI" dirty="0"/>
          </a:p>
        </p:txBody>
      </p:sp>
      <p:sp>
        <p:nvSpPr>
          <p:cNvPr id="3" name="Otsikko 2">
            <a:extLst>
              <a:ext uri="{FF2B5EF4-FFF2-40B4-BE49-F238E27FC236}">
                <a16:creationId xmlns:a16="http://schemas.microsoft.com/office/drawing/2014/main" id="{6BECD44F-29BE-D2FC-3CA5-D9FDF44A07A4}"/>
              </a:ext>
            </a:extLst>
          </p:cNvPr>
          <p:cNvSpPr>
            <a:spLocks noGrp="1"/>
          </p:cNvSpPr>
          <p:nvPr>
            <p:ph type="title"/>
          </p:nvPr>
        </p:nvSpPr>
        <p:spPr/>
        <p:txBody>
          <a:bodyPr/>
          <a:lstStyle/>
          <a:p>
            <a:r>
              <a:rPr lang="fi-FI" dirty="0"/>
              <a:t>		Yhteinen ojitusinvestointi</a:t>
            </a:r>
          </a:p>
        </p:txBody>
      </p:sp>
    </p:spTree>
    <p:extLst>
      <p:ext uri="{BB962C8B-B14F-4D97-AF65-F5344CB8AC3E}">
        <p14:creationId xmlns:p14="http://schemas.microsoft.com/office/powerpoint/2010/main" val="82162220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5F7A99B2-4422-AC3A-626F-DF52A299FCA8}"/>
              </a:ext>
            </a:extLst>
          </p:cNvPr>
          <p:cNvSpPr>
            <a:spLocks noGrp="1"/>
          </p:cNvSpPr>
          <p:nvPr>
            <p:ph type="body" sz="quarter" idx="22"/>
          </p:nvPr>
        </p:nvSpPr>
        <p:spPr/>
        <p:txBody>
          <a:bodyPr>
            <a:normAutofit lnSpcReduction="10000"/>
          </a:bodyPr>
          <a:lstStyle/>
          <a:p>
            <a:pPr marL="0" indent="0">
              <a:buNone/>
            </a:pPr>
            <a:r>
              <a:rPr lang="fi-FI" sz="2000" dirty="0">
                <a:solidFill>
                  <a:srgbClr val="444444"/>
                </a:solidFill>
              </a:rPr>
              <a:t>H</a:t>
            </a:r>
            <a:r>
              <a:rPr lang="fi-FI" sz="2000" b="0" i="0" dirty="0">
                <a:solidFill>
                  <a:srgbClr val="444444"/>
                </a:solidFill>
                <a:effectLst/>
              </a:rPr>
              <a:t>akijan on esitettävä ojitushankkeesta vesilain 5 luvun 15 §:n mukainen ojitussuunnitelma. Tuettavasta toimenpiteestä on saatava vesilaissa tarkoitetun valtion valvontaviranomaisen puoltava lausunto, jonka edellytyksenä on, että toimenpide edistää ympäristön tilaa.</a:t>
            </a:r>
            <a:endParaRPr lang="fi-FI" sz="2000" b="0" i="0" u="none" strike="noStrike" baseline="0" dirty="0"/>
          </a:p>
          <a:p>
            <a:pPr marL="0" indent="0" algn="l">
              <a:buNone/>
            </a:pPr>
            <a:r>
              <a:rPr lang="fi-FI" sz="2000" b="0" i="0" u="none" strike="noStrike" baseline="0" dirty="0"/>
              <a:t>Yhteistä ojitusinvestointia koskevaan suunnitelmaan on sisällytettävä vesilain (587/2011) 5 luvun 15 §:n vaatimusten lisäksi suunnitelmat hankkeelle tarkoituksenmukaisista rakenteista, toimenpiteistä tai luonnonmukaisista suunnitteluratkaisuista:</a:t>
            </a:r>
          </a:p>
          <a:p>
            <a:pPr marL="0" indent="0" algn="l">
              <a:buNone/>
            </a:pPr>
            <a:r>
              <a:rPr lang="fi-FI" sz="2000" b="0" i="0" u="none" strike="noStrike" baseline="0" dirty="0"/>
              <a:t>1) ojituksesta aiheutuvien vahinkojen ja haittojen estämiseksi tai vähentämiseksi;</a:t>
            </a:r>
          </a:p>
          <a:p>
            <a:pPr marL="0" indent="0" algn="l">
              <a:buNone/>
            </a:pPr>
            <a:r>
              <a:rPr lang="fi-FI" sz="2000" b="0" i="0" u="none" strike="noStrike" baseline="0" dirty="0"/>
              <a:t>2) ravinteiden ja kiintoaineksen pidättämiseksi;</a:t>
            </a:r>
          </a:p>
          <a:p>
            <a:pPr marL="0" indent="0" algn="l">
              <a:buNone/>
            </a:pPr>
            <a:r>
              <a:rPr lang="fi-FI" sz="2000" b="0" i="0" u="none" strike="noStrike" baseline="0" dirty="0"/>
              <a:t>3) virtauksen viivyttämiseksi;</a:t>
            </a:r>
          </a:p>
          <a:p>
            <a:pPr marL="0" indent="0" algn="l">
              <a:buNone/>
            </a:pPr>
            <a:r>
              <a:rPr lang="fi-FI" sz="2000" b="0" i="0" u="none" strike="noStrike" baseline="0" dirty="0"/>
              <a:t>4) muuttuviin sää- ja vesiolosuhteisiin sopeutumiseksi, ja</a:t>
            </a:r>
          </a:p>
          <a:p>
            <a:pPr marL="0" indent="0" algn="l">
              <a:buNone/>
            </a:pPr>
            <a:r>
              <a:rPr lang="fi-FI" sz="2000" b="0" i="0" u="none" strike="noStrike" baseline="0" dirty="0"/>
              <a:t>5) luonnon monimuotoisuuden edistämiseksi.</a:t>
            </a:r>
          </a:p>
          <a:p>
            <a:pPr marL="0" indent="0">
              <a:buNone/>
            </a:pPr>
            <a:endParaRPr lang="fi-FI" dirty="0"/>
          </a:p>
        </p:txBody>
      </p:sp>
      <p:sp>
        <p:nvSpPr>
          <p:cNvPr id="3" name="Otsikko 2">
            <a:extLst>
              <a:ext uri="{FF2B5EF4-FFF2-40B4-BE49-F238E27FC236}">
                <a16:creationId xmlns:a16="http://schemas.microsoft.com/office/drawing/2014/main" id="{D07C91AB-C56A-A13D-1160-CD304BD73C27}"/>
              </a:ext>
            </a:extLst>
          </p:cNvPr>
          <p:cNvSpPr>
            <a:spLocks noGrp="1"/>
          </p:cNvSpPr>
          <p:nvPr>
            <p:ph type="title"/>
          </p:nvPr>
        </p:nvSpPr>
        <p:spPr/>
        <p:txBody>
          <a:bodyPr/>
          <a:lstStyle/>
          <a:p>
            <a:r>
              <a:rPr lang="fi-FI" dirty="0"/>
              <a:t>		Yhteinen ojitusinvestointi</a:t>
            </a:r>
          </a:p>
        </p:txBody>
      </p:sp>
    </p:spTree>
    <p:extLst>
      <p:ext uri="{BB962C8B-B14F-4D97-AF65-F5344CB8AC3E}">
        <p14:creationId xmlns:p14="http://schemas.microsoft.com/office/powerpoint/2010/main" val="419023095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A9B8E8CA-3AAF-B10A-968B-ADEB785E1560}"/>
              </a:ext>
            </a:extLst>
          </p:cNvPr>
          <p:cNvSpPr>
            <a:spLocks noGrp="1"/>
          </p:cNvSpPr>
          <p:nvPr>
            <p:ph type="body" sz="quarter" idx="22"/>
          </p:nvPr>
        </p:nvSpPr>
        <p:spPr/>
        <p:txBody>
          <a:bodyPr/>
          <a:lstStyle/>
          <a:p>
            <a:pPr marL="0" indent="0" algn="l">
              <a:buNone/>
            </a:pPr>
            <a:r>
              <a:rPr lang="fi-FI" sz="2000" dirty="0">
                <a:solidFill>
                  <a:srgbClr val="000000"/>
                </a:solidFill>
              </a:rPr>
              <a:t>T</a:t>
            </a:r>
            <a:r>
              <a:rPr lang="fi-FI" sz="2000" b="0" i="0" u="none" strike="noStrike" baseline="0" dirty="0">
                <a:solidFill>
                  <a:srgbClr val="000000"/>
                </a:solidFill>
              </a:rPr>
              <a:t>uettavien toimenpiteiden valinnassa on otettava huomioon: </a:t>
            </a:r>
          </a:p>
          <a:p>
            <a:pPr marL="457200" indent="-457200" algn="l">
              <a:buAutoNum type="arabicParenR"/>
            </a:pPr>
            <a:r>
              <a:rPr lang="fi-FI" sz="2000" b="0" i="0" u="none" strike="noStrike" baseline="0" dirty="0">
                <a:solidFill>
                  <a:srgbClr val="000000"/>
                </a:solidFill>
              </a:rPr>
              <a:t>toimenpiteen vaikutukset tuen kohteena olevan yrityksen talouteen ja kilpailukykyyn</a:t>
            </a:r>
          </a:p>
          <a:p>
            <a:pPr marL="457200" indent="-457200" algn="l">
              <a:buAutoNum type="arabicParenR"/>
            </a:pPr>
            <a:r>
              <a:rPr lang="fi-FI" sz="2000" b="0" i="0" u="none" strike="noStrike" baseline="0" dirty="0">
                <a:solidFill>
                  <a:srgbClr val="000000"/>
                </a:solidFill>
              </a:rPr>
              <a:t>toimenpiteen vaikutukset tuen kohteena olevan maatilan tuotanto-olosuhteisiin työympäristön ja eläinten hyvinvoinnin sekä luonnonvarojen kestävän käytön, ympäristön ja ilmaston kannalta.</a:t>
            </a:r>
          </a:p>
          <a:p>
            <a:pPr marL="0" indent="0" algn="l">
              <a:buNone/>
            </a:pPr>
            <a:r>
              <a:rPr lang="fi-FI" sz="2000" dirty="0">
                <a:solidFill>
                  <a:srgbClr val="000000"/>
                </a:solidFill>
              </a:rPr>
              <a:t>V</a:t>
            </a:r>
            <a:r>
              <a:rPr lang="fi-FI" sz="2000" b="0" i="0" u="none" strike="noStrike" baseline="0" dirty="0">
                <a:solidFill>
                  <a:srgbClr val="000000"/>
                </a:solidFill>
              </a:rPr>
              <a:t>alintamenettely hakemusten välillä ja valintaperusteita arvioitaessa tarkastellaan myös näiden yhteisöjen ja ryhmittyminen osakkaiden tai jäsenten yritystoimintaa.</a:t>
            </a:r>
          </a:p>
          <a:p>
            <a:pPr marL="0" indent="0" algn="l">
              <a:buNone/>
            </a:pPr>
            <a:endParaRPr lang="fi-FI" sz="2000" b="0" i="0" u="none" strike="noStrike" baseline="0" dirty="0">
              <a:solidFill>
                <a:srgbClr val="000000"/>
              </a:solidFill>
            </a:endParaRPr>
          </a:p>
          <a:p>
            <a:pPr marL="0" indent="0" eaLnBrk="1" hangingPunct="1">
              <a:buNone/>
            </a:pPr>
            <a:r>
              <a:rPr lang="fi-FI" altLang="fi-FI" dirty="0"/>
              <a:t>Vähintään puolella jäsenistä pitää olla kannattava maatila. Kannattavuus pystytään todentamaan maatalouden veroilmoituksesta, velkaluettelosta ja verotuspäätöksestä</a:t>
            </a:r>
          </a:p>
          <a:p>
            <a:pPr marL="0" indent="0" algn="l">
              <a:buNone/>
            </a:pPr>
            <a:endParaRPr lang="fi-FI" sz="2000" b="0" i="0" u="none" strike="noStrike" baseline="0" dirty="0">
              <a:solidFill>
                <a:srgbClr val="000000"/>
              </a:solidFill>
            </a:endParaRPr>
          </a:p>
          <a:p>
            <a:pPr marL="0" indent="0">
              <a:buNone/>
            </a:pPr>
            <a:endParaRPr lang="fi-FI" dirty="0"/>
          </a:p>
        </p:txBody>
      </p:sp>
      <p:sp>
        <p:nvSpPr>
          <p:cNvPr id="3" name="Otsikko 2">
            <a:extLst>
              <a:ext uri="{FF2B5EF4-FFF2-40B4-BE49-F238E27FC236}">
                <a16:creationId xmlns:a16="http://schemas.microsoft.com/office/drawing/2014/main" id="{54D44275-F2E1-27A1-8CDE-CE63FB1FA3C2}"/>
              </a:ext>
            </a:extLst>
          </p:cNvPr>
          <p:cNvSpPr>
            <a:spLocks noGrp="1"/>
          </p:cNvSpPr>
          <p:nvPr>
            <p:ph type="title"/>
          </p:nvPr>
        </p:nvSpPr>
        <p:spPr/>
        <p:txBody>
          <a:bodyPr/>
          <a:lstStyle/>
          <a:p>
            <a:r>
              <a:rPr lang="fi-FI" dirty="0"/>
              <a:t>		Yhteinen ojitusinvestointi</a:t>
            </a:r>
          </a:p>
        </p:txBody>
      </p:sp>
    </p:spTree>
    <p:extLst>
      <p:ext uri="{BB962C8B-B14F-4D97-AF65-F5344CB8AC3E}">
        <p14:creationId xmlns:p14="http://schemas.microsoft.com/office/powerpoint/2010/main" val="186166528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8007DC10-2FD6-AE31-730A-8DC92A907CB6}"/>
              </a:ext>
            </a:extLst>
          </p:cNvPr>
          <p:cNvSpPr>
            <a:spLocks noGrp="1"/>
          </p:cNvSpPr>
          <p:nvPr>
            <p:ph type="body" sz="quarter" idx="22"/>
          </p:nvPr>
        </p:nvSpPr>
        <p:spPr>
          <a:xfrm>
            <a:off x="838200" y="1568553"/>
            <a:ext cx="10784596" cy="4711062"/>
          </a:xfrm>
        </p:spPr>
        <p:txBody>
          <a:bodyPr>
            <a:normAutofit fontScale="32500" lnSpcReduction="20000"/>
          </a:bodyPr>
          <a:lstStyle/>
          <a:p>
            <a:pPr marL="0" indent="0">
              <a:buFontTx/>
              <a:buNone/>
            </a:pPr>
            <a:r>
              <a:rPr lang="fi-FI" altLang="fi-FI" sz="5500" dirty="0">
                <a:ea typeface="ヒラギノ角ゴ Pro W3" pitchFamily="-84" charset="-128"/>
              </a:rPr>
              <a:t> </a:t>
            </a:r>
            <a:r>
              <a:rPr lang="fi-FI" altLang="fi-FI" sz="5500" dirty="0">
                <a:ea typeface="ヒラギノ角ゴ Pro W3" pitchFamily="-84" charset="-128"/>
                <a:hlinkClick r:id="rId2"/>
              </a:rPr>
              <a:t>https://www.ruokavirasto.fi/tuet/maatalous/investoinnit/maatalouden-investointituet/</a:t>
            </a:r>
            <a:endParaRPr lang="fi-FI" altLang="fi-FI" sz="5500" dirty="0">
              <a:ea typeface="ヒラギノ角ゴ Pro W3" pitchFamily="-84" charset="-128"/>
            </a:endParaRPr>
          </a:p>
          <a:p>
            <a:pPr marL="0" indent="0">
              <a:buFontTx/>
              <a:buNone/>
            </a:pPr>
            <a:endParaRPr lang="fi-FI" altLang="fi-FI" sz="6200" dirty="0">
              <a:ea typeface="ヒラギノ角ゴ Pro W3" pitchFamily="-84" charset="-128"/>
            </a:endParaRPr>
          </a:p>
          <a:p>
            <a:pPr marL="0" indent="0">
              <a:buFontTx/>
              <a:buNone/>
            </a:pPr>
            <a:r>
              <a:rPr lang="fi-FI" altLang="fi-FI" sz="6200" dirty="0">
                <a:ea typeface="ヒラギノ角ゴ Pro W3" pitchFamily="-84" charset="-128"/>
              </a:rPr>
              <a:t>Hämeen ELY-keskuksen sähköpostiosoitteet ovat muotoa etunimi.sukunimi@ely-keskus.fi</a:t>
            </a:r>
          </a:p>
          <a:p>
            <a:pPr marL="0" indent="0">
              <a:buFontTx/>
              <a:buNone/>
            </a:pPr>
            <a:r>
              <a:rPr lang="fi-FI" altLang="fi-FI" sz="6200" dirty="0">
                <a:ea typeface="ヒラギノ角ゴ Pro W3" pitchFamily="-84" charset="-128"/>
              </a:rPr>
              <a:t>•Rahoitusasiantuntija Kaisa Valaja, 0295 025 103</a:t>
            </a:r>
          </a:p>
          <a:p>
            <a:pPr marL="0" indent="0">
              <a:buFontTx/>
              <a:buNone/>
            </a:pPr>
            <a:r>
              <a:rPr lang="fi-FI" altLang="fi-FI" sz="6200" dirty="0">
                <a:ea typeface="ヒラギノ角ゴ Pro W3" pitchFamily="-84" charset="-128"/>
              </a:rPr>
              <a:t>	- investointituki </a:t>
            </a:r>
          </a:p>
          <a:p>
            <a:pPr marL="0" indent="0">
              <a:buFontTx/>
              <a:buNone/>
            </a:pPr>
            <a:r>
              <a:rPr lang="fi-FI" altLang="fi-FI" sz="6200" dirty="0">
                <a:ea typeface="ヒラギノ角ゴ Pro W3" pitchFamily="-84" charset="-128"/>
              </a:rPr>
              <a:t>•Rahoitusasiantuntija Olli Löyttyniemi, 0295 025 074 </a:t>
            </a:r>
          </a:p>
          <a:p>
            <a:pPr marL="0" indent="0">
              <a:buFontTx/>
              <a:buNone/>
            </a:pPr>
            <a:r>
              <a:rPr lang="fi-FI" altLang="fi-FI" sz="6200" dirty="0">
                <a:ea typeface="ヒラギノ角ゴ Pro W3" pitchFamily="-84" charset="-128"/>
              </a:rPr>
              <a:t>	- nuoren viljelijän aloitustuki</a:t>
            </a:r>
          </a:p>
          <a:p>
            <a:pPr marL="0" indent="0">
              <a:buFontTx/>
              <a:buNone/>
            </a:pPr>
            <a:r>
              <a:rPr lang="fi-FI" altLang="fi-FI" sz="6200" dirty="0">
                <a:ea typeface="ヒラギノ角ゴ Pro W3" pitchFamily="-84" charset="-128"/>
              </a:rPr>
              <a:t>•Rahoitusasiantuntija Tuija Hippeläinen, 0295 025 045</a:t>
            </a:r>
          </a:p>
          <a:p>
            <a:pPr marL="0" indent="0">
              <a:buFontTx/>
              <a:buNone/>
            </a:pPr>
            <a:r>
              <a:rPr lang="fi-FI" altLang="fi-FI" sz="6200" dirty="0">
                <a:ea typeface="ヒラギノ角ゴ Pro W3" pitchFamily="-84" charset="-128"/>
              </a:rPr>
              <a:t>	- maatilan yhtiöittämiseen liittyvät ennakkoluvat</a:t>
            </a:r>
          </a:p>
          <a:p>
            <a:pPr marL="0" indent="0">
              <a:buFontTx/>
              <a:buNone/>
            </a:pPr>
            <a:r>
              <a:rPr lang="fi-FI" altLang="fi-FI" sz="6200" dirty="0">
                <a:ea typeface="ヒラギノ角ゴ Pro W3" pitchFamily="-84" charset="-128"/>
              </a:rPr>
              <a:t>•Rakennusinsinööri Jaana Ojala-Järvi, 0295 025 214 </a:t>
            </a:r>
          </a:p>
          <a:p>
            <a:pPr marL="0" indent="0">
              <a:buFontTx/>
              <a:buNone/>
            </a:pPr>
            <a:r>
              <a:rPr lang="fi-FI" altLang="fi-FI" sz="6200" dirty="0">
                <a:ea typeface="ヒラギノ角ゴ Pro W3" pitchFamily="-84" charset="-128"/>
              </a:rPr>
              <a:t>	- rakennustekniset asiat </a:t>
            </a:r>
          </a:p>
          <a:p>
            <a:pPr marL="0" indent="0">
              <a:buFontTx/>
              <a:buNone/>
            </a:pPr>
            <a:r>
              <a:rPr lang="fi-FI" altLang="fi-FI" sz="6200" dirty="0">
                <a:ea typeface="ヒラギノ角ゴ Pro W3" pitchFamily="-84" charset="-128"/>
              </a:rPr>
              <a:t>•Maksatusasiantuntija Kirsi Ilvesviita-Koljonen, 0295 025 048 </a:t>
            </a:r>
          </a:p>
          <a:p>
            <a:pPr marL="0" indent="0">
              <a:buFontTx/>
              <a:buNone/>
            </a:pPr>
            <a:r>
              <a:rPr lang="fi-FI" altLang="fi-FI" sz="6200" dirty="0">
                <a:ea typeface="ヒラギノ角ゴ Pro W3" pitchFamily="-84" charset="-128"/>
              </a:rPr>
              <a:t>	- avustuksen maksu ja lainan nostoluvat</a:t>
            </a:r>
          </a:p>
          <a:p>
            <a:pPr marL="0" indent="0">
              <a:buNone/>
            </a:pPr>
            <a:endParaRPr lang="fi-FI" dirty="0"/>
          </a:p>
        </p:txBody>
      </p:sp>
      <p:sp>
        <p:nvSpPr>
          <p:cNvPr id="3" name="Otsikko 2">
            <a:extLst>
              <a:ext uri="{FF2B5EF4-FFF2-40B4-BE49-F238E27FC236}">
                <a16:creationId xmlns:a16="http://schemas.microsoft.com/office/drawing/2014/main" id="{BB35E1E2-A1BF-7A26-7E06-1893483B2633}"/>
              </a:ext>
            </a:extLst>
          </p:cNvPr>
          <p:cNvSpPr>
            <a:spLocks noGrp="1"/>
          </p:cNvSpPr>
          <p:nvPr>
            <p:ph type="title"/>
          </p:nvPr>
        </p:nvSpPr>
        <p:spPr/>
        <p:txBody>
          <a:bodyPr/>
          <a:lstStyle/>
          <a:p>
            <a:r>
              <a:rPr lang="fi-FI" dirty="0"/>
              <a:t>		Lisätietoja ja yhteystiedot</a:t>
            </a:r>
          </a:p>
        </p:txBody>
      </p:sp>
    </p:spTree>
    <p:extLst>
      <p:ext uri="{BB962C8B-B14F-4D97-AF65-F5344CB8AC3E}">
        <p14:creationId xmlns:p14="http://schemas.microsoft.com/office/powerpoint/2010/main" val="121395363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5">
            <a:extLst>
              <a:ext uri="{FF2B5EF4-FFF2-40B4-BE49-F238E27FC236}">
                <a16:creationId xmlns:a16="http://schemas.microsoft.com/office/drawing/2014/main" id="{29ADAD5D-04ED-1C2F-AD20-A3E3EB09C05F}"/>
              </a:ext>
            </a:extLst>
          </p:cNvPr>
          <p:cNvSpPr>
            <a:spLocks noGrp="1"/>
          </p:cNvSpPr>
          <p:nvPr>
            <p:ph type="ctrTitle"/>
          </p:nvPr>
        </p:nvSpPr>
        <p:spPr/>
        <p:txBody>
          <a:bodyPr/>
          <a:lstStyle/>
          <a:p>
            <a:r>
              <a:rPr lang="fi-FI" dirty="0"/>
              <a:t>Kysymyksiä?</a:t>
            </a:r>
          </a:p>
        </p:txBody>
      </p:sp>
      <p:sp>
        <p:nvSpPr>
          <p:cNvPr id="7" name="Alaotsikko 6">
            <a:extLst>
              <a:ext uri="{FF2B5EF4-FFF2-40B4-BE49-F238E27FC236}">
                <a16:creationId xmlns:a16="http://schemas.microsoft.com/office/drawing/2014/main" id="{688A8AA5-CDCB-B68A-26D9-8F37C3759F53}"/>
              </a:ext>
            </a:extLst>
          </p:cNvPr>
          <p:cNvSpPr>
            <a:spLocks noGrp="1"/>
          </p:cNvSpPr>
          <p:nvPr>
            <p:ph type="subTitle" idx="1"/>
          </p:nvPr>
        </p:nvSpPr>
        <p:spPr/>
        <p:txBody>
          <a:bodyPr/>
          <a:lstStyle/>
          <a:p>
            <a:r>
              <a:rPr lang="fi-FI" dirty="0"/>
              <a:t>Uusi rahoituskausi 2023-2037 Maatalouden investoinnit</a:t>
            </a:r>
          </a:p>
        </p:txBody>
      </p:sp>
    </p:spTree>
    <p:extLst>
      <p:ext uri="{BB962C8B-B14F-4D97-AF65-F5344CB8AC3E}">
        <p14:creationId xmlns:p14="http://schemas.microsoft.com/office/powerpoint/2010/main" val="35090614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5D838419-83D0-AEFC-00B7-58AB3BA19EE3}"/>
              </a:ext>
            </a:extLst>
          </p:cNvPr>
          <p:cNvSpPr>
            <a:spLocks noGrp="1"/>
          </p:cNvSpPr>
          <p:nvPr>
            <p:ph type="body" sz="quarter" idx="22"/>
          </p:nvPr>
        </p:nvSpPr>
        <p:spPr/>
        <p:txBody>
          <a:bodyPr/>
          <a:lstStyle/>
          <a:p>
            <a:pPr marL="0" indent="0">
              <a:buNone/>
            </a:pPr>
            <a:r>
              <a:rPr lang="fi-FI" dirty="0"/>
              <a:t>Luonnollisen henkilön on oltava 18 vuotta täyttänyt</a:t>
            </a:r>
          </a:p>
          <a:p>
            <a:pPr marL="0" indent="0">
              <a:buNone/>
            </a:pPr>
            <a:r>
              <a:rPr lang="fi-FI" dirty="0"/>
              <a:t>Riittävä ammattitaito (ei vaadita </a:t>
            </a:r>
            <a:r>
              <a:rPr lang="fi-FI" b="0" i="0" dirty="0">
                <a:solidFill>
                  <a:srgbClr val="444444"/>
                </a:solidFill>
                <a:effectLst/>
              </a:rPr>
              <a:t>jos kyseessä on ympäristön tilaa ja kestävää tuotantotapaa edistävä investointi, maatilojen energiainvestointi tai eläinten hyvinvointia ja bioturvallisuutta edistävä investointi.) </a:t>
            </a:r>
          </a:p>
          <a:p>
            <a:pPr marL="0" indent="0">
              <a:buNone/>
            </a:pPr>
            <a:r>
              <a:rPr lang="fi-FI" b="0" i="0" dirty="0">
                <a:solidFill>
                  <a:srgbClr val="444444"/>
                </a:solidFill>
                <a:effectLst/>
              </a:rPr>
              <a:t>Jos hakija on yhteisömuotoinen maatalousyrittäjä, tuen myöntämisen edellytyksenä on, että määräysvalta yhteisössä on yhdellä tai useammalla luonnollisella henkilöllä, joka täyttää ikä- ja ammattitaitovaatimuksen</a:t>
            </a:r>
          </a:p>
          <a:p>
            <a:pPr marL="0" indent="0">
              <a:buNone/>
            </a:pPr>
            <a:r>
              <a:rPr lang="fi-FI" b="0" i="0" dirty="0">
                <a:solidFill>
                  <a:srgbClr val="444444"/>
                </a:solidFill>
                <a:effectLst/>
              </a:rPr>
              <a:t>Jos hakija on maatalousyrittäjien yhteenliittymä, edellytyksenä on, että kaikki yhteisön osakkaat tai jäsenet täyttävät ikä ja ammattitaitovaatimuksen.</a:t>
            </a:r>
          </a:p>
          <a:p>
            <a:pPr marL="0" indent="0">
              <a:buNone/>
            </a:pPr>
            <a:r>
              <a:rPr lang="fi-FI" dirty="0">
                <a:solidFill>
                  <a:srgbClr val="444444"/>
                </a:solidFill>
              </a:rPr>
              <a:t>Maatalousyhtymän osakkaat ovat luonnollisia henkilöitä. Maatalousyhtymä ei ole yhteisömuotoinen maatalousyrittäjä.</a:t>
            </a:r>
            <a:endParaRPr lang="fi-FI" dirty="0"/>
          </a:p>
          <a:p>
            <a:pPr marL="0" indent="0">
              <a:buNone/>
            </a:pPr>
            <a:endParaRPr lang="fi-FI" dirty="0"/>
          </a:p>
        </p:txBody>
      </p:sp>
      <p:sp>
        <p:nvSpPr>
          <p:cNvPr id="3" name="Otsikko 2">
            <a:extLst>
              <a:ext uri="{FF2B5EF4-FFF2-40B4-BE49-F238E27FC236}">
                <a16:creationId xmlns:a16="http://schemas.microsoft.com/office/drawing/2014/main" id="{A3AA8542-8CB7-454B-338F-F8D615F173B1}"/>
              </a:ext>
            </a:extLst>
          </p:cNvPr>
          <p:cNvSpPr>
            <a:spLocks noGrp="1"/>
          </p:cNvSpPr>
          <p:nvPr>
            <p:ph type="title"/>
          </p:nvPr>
        </p:nvSpPr>
        <p:spPr/>
        <p:txBody>
          <a:bodyPr/>
          <a:lstStyle/>
          <a:p>
            <a:r>
              <a:rPr lang="fi-FI" dirty="0">
                <a:latin typeface="Arial" panose="020B0604020202020204" pitchFamily="34" charset="0"/>
                <a:cs typeface="Arial" panose="020B0604020202020204" pitchFamily="34" charset="0"/>
              </a:rPr>
              <a:t>		</a:t>
            </a:r>
            <a:r>
              <a:rPr lang="fi-FI" sz="3200" dirty="0"/>
              <a:t>Tuen saajaa koskevat edellytykset</a:t>
            </a:r>
          </a:p>
        </p:txBody>
      </p:sp>
    </p:spTree>
    <p:extLst>
      <p:ext uri="{BB962C8B-B14F-4D97-AF65-F5344CB8AC3E}">
        <p14:creationId xmlns:p14="http://schemas.microsoft.com/office/powerpoint/2010/main" val="381063098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8BCE890B-95EB-7A28-CF89-41343AFFF4EB}"/>
              </a:ext>
            </a:extLst>
          </p:cNvPr>
          <p:cNvSpPr>
            <a:spLocks noGrp="1"/>
          </p:cNvSpPr>
          <p:nvPr>
            <p:ph type="ctrTitle"/>
          </p:nvPr>
        </p:nvSpPr>
        <p:spPr/>
        <p:txBody>
          <a:bodyPr/>
          <a:lstStyle/>
          <a:p>
            <a:r>
              <a:rPr lang="fi-FI" dirty="0"/>
              <a:t>Kiitos!</a:t>
            </a:r>
          </a:p>
        </p:txBody>
      </p:sp>
      <p:sp>
        <p:nvSpPr>
          <p:cNvPr id="5" name="Alaotsikko 4">
            <a:extLst>
              <a:ext uri="{FF2B5EF4-FFF2-40B4-BE49-F238E27FC236}">
                <a16:creationId xmlns:a16="http://schemas.microsoft.com/office/drawing/2014/main" id="{89D2C94A-5EF0-F8A4-9739-1EB8396D0D1B}"/>
              </a:ext>
            </a:extLst>
          </p:cNvPr>
          <p:cNvSpPr>
            <a:spLocks noGrp="1"/>
          </p:cNvSpPr>
          <p:nvPr>
            <p:ph type="subTitle" idx="1"/>
          </p:nvPr>
        </p:nvSpPr>
        <p:spPr/>
        <p:txBody>
          <a:bodyPr/>
          <a:lstStyle/>
          <a:p>
            <a:r>
              <a:rPr lang="fi-FI" dirty="0"/>
              <a:t>17.4.2023 Maatalouden investointituki</a:t>
            </a:r>
          </a:p>
        </p:txBody>
      </p:sp>
    </p:spTree>
    <p:extLst>
      <p:ext uri="{BB962C8B-B14F-4D97-AF65-F5344CB8AC3E}">
        <p14:creationId xmlns:p14="http://schemas.microsoft.com/office/powerpoint/2010/main" val="42376035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A64B19A5-123A-0CED-C830-CAA8E8EB4A27}"/>
              </a:ext>
            </a:extLst>
          </p:cNvPr>
          <p:cNvSpPr>
            <a:spLocks noGrp="1"/>
          </p:cNvSpPr>
          <p:nvPr>
            <p:ph type="body" sz="quarter" idx="22"/>
          </p:nvPr>
        </p:nvSpPr>
        <p:spPr/>
        <p:txBody>
          <a:bodyPr/>
          <a:lstStyle/>
          <a:p>
            <a:pPr marL="0" indent="0" algn="l">
              <a:buNone/>
            </a:pPr>
            <a:r>
              <a:rPr lang="fi-FI" sz="2000" b="0" i="0" u="none" strike="noStrike" baseline="0" dirty="0"/>
              <a:t>Henkilöllä katsotaan olevan määräysvalta osakeyhtiössä, jos hänellä on yli puolet yhteisön osakkeista ja hänen omistamansa osakkeet tuottavat yli puolet yhtiön osakkeiden äänimäärästä. Määräysvalta voi muodostua myös yhtä useamman henkilön omistamien osakkeiden ja osakkeiden tuottaman äänimäärän perusteella. Jos henkilöllä on määräysvalta toisessa yhtiössä, joka on osakkaana tukea hakeneessa yhtiössä, henkilön määräysvalta voi perustua myös ensiksi mainitun yhtiön omistamien osakkeiden tai osuuksien tuottamaan äänimäärään.</a:t>
            </a:r>
          </a:p>
          <a:p>
            <a:pPr marL="0" indent="0" algn="l">
              <a:buNone/>
            </a:pPr>
            <a:r>
              <a:rPr lang="fi-FI" sz="2000" b="0" i="0" u="none" strike="noStrike" baseline="0" dirty="0"/>
              <a:t>Avoimessa yhtiössä määräysvallan katsotaan olevan yhtiömiehillä yhdessä. </a:t>
            </a:r>
          </a:p>
          <a:p>
            <a:pPr marL="0" indent="0" algn="l">
              <a:buNone/>
            </a:pPr>
            <a:r>
              <a:rPr lang="fi-FI" sz="2000" b="0" i="0" u="none" strike="noStrike" baseline="0" dirty="0"/>
              <a:t>Kommandiittiyhtiössä</a:t>
            </a:r>
            <a:r>
              <a:rPr lang="fi-FI" sz="2000" dirty="0"/>
              <a:t> </a:t>
            </a:r>
            <a:r>
              <a:rPr lang="fi-FI" sz="2000" b="0" i="0" u="none" strike="noStrike" baseline="0" dirty="0"/>
              <a:t>määräysvallan katsotaan olevan vastuunalaisten yhtiömiesten enemmistöllä.</a:t>
            </a:r>
          </a:p>
          <a:p>
            <a:pPr marL="0" indent="0" algn="l">
              <a:buNone/>
            </a:pPr>
            <a:r>
              <a:rPr lang="fi-FI" sz="2000" b="0" i="0" u="none" strike="noStrike" baseline="0" dirty="0"/>
              <a:t>Osuuskunnassa määräysvallan katsotaan olevan jäsenten enemmistöllä.</a:t>
            </a:r>
            <a:endParaRPr lang="fi-FI" sz="2000" dirty="0"/>
          </a:p>
          <a:p>
            <a:pPr marL="0" indent="0">
              <a:buNone/>
            </a:pPr>
            <a:endParaRPr lang="fi-FI" dirty="0"/>
          </a:p>
        </p:txBody>
      </p:sp>
      <p:sp>
        <p:nvSpPr>
          <p:cNvPr id="3" name="Otsikko 2">
            <a:extLst>
              <a:ext uri="{FF2B5EF4-FFF2-40B4-BE49-F238E27FC236}">
                <a16:creationId xmlns:a16="http://schemas.microsoft.com/office/drawing/2014/main" id="{B92CDC30-8A23-3303-38EC-0F73FE7D9C9B}"/>
              </a:ext>
            </a:extLst>
          </p:cNvPr>
          <p:cNvSpPr>
            <a:spLocks noGrp="1"/>
          </p:cNvSpPr>
          <p:nvPr>
            <p:ph type="title"/>
          </p:nvPr>
        </p:nvSpPr>
        <p:spPr/>
        <p:txBody>
          <a:bodyPr>
            <a:normAutofit/>
          </a:bodyPr>
          <a:lstStyle/>
          <a:p>
            <a:r>
              <a:rPr lang="fi-FI" sz="3200" dirty="0">
                <a:latin typeface="Arial" panose="020B0604020202020204" pitchFamily="34" charset="0"/>
                <a:cs typeface="Arial" panose="020B0604020202020204" pitchFamily="34" charset="0"/>
              </a:rPr>
              <a:t>			</a:t>
            </a:r>
            <a:r>
              <a:rPr lang="fi-FI" sz="3200" dirty="0"/>
              <a:t>Määräysvalta yrityksessä</a:t>
            </a:r>
          </a:p>
        </p:txBody>
      </p:sp>
    </p:spTree>
    <p:extLst>
      <p:ext uri="{BB962C8B-B14F-4D97-AF65-F5344CB8AC3E}">
        <p14:creationId xmlns:p14="http://schemas.microsoft.com/office/powerpoint/2010/main" val="29448036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30564E24-FEBD-959B-2D64-1535ABF1D30F}"/>
              </a:ext>
            </a:extLst>
          </p:cNvPr>
          <p:cNvSpPr>
            <a:spLocks noGrp="1"/>
          </p:cNvSpPr>
          <p:nvPr>
            <p:ph type="body" sz="quarter" idx="22"/>
          </p:nvPr>
        </p:nvSpPr>
        <p:spPr/>
        <p:txBody>
          <a:bodyPr>
            <a:normAutofit lnSpcReduction="10000"/>
          </a:bodyPr>
          <a:lstStyle/>
          <a:p>
            <a:pPr marL="0" indent="0" algn="l">
              <a:buNone/>
            </a:pPr>
            <a:r>
              <a:rPr lang="fi-FI" sz="2000" dirty="0"/>
              <a:t>Investointituessa r</a:t>
            </a:r>
            <a:r>
              <a:rPr lang="fi-FI" sz="2000" b="0" i="0" u="none" strike="noStrike" baseline="0" dirty="0"/>
              <a:t>iittävänä ammattitaitona pidetään:</a:t>
            </a:r>
          </a:p>
          <a:p>
            <a:pPr marL="0" indent="0" algn="l">
              <a:buNone/>
            </a:pPr>
            <a:r>
              <a:rPr lang="fi-FI" sz="2000" dirty="0"/>
              <a:t>	</a:t>
            </a:r>
            <a:r>
              <a:rPr lang="fi-FI" sz="2000" b="0" i="0" u="none" strike="noStrike" baseline="0" dirty="0"/>
              <a:t> tuen kohteena olevan yritystoiminnan harjoittamisen kannalta tarkoituksenmukaista 	vähintään toisen asteen luonnonvara-alan tutkintoa.</a:t>
            </a:r>
            <a:endParaRPr lang="fi-FI" sz="2000" dirty="0"/>
          </a:p>
          <a:p>
            <a:pPr marL="0" indent="0" algn="l">
              <a:buNone/>
            </a:pPr>
            <a:r>
              <a:rPr lang="fi-FI" sz="2000" b="0" i="0" u="none" strike="noStrike" baseline="0" dirty="0"/>
              <a:t>	</a:t>
            </a:r>
          </a:p>
          <a:p>
            <a:pPr marL="0" indent="0" algn="l">
              <a:buNone/>
            </a:pPr>
            <a:r>
              <a:rPr lang="fi-FI" sz="2000" dirty="0"/>
              <a:t>	</a:t>
            </a:r>
            <a:r>
              <a:rPr lang="fi-FI" sz="2000" b="0" i="0" u="none" strike="noStrike" baseline="0" dirty="0"/>
              <a:t>vähintään kolmen vuoden käytännön kokemusta maataloudesta ja sen lisäksi 	hankittua tuen kohteena olevan yritystoiminnan harjoittamisen kannalta 	tarkoituksenmukaista koulutusta, jonka laajuus vastaa vähintään 10 opintoviikkoa tai 	15 opintopistettä. </a:t>
            </a:r>
          </a:p>
          <a:p>
            <a:pPr marL="0" indent="0" algn="l">
              <a:buNone/>
            </a:pPr>
            <a:r>
              <a:rPr lang="fi-FI" sz="2000" b="0" i="0" u="none" strike="noStrike" baseline="0" dirty="0"/>
              <a:t>	</a:t>
            </a:r>
          </a:p>
          <a:p>
            <a:pPr marL="0" indent="0" algn="l">
              <a:buNone/>
            </a:pPr>
            <a:r>
              <a:rPr lang="fi-FI" sz="2000" dirty="0"/>
              <a:t>	j</a:t>
            </a:r>
            <a:r>
              <a:rPr lang="fi-FI" sz="2000" b="0" i="0" u="none" strike="noStrike" baseline="0" dirty="0"/>
              <a:t>os tuotantosuunta ei tuettavan investoinnin vuoksi muutu, riittävänä 	ammattitaitona pidetään vähintään kolmen vuoden työkokemusta maataloudesta</a:t>
            </a:r>
            <a:endParaRPr lang="fi-FI" sz="2000" dirty="0"/>
          </a:p>
          <a:p>
            <a:pPr marL="0" indent="0">
              <a:buNone/>
            </a:pPr>
            <a:endParaRPr lang="fi-FI" dirty="0"/>
          </a:p>
        </p:txBody>
      </p:sp>
      <p:sp>
        <p:nvSpPr>
          <p:cNvPr id="3" name="Otsikko 2">
            <a:extLst>
              <a:ext uri="{FF2B5EF4-FFF2-40B4-BE49-F238E27FC236}">
                <a16:creationId xmlns:a16="http://schemas.microsoft.com/office/drawing/2014/main" id="{39224613-D2DB-DA92-F82B-03B926050443}"/>
              </a:ext>
            </a:extLst>
          </p:cNvPr>
          <p:cNvSpPr>
            <a:spLocks noGrp="1"/>
          </p:cNvSpPr>
          <p:nvPr>
            <p:ph type="title"/>
          </p:nvPr>
        </p:nvSpPr>
        <p:spPr/>
        <p:txBody>
          <a:bodyPr>
            <a:normAutofit/>
          </a:bodyPr>
          <a:lstStyle/>
          <a:p>
            <a:r>
              <a:rPr lang="fi-FI" sz="3200" dirty="0">
                <a:latin typeface="Arial" panose="020B0604020202020204" pitchFamily="34" charset="0"/>
                <a:cs typeface="Arial" panose="020B0604020202020204" pitchFamily="34" charset="0"/>
              </a:rPr>
              <a:t>			</a:t>
            </a:r>
            <a:r>
              <a:rPr lang="fi-FI" sz="3200" dirty="0"/>
              <a:t>Ammattitaitovaatimus</a:t>
            </a:r>
          </a:p>
        </p:txBody>
      </p:sp>
    </p:spTree>
    <p:extLst>
      <p:ext uri="{BB962C8B-B14F-4D97-AF65-F5344CB8AC3E}">
        <p14:creationId xmlns:p14="http://schemas.microsoft.com/office/powerpoint/2010/main" val="14060262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D693F6AD-51DB-030E-C136-04783D32F792}"/>
              </a:ext>
            </a:extLst>
          </p:cNvPr>
          <p:cNvSpPr>
            <a:spLocks noGrp="1"/>
          </p:cNvSpPr>
          <p:nvPr>
            <p:ph type="body" sz="quarter" idx="22"/>
          </p:nvPr>
        </p:nvSpPr>
        <p:spPr>
          <a:xfrm>
            <a:off x="838200" y="1746607"/>
            <a:ext cx="10632439" cy="4328654"/>
          </a:xfrm>
        </p:spPr>
        <p:txBody>
          <a:bodyPr>
            <a:normAutofit fontScale="47500" lnSpcReduction="20000"/>
          </a:bodyPr>
          <a:lstStyle/>
          <a:p>
            <a:pPr marL="0" indent="0" eaLnBrk="1" hangingPunct="1">
              <a:lnSpc>
                <a:spcPct val="100000"/>
              </a:lnSpc>
              <a:spcBef>
                <a:spcPct val="0"/>
              </a:spcBef>
              <a:spcAft>
                <a:spcPct val="20000"/>
              </a:spcAft>
              <a:buClr>
                <a:srgbClr val="FE0076"/>
              </a:buClr>
              <a:buFont typeface="Arial" panose="020B0604020202020204" pitchFamily="34" charset="0"/>
              <a:buNone/>
            </a:pPr>
            <a:endParaRPr lang="fi-FI" altLang="fi-FI" sz="3200" dirty="0">
              <a:solidFill>
                <a:srgbClr val="485358"/>
              </a:solidFill>
            </a:endParaRPr>
          </a:p>
          <a:p>
            <a:pPr marL="0" indent="0" eaLnBrk="1" hangingPunct="1">
              <a:lnSpc>
                <a:spcPct val="100000"/>
              </a:lnSpc>
              <a:spcBef>
                <a:spcPct val="0"/>
              </a:spcBef>
              <a:spcAft>
                <a:spcPct val="20000"/>
              </a:spcAft>
              <a:buClr>
                <a:srgbClr val="FE0076"/>
              </a:buClr>
              <a:buNone/>
            </a:pPr>
            <a:r>
              <a:rPr lang="fi-FI" altLang="fi-FI" sz="3600" dirty="0"/>
              <a:t>Tukea voidaan myöntää luonnolliselle henkilölle tai yksityisoikeudelliselle yhteisölle, joka elinkeinonaan harjoittaa tai ryhtyy harjoittamaan maatilalla maataloutta (maatalousyrittäjä)</a:t>
            </a:r>
          </a:p>
          <a:p>
            <a:pPr marL="0" indent="0" eaLnBrk="1" hangingPunct="1">
              <a:lnSpc>
                <a:spcPct val="100000"/>
              </a:lnSpc>
              <a:spcBef>
                <a:spcPct val="0"/>
              </a:spcBef>
              <a:spcAft>
                <a:spcPct val="20000"/>
              </a:spcAft>
              <a:buClr>
                <a:srgbClr val="FE0076"/>
              </a:buClr>
              <a:buNone/>
            </a:pPr>
            <a:endParaRPr lang="fi-FI" altLang="fi-FI" sz="3600" dirty="0"/>
          </a:p>
          <a:p>
            <a:pPr marL="0" indent="0" eaLnBrk="1" hangingPunct="1">
              <a:lnSpc>
                <a:spcPct val="100000"/>
              </a:lnSpc>
              <a:spcBef>
                <a:spcPct val="0"/>
              </a:spcBef>
              <a:spcAft>
                <a:spcPct val="20000"/>
              </a:spcAft>
              <a:buClr>
                <a:srgbClr val="FE0076"/>
              </a:buClr>
              <a:buNone/>
            </a:pPr>
            <a:r>
              <a:rPr lang="fi-FI" altLang="fi-FI" sz="3600" dirty="0"/>
              <a:t>Lisäksi tukea voidaan myöntää yksityisoikeudelliselle yhteisölle, jonka osakkaista tai jäsenistä enemmän kuin puolet on luonnollisia henkilöitä ja jonka tarkoituksena on edistää yhteistoimintaa osakkaiden tai jäsenten harjoittamassa maatalouden tuotantotoiminnassa. (Maatalousyrittäjien yhteenliittymä, esim. Kuivuri-Oy). </a:t>
            </a:r>
          </a:p>
          <a:p>
            <a:pPr marL="0" indent="0" eaLnBrk="1" hangingPunct="1">
              <a:lnSpc>
                <a:spcPct val="100000"/>
              </a:lnSpc>
              <a:spcBef>
                <a:spcPct val="0"/>
              </a:spcBef>
              <a:spcAft>
                <a:spcPct val="20000"/>
              </a:spcAft>
              <a:buClr>
                <a:srgbClr val="FE0076"/>
              </a:buClr>
              <a:buNone/>
            </a:pPr>
            <a:endParaRPr lang="fi-FI" altLang="fi-FI" sz="3600" dirty="0"/>
          </a:p>
          <a:p>
            <a:pPr marL="0" indent="0" eaLnBrk="1" hangingPunct="1">
              <a:lnSpc>
                <a:spcPct val="100000"/>
              </a:lnSpc>
              <a:spcBef>
                <a:spcPct val="0"/>
              </a:spcBef>
              <a:spcAft>
                <a:spcPct val="20000"/>
              </a:spcAft>
              <a:buClr>
                <a:srgbClr val="FE0076"/>
              </a:buClr>
              <a:buNone/>
            </a:pPr>
            <a:r>
              <a:rPr lang="fi-FI" altLang="fi-FI" sz="3600" dirty="0"/>
              <a:t>Jos hakija on yhteisömuotoinen maatalousyrittäjä, tuen myöntämisen edellytyksenä on, että määräysvalta yhteisössä on yhdellä tai useammalla luonnollisella henkilöllä, joka täyttää ikää ja ammattitaitoa koskevat edellytykset’</a:t>
            </a:r>
          </a:p>
          <a:p>
            <a:pPr marL="0" indent="0" eaLnBrk="1" hangingPunct="1">
              <a:lnSpc>
                <a:spcPct val="100000"/>
              </a:lnSpc>
              <a:spcBef>
                <a:spcPct val="0"/>
              </a:spcBef>
              <a:spcAft>
                <a:spcPct val="20000"/>
              </a:spcAft>
              <a:buClr>
                <a:srgbClr val="FE0076"/>
              </a:buClr>
              <a:buNone/>
            </a:pPr>
            <a:endParaRPr lang="fi-FI" altLang="fi-FI" sz="3600" dirty="0"/>
          </a:p>
          <a:p>
            <a:pPr marL="0" indent="0" eaLnBrk="1" hangingPunct="1">
              <a:lnSpc>
                <a:spcPct val="100000"/>
              </a:lnSpc>
              <a:spcBef>
                <a:spcPct val="0"/>
              </a:spcBef>
              <a:spcAft>
                <a:spcPct val="20000"/>
              </a:spcAft>
              <a:buClr>
                <a:srgbClr val="FE0076"/>
              </a:buClr>
              <a:buNone/>
            </a:pPr>
            <a:r>
              <a:rPr lang="fi-FI" altLang="fi-FI" sz="3600" dirty="0"/>
              <a:t>Jos hakija on maatalousyrittäjien yhteenliittymä, edellytyksenä on, että kaikki yhteisön osakkaat tai jäsenet täyttävät ikää ja ammattitaitoa koskevat edellytykset </a:t>
            </a:r>
          </a:p>
          <a:p>
            <a:pPr marL="0" indent="0" eaLnBrk="1" hangingPunct="1">
              <a:lnSpc>
                <a:spcPct val="100000"/>
              </a:lnSpc>
              <a:spcBef>
                <a:spcPct val="0"/>
              </a:spcBef>
              <a:spcAft>
                <a:spcPct val="20000"/>
              </a:spcAft>
              <a:buClr>
                <a:srgbClr val="FE0076"/>
              </a:buClr>
              <a:buNone/>
            </a:pPr>
            <a:endParaRPr lang="fi-FI" altLang="fi-FI" sz="3600" dirty="0"/>
          </a:p>
          <a:p>
            <a:pPr marL="0" indent="0" eaLnBrk="1" hangingPunct="1">
              <a:lnSpc>
                <a:spcPct val="100000"/>
              </a:lnSpc>
              <a:spcBef>
                <a:spcPct val="0"/>
              </a:spcBef>
              <a:spcAft>
                <a:spcPct val="20000"/>
              </a:spcAft>
              <a:buClr>
                <a:srgbClr val="FE0076"/>
              </a:buClr>
              <a:buNone/>
            </a:pPr>
            <a:r>
              <a:rPr lang="fi-FI" altLang="fi-FI" sz="3600" dirty="0"/>
              <a:t>Ammattitaitoa ei kuitenkaan edellytetä, jos kyseessä on ympäristön tilaa, ja kestävää tuotantotapaa edistävä investointi, maatilojen energiainvestointi tai eläinten hyvinvointia ja bioturvallisuutta edistävä investointi</a:t>
            </a:r>
          </a:p>
          <a:p>
            <a:pPr marL="0" indent="0">
              <a:buNone/>
            </a:pPr>
            <a:endParaRPr lang="fi-FI" dirty="0"/>
          </a:p>
        </p:txBody>
      </p:sp>
      <p:sp>
        <p:nvSpPr>
          <p:cNvPr id="3" name="Otsikko 2">
            <a:extLst>
              <a:ext uri="{FF2B5EF4-FFF2-40B4-BE49-F238E27FC236}">
                <a16:creationId xmlns:a16="http://schemas.microsoft.com/office/drawing/2014/main" id="{97AFD7ED-41E6-F2F9-E05F-75ABE43319F0}"/>
              </a:ext>
            </a:extLst>
          </p:cNvPr>
          <p:cNvSpPr>
            <a:spLocks noGrp="1"/>
          </p:cNvSpPr>
          <p:nvPr>
            <p:ph type="title"/>
          </p:nvPr>
        </p:nvSpPr>
        <p:spPr/>
        <p:txBody>
          <a:bodyPr/>
          <a:lstStyle/>
          <a:p>
            <a:r>
              <a:rPr lang="fi-FI" dirty="0"/>
              <a:t>	Yhteenveto tuen saajaa koskevat edellytykset</a:t>
            </a:r>
          </a:p>
        </p:txBody>
      </p:sp>
    </p:spTree>
    <p:extLst>
      <p:ext uri="{BB962C8B-B14F-4D97-AF65-F5344CB8AC3E}">
        <p14:creationId xmlns:p14="http://schemas.microsoft.com/office/powerpoint/2010/main" val="431305827"/>
      </p:ext>
    </p:extLst>
  </p:cSld>
  <p:clrMapOvr>
    <a:masterClrMapping/>
  </p:clrMapOvr>
</p:sld>
</file>

<file path=ppt/theme/theme1.xml><?xml version="1.0" encoding="utf-8"?>
<a:theme xmlns:a="http://schemas.openxmlformats.org/drawingml/2006/main" name="Sisältökalvot">
  <a:themeElements>
    <a:clrScheme name="Maaseutu-fi">
      <a:dk1>
        <a:srgbClr val="000000"/>
      </a:dk1>
      <a:lt1>
        <a:srgbClr val="FFFFFF"/>
      </a:lt1>
      <a:dk2>
        <a:srgbClr val="44546A"/>
      </a:dk2>
      <a:lt2>
        <a:srgbClr val="E7E6E6"/>
      </a:lt2>
      <a:accent1>
        <a:srgbClr val="63BD88"/>
      </a:accent1>
      <a:accent2>
        <a:srgbClr val="FE7303"/>
      </a:accent2>
      <a:accent3>
        <a:srgbClr val="165B94"/>
      </a:accent3>
      <a:accent4>
        <a:srgbClr val="30E0E9"/>
      </a:accent4>
      <a:accent5>
        <a:srgbClr val="E7B65C"/>
      </a:accent5>
      <a:accent6>
        <a:srgbClr val="F79283"/>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isältökalvot - Ei alareunaa">
  <a:themeElements>
    <a:clrScheme name="Maaseutu-fi">
      <a:dk1>
        <a:srgbClr val="000000"/>
      </a:dk1>
      <a:lt1>
        <a:srgbClr val="FFFFFF"/>
      </a:lt1>
      <a:dk2>
        <a:srgbClr val="44546A"/>
      </a:dk2>
      <a:lt2>
        <a:srgbClr val="E7E6E6"/>
      </a:lt2>
      <a:accent1>
        <a:srgbClr val="63BD88"/>
      </a:accent1>
      <a:accent2>
        <a:srgbClr val="FE7303"/>
      </a:accent2>
      <a:accent3>
        <a:srgbClr val="165B94"/>
      </a:accent3>
      <a:accent4>
        <a:srgbClr val="30E0E9"/>
      </a:accent4>
      <a:accent5>
        <a:srgbClr val="E7B65C"/>
      </a:accent5>
      <a:accent6>
        <a:srgbClr val="F79283"/>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net, välikalvot, loppukalvo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Graafiset elementi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85B1AE0FE23D6459113E48C7AFF170E" ma:contentTypeVersion="10" ma:contentTypeDescription="Create a new document." ma:contentTypeScope="" ma:versionID="87d9173894724cc144633b1646d8d4ff">
  <xsd:schema xmlns:xsd="http://www.w3.org/2001/XMLSchema" xmlns:xs="http://www.w3.org/2001/XMLSchema" xmlns:p="http://schemas.microsoft.com/office/2006/metadata/properties" xmlns:ns2="0123031f-e947-4b25-8dfc-c4abd861bdf2" xmlns:ns3="96dd3c4d-fbd0-4b9a-88ac-301973ed0ddc" targetNamespace="http://schemas.microsoft.com/office/2006/metadata/properties" ma:root="true" ma:fieldsID="665849f6b76df3920c2d989a2e196a4b" ns2:_="" ns3:_="">
    <xsd:import namespace="0123031f-e947-4b25-8dfc-c4abd861bdf2"/>
    <xsd:import namespace="96dd3c4d-fbd0-4b9a-88ac-301973ed0ddc"/>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123031f-e947-4b25-8dfc-c4abd861bdf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6dd3c4d-fbd0-4b9a-88ac-301973ed0ddc"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F8D0D63-99E9-4BC3-B811-55E4400300BD}">
  <ds:schemaRefs>
    <ds:schemaRef ds:uri="http://schemas.microsoft.com/sharepoint/v3/contenttype/forms"/>
  </ds:schemaRefs>
</ds:datastoreItem>
</file>

<file path=customXml/itemProps2.xml><?xml version="1.0" encoding="utf-8"?>
<ds:datastoreItem xmlns:ds="http://schemas.openxmlformats.org/officeDocument/2006/customXml" ds:itemID="{C03E8508-7A8D-4FD6-B7FA-BA0B8466B02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123031f-e947-4b25-8dfc-c4abd861bdf2"/>
    <ds:schemaRef ds:uri="96dd3c4d-fbd0-4b9a-88ac-301973ed0dd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Maaseutuohjelman_yhteinen_esityspohja_2021_240221</Template>
  <TotalTime>8103</TotalTime>
  <Words>5148</Words>
  <Application>Microsoft Office PowerPoint</Application>
  <PresentationFormat>Laajakuva</PresentationFormat>
  <Paragraphs>445</Paragraphs>
  <Slides>60</Slides>
  <Notes>1</Notes>
  <HiddenSlides>0</HiddenSlides>
  <MMClips>0</MMClips>
  <ScaleCrop>false</ScaleCrop>
  <HeadingPairs>
    <vt:vector size="6" baseType="variant">
      <vt:variant>
        <vt:lpstr>Käytetyt fontit</vt:lpstr>
      </vt:variant>
      <vt:variant>
        <vt:i4>5</vt:i4>
      </vt:variant>
      <vt:variant>
        <vt:lpstr>Teema</vt:lpstr>
      </vt:variant>
      <vt:variant>
        <vt:i4>4</vt:i4>
      </vt:variant>
      <vt:variant>
        <vt:lpstr>Dian otsikot</vt:lpstr>
      </vt:variant>
      <vt:variant>
        <vt:i4>60</vt:i4>
      </vt:variant>
    </vt:vector>
  </HeadingPairs>
  <TitlesOfParts>
    <vt:vector size="69" baseType="lpstr">
      <vt:lpstr>Arial</vt:lpstr>
      <vt:lpstr>Calibri</vt:lpstr>
      <vt:lpstr>IntervalSansProRegular</vt:lpstr>
      <vt:lpstr>Tahoma</vt:lpstr>
      <vt:lpstr>Wingdings</vt:lpstr>
      <vt:lpstr>Sisältökalvot</vt:lpstr>
      <vt:lpstr>Sisältökalvot - Ei alareunaa</vt:lpstr>
      <vt:lpstr>Kannet, välikalvot, loppukalvot</vt:lpstr>
      <vt:lpstr>Graafiset elementit</vt:lpstr>
      <vt:lpstr>Maatalouden investointituki</vt:lpstr>
      <vt:lpstr>  Maatalouden investointituen tavoite</vt:lpstr>
      <vt:lpstr>    Lainsäädäntö</vt:lpstr>
      <vt:lpstr>  Kansallinen lainsäädäntö</vt:lpstr>
      <vt:lpstr>Maatalouden investointitukea voidaan myöntää</vt:lpstr>
      <vt:lpstr>  Tuen saajaa koskevat edellytykset</vt:lpstr>
      <vt:lpstr>   Määräysvalta yrityksessä</vt:lpstr>
      <vt:lpstr>   Ammattitaitovaatimus</vt:lpstr>
      <vt:lpstr> Yhteenveto tuen saajaa koskevat edellytykset</vt:lpstr>
      <vt:lpstr> Maatilan hallintaa koskevat edellytykset</vt:lpstr>
      <vt:lpstr> Maatilan hallintaa koskevat edellytykset</vt:lpstr>
      <vt:lpstr> Maatilan yritystoimintaa koskeva edellytys</vt:lpstr>
      <vt:lpstr>   Ehdollisuuden vaatimukset</vt:lpstr>
      <vt:lpstr> Tuettavaa toimenpidettä koskevat edellytykset</vt:lpstr>
      <vt:lpstr>    Tukimuodot</vt:lpstr>
      <vt:lpstr>  Ennen kuin jätät tukihakemuksen</vt:lpstr>
      <vt:lpstr>    Tuen hakeminen</vt:lpstr>
      <vt:lpstr>   Tuen hakeminen vuonna 2023</vt:lpstr>
      <vt:lpstr> Tuen hakeminen vuonna 2024 ja siitä eteenpäin</vt:lpstr>
      <vt:lpstr> Tuettavat investoinnit</vt:lpstr>
      <vt:lpstr> Investoinnit maatilojen kilpailukyvyn kehittämiseen     Lypsy- ja nautakarjatalous</vt:lpstr>
      <vt:lpstr> Investoinnit maatilojen kilpailukyvyn kehittämiseen      Lypsy- ja nautakarjatalous</vt:lpstr>
      <vt:lpstr>Investoinnit maatilojen kilpailukyvyn kehittämiseen       Sikatalous</vt:lpstr>
      <vt:lpstr> Investoinnit maatilojen kilpailukyvyn kehittämiseen  Lihasiipikarjatalous, Lammas-ja vuohitalous, Hevostalous</vt:lpstr>
      <vt:lpstr> Investoinnit maatilojen kilpailukyvyn kehittämiseen    Mehiläistalous ja Kasvihuonetuotanto</vt:lpstr>
      <vt:lpstr> Investoinnit maatilojen kilpailukyvyn kehittämiseen     Kuivaamo ja Varastot</vt:lpstr>
      <vt:lpstr> Investoinnit maatilojen kilpailukyvyn kehittämiseen      Myyntikunnostus</vt:lpstr>
      <vt:lpstr> Investoinnit maatilojen kilpailukyvyn kehittämiseen   Työympäristöä ja tuotantohygieniaa edistävät investoinnit</vt:lpstr>
      <vt:lpstr>  Tuettavista investoinneista </vt:lpstr>
      <vt:lpstr>Ympäristön tilaa ja kestävää tuotantotapaa edistävät      investoinnit</vt:lpstr>
      <vt:lpstr>Ympäristön tilaa ja kestävää tuotantotapaa edistävät      investoinnit</vt:lpstr>
      <vt:lpstr>Ympäristön tilaa ja kestävää tuotantotapaa edistävät      investoinnit</vt:lpstr>
      <vt:lpstr>  Maatilojen energiainvestoinnit</vt:lpstr>
      <vt:lpstr>  Maatilojen energiainvestoinnit</vt:lpstr>
      <vt:lpstr>Eläinten hyvinvointia ja bioturvallisuutta edistävät      investoinnit</vt:lpstr>
      <vt:lpstr>Tukikohde           korkotukilaina%   avustus%(ab)  lisäavustus (%yks.)</vt:lpstr>
      <vt:lpstr>Tukikohde             korkotukilaina%   avustus%(ab)  </vt:lpstr>
      <vt:lpstr>  Liiketoimintasuunnitelma</vt:lpstr>
      <vt:lpstr>  Liiketoimintasuunnitelma</vt:lpstr>
      <vt:lpstr>   Yrittäjätulovaatimus</vt:lpstr>
      <vt:lpstr> Investoinnin hyväksyttävä kustannus</vt:lpstr>
      <vt:lpstr>  Hankintamenettely, kilpailutus</vt:lpstr>
      <vt:lpstr> Hankintamenettely, kilpailutus</vt:lpstr>
      <vt:lpstr> Tuen ulkopuolelle jäävät kustannukset</vt:lpstr>
      <vt:lpstr>  Omat tuotantopanokset</vt:lpstr>
      <vt:lpstr>  Investointituen maksaminen</vt:lpstr>
      <vt:lpstr>  Tuettavien toimenpiteiden valinta</vt:lpstr>
      <vt:lpstr>  Valintaperusteet</vt:lpstr>
      <vt:lpstr>  Tuettavien toimenpiteiden valinta</vt:lpstr>
      <vt:lpstr>  Hakemukseen tarvittavia liitteitä</vt:lpstr>
      <vt:lpstr> Hakemuksiin tarvittavia liitteitä</vt:lpstr>
      <vt:lpstr>  Toteutusaika ja muutokset</vt:lpstr>
      <vt:lpstr>   Investoinnin jälkeen</vt:lpstr>
      <vt:lpstr>  Yhteinen ojitusinvestointi</vt:lpstr>
      <vt:lpstr>  Yhteinen ojitusinvestointi</vt:lpstr>
      <vt:lpstr>  Yhteinen ojitusinvestointi</vt:lpstr>
      <vt:lpstr>  Yhteinen ojitusinvestointi</vt:lpstr>
      <vt:lpstr>  Lisätietoja ja yhteystiedot</vt:lpstr>
      <vt:lpstr>Kysymyksiä?</vt:lpstr>
      <vt:lpstr>Kiitos!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Tulosviestintä 2022</dc:title>
  <dc:creator>Nivukoski Emilia (Ruokavirasto)</dc:creator>
  <cp:lastModifiedBy>Valaja Kaisa (ELY)</cp:lastModifiedBy>
  <cp:revision>138</cp:revision>
  <cp:lastPrinted>2018-08-24T13:32:20Z</cp:lastPrinted>
  <dcterms:created xsi:type="dcterms:W3CDTF">2022-04-05T10:40:53Z</dcterms:created>
  <dcterms:modified xsi:type="dcterms:W3CDTF">2023-04-16T14:20:52Z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eDOCS AutoSave">
    <vt:lpwstr/>
  </property>
  <property fmtid="{D5CDD505-2E9C-101B-9397-08002B2CF9AE}" pid="3" name="ContentTypeId">
    <vt:lpwstr>0x010100D85B1AE0FE23D6459113E48C7AFF170E</vt:lpwstr>
  </property>
</Properties>
</file>