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3" r:id="rId3"/>
    <p:sldMasterId id="2147484069" r:id="rId4"/>
    <p:sldMasterId id="2147484043" r:id="rId5"/>
    <p:sldMasterId id="2147484095" r:id="rId6"/>
  </p:sldMasterIdLst>
  <p:notesMasterIdLst>
    <p:notesMasterId r:id="rId20"/>
  </p:notesMasterIdLst>
  <p:handoutMasterIdLst>
    <p:handoutMasterId r:id="rId21"/>
  </p:handoutMasterIdLst>
  <p:sldIdLst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2" r:id="rId15"/>
    <p:sldId id="373" r:id="rId16"/>
    <p:sldId id="374" r:id="rId17"/>
    <p:sldId id="378" r:id="rId18"/>
    <p:sldId id="375" r:id="rId19"/>
  </p:sldIdLst>
  <p:sldSz cx="12192000" cy="6858000"/>
  <p:notesSz cx="6858000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DFC5"/>
    <a:srgbClr val="F5F5F5"/>
    <a:srgbClr val="F9F9F9"/>
    <a:srgbClr val="8AACC9"/>
    <a:srgbClr val="F4DBAD"/>
    <a:srgbClr val="FCC8C2"/>
    <a:srgbClr val="F89284"/>
    <a:srgbClr val="E8B75D"/>
    <a:srgbClr val="FF7403"/>
    <a:srgbClr val="18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6327"/>
  </p:normalViewPr>
  <p:slideViewPr>
    <p:cSldViewPr snapToGrid="0" snapToObjects="1">
      <p:cViewPr varScale="1">
        <p:scale>
          <a:sx n="110" d="100"/>
          <a:sy n="110" d="100"/>
        </p:scale>
        <p:origin x="81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44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7798C6C9-0C95-2888-BD81-9F5108B91C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102B5AA-70B9-4DC2-FE66-0F0772E79A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B9088F-7FAE-446C-9EA5-AFF8127D3699}" type="datetimeFigureOut">
              <a:rPr lang="fi-FI"/>
              <a:pPr>
                <a:defRPr/>
              </a:pPr>
              <a:t>17.4.2023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258C96-42EC-DA42-435F-B2825E8833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35A770-AD97-703A-A47F-F930997829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92539CA-AD3E-4720-911A-F634F75886A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FCC159-4341-C974-4954-2F23DA09E8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62D184-CA75-64D6-85F5-33B0EE9ACBD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fld id="{EF3C3D8A-250F-4046-9D44-605A603DC31D}" type="datetimeFigureOut">
              <a:rPr lang="hr-HR"/>
              <a:pPr>
                <a:defRPr/>
              </a:pPr>
              <a:t>17.4.2023.</a:t>
            </a:fld>
            <a:endParaRPr lang="hr-H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AE8634E-927C-A68C-8115-FF3F6C0681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6B4288D-8852-D9F0-96F8-B30798BF9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A004F-B912-9BBF-5636-F746B3D4DB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4BAD4-5C30-2831-CC26-6927438A8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01AC3AC-4520-4E4B-BB06-6526342D6FC6}" type="slidenum">
              <a:rPr lang="uk-UA" altLang="fi-FI"/>
              <a:pPr/>
              <a:t>‹#›</a:t>
            </a:fld>
            <a:endParaRPr lang="uk-UA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sz="1000" dirty="0"/>
              <a:t>Test note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1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656873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6.emf"/><Relationship Id="rId7" Type="http://schemas.openxmlformats.org/officeDocument/2006/relationships/image" Target="../media/image9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emf"/><Relationship Id="rId4" Type="http://schemas.openxmlformats.org/officeDocument/2006/relationships/image" Target="../media/image9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emf"/><Relationship Id="rId4" Type="http://schemas.openxmlformats.org/officeDocument/2006/relationships/image" Target="../media/image9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emf"/><Relationship Id="rId4" Type="http://schemas.openxmlformats.org/officeDocument/2006/relationships/image" Target="../media/image9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emf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emf"/><Relationship Id="rId4" Type="http://schemas.openxmlformats.org/officeDocument/2006/relationships/image" Target="../media/image9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7.emf"/><Relationship Id="rId7" Type="http://schemas.openxmlformats.org/officeDocument/2006/relationships/image" Target="../media/image4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6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emf"/><Relationship Id="rId4" Type="http://schemas.openxmlformats.org/officeDocument/2006/relationships/image" Target="../media/image4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emf"/><Relationship Id="rId4" Type="http://schemas.openxmlformats.org/officeDocument/2006/relationships/image" Target="../media/image4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9.emf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emf"/><Relationship Id="rId5" Type="http://schemas.openxmlformats.org/officeDocument/2006/relationships/image" Target="../media/image13.emf"/><Relationship Id="rId4" Type="http://schemas.openxmlformats.org/officeDocument/2006/relationships/image" Target="../media/image17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emf"/><Relationship Id="rId5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8.emf"/><Relationship Id="rId4" Type="http://schemas.openxmlformats.org/officeDocument/2006/relationships/image" Target="../media/image1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8.emf"/><Relationship Id="rId4" Type="http://schemas.openxmlformats.org/officeDocument/2006/relationships/image" Target="../media/image1.emf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31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14.emf"/><Relationship Id="rId10" Type="http://schemas.openxmlformats.org/officeDocument/2006/relationships/image" Target="../media/image36.emf"/><Relationship Id="rId4" Type="http://schemas.openxmlformats.org/officeDocument/2006/relationships/image" Target="../media/image13.emf"/><Relationship Id="rId9" Type="http://schemas.openxmlformats.org/officeDocument/2006/relationships/image" Target="../media/image35.emf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12" Type="http://schemas.openxmlformats.org/officeDocument/2006/relationships/image" Target="../media/image38.emf"/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3.emf"/><Relationship Id="rId11" Type="http://schemas.openxmlformats.org/officeDocument/2006/relationships/image" Target="../media/image48.emf"/><Relationship Id="rId5" Type="http://schemas.openxmlformats.org/officeDocument/2006/relationships/image" Target="../media/image42.emf"/><Relationship Id="rId10" Type="http://schemas.openxmlformats.org/officeDocument/2006/relationships/image" Target="../media/image47.emf"/><Relationship Id="rId4" Type="http://schemas.openxmlformats.org/officeDocument/2006/relationships/image" Target="../media/image41.emf"/><Relationship Id="rId9" Type="http://schemas.openxmlformats.org/officeDocument/2006/relationships/image" Target="../media/image46.emf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13" Type="http://schemas.openxmlformats.org/officeDocument/2006/relationships/image" Target="../media/image60.emf"/><Relationship Id="rId18" Type="http://schemas.openxmlformats.org/officeDocument/2006/relationships/image" Target="../media/image65.emf"/><Relationship Id="rId3" Type="http://schemas.openxmlformats.org/officeDocument/2006/relationships/image" Target="../media/image50.emf"/><Relationship Id="rId21" Type="http://schemas.openxmlformats.org/officeDocument/2006/relationships/image" Target="../media/image68.jpeg"/><Relationship Id="rId7" Type="http://schemas.openxmlformats.org/officeDocument/2006/relationships/image" Target="../media/image54.emf"/><Relationship Id="rId12" Type="http://schemas.openxmlformats.org/officeDocument/2006/relationships/image" Target="../media/image59.emf"/><Relationship Id="rId17" Type="http://schemas.openxmlformats.org/officeDocument/2006/relationships/image" Target="../media/image64.emf"/><Relationship Id="rId2" Type="http://schemas.openxmlformats.org/officeDocument/2006/relationships/image" Target="../media/image49.emf"/><Relationship Id="rId16" Type="http://schemas.openxmlformats.org/officeDocument/2006/relationships/image" Target="../media/image63.emf"/><Relationship Id="rId20" Type="http://schemas.openxmlformats.org/officeDocument/2006/relationships/image" Target="../media/image67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3.emf"/><Relationship Id="rId11" Type="http://schemas.openxmlformats.org/officeDocument/2006/relationships/image" Target="../media/image58.emf"/><Relationship Id="rId24" Type="http://schemas.openxmlformats.org/officeDocument/2006/relationships/image" Target="../media/image38.emf"/><Relationship Id="rId5" Type="http://schemas.openxmlformats.org/officeDocument/2006/relationships/image" Target="../media/image52.emf"/><Relationship Id="rId15" Type="http://schemas.openxmlformats.org/officeDocument/2006/relationships/image" Target="../media/image62.emf"/><Relationship Id="rId23" Type="http://schemas.openxmlformats.org/officeDocument/2006/relationships/image" Target="../media/image70.jpeg"/><Relationship Id="rId10" Type="http://schemas.openxmlformats.org/officeDocument/2006/relationships/image" Target="../media/image57.emf"/><Relationship Id="rId19" Type="http://schemas.openxmlformats.org/officeDocument/2006/relationships/image" Target="../media/image66.emf"/><Relationship Id="rId4" Type="http://schemas.openxmlformats.org/officeDocument/2006/relationships/image" Target="../media/image51.emf"/><Relationship Id="rId9" Type="http://schemas.openxmlformats.org/officeDocument/2006/relationships/image" Target="../media/image56.emf"/><Relationship Id="rId14" Type="http://schemas.openxmlformats.org/officeDocument/2006/relationships/image" Target="../media/image61.emf"/><Relationship Id="rId22" Type="http://schemas.openxmlformats.org/officeDocument/2006/relationships/image" Target="../media/image6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5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A280EF-D2A0-567B-8A9F-DDEB7DE15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65361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35E59BA-F57D-FB3E-592A-82C457653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64096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28549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15866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96208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571630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50602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55109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990856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14099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44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076B4A18-CAF5-34B0-F119-BA8EA97E19B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89292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DF2479-C1FA-F32B-56AC-BD2D3FD2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7E849B1-738B-3136-A9CD-22E6BD844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92403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F8B7406-BC83-5A6B-C6CB-3CA446738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CA95D-6A4B-B43E-0304-EBEB9B816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12979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66C8AB-B9EE-F5E9-13A1-08353BF1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A4060-A432-1F17-DA60-4A9BBEC81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49535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587A2E-43CE-C8A8-7F80-D7B62F66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8C2AC-508E-4E3F-E293-CE2CCC49B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81013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DF2479-C1FA-F32B-56AC-BD2D3FD2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7E849B1-738B-3136-A9CD-22E6BD844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73C9A813-A62B-F541-3933-18BD8DAC7AB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82795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B76A67A0-5769-FD9C-E682-43172E361B1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A7205F-42FD-43E8-F09F-F90AF1C0C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7FED78E-B3ED-6C2F-2F1B-370BCA74B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14372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EAC63FE1-55B6-76DF-87AF-9835DB9FEBE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3833FD-9EA0-D305-F033-FE9EA818A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45CDAF7-E17B-116B-2B7F-A19812770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78576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56146F0-53D8-C590-5E4E-34E71D9E18F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B361BF-2253-B090-7066-63ECBCBF7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8ECEDD2-4583-A159-0A50-9E85946CC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93663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E2FEE206-0EDE-6C6D-0182-D20EC66F1B3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58426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F650B902-3E18-604F-2C43-B5DAEE5CF1D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3352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240027F-B964-07BD-24E4-FA6401D7103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01946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1286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6D4114FE-84AE-8800-C6E3-6C8E42DE51E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6835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1D452-B069-3513-7895-1E05AC40607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29698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04870C83-EE11-7C65-3710-D02DE11854B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99501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290242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1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7ECBD7-6868-196C-DB66-E8E4E553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41876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2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8FDF6FC-571E-DADF-BD17-E08A71AB2A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4B05F65-97A7-4144-A2EA-58C9D9C13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503361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3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8BD0CF2-4E97-0EDF-853A-F7F9C9D01D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6F10886-4D4D-1663-87DF-B6A58D6D9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253292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4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13140B3-C327-EDD5-D016-CCEFD6BDB3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F9426C-BBA6-8877-6D87-2900AE4A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27813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33106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7389190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9240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A77C91F5-451F-E2BF-1C1E-A20B6F7E915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433882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674524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68927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366688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990856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353472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103445" y="1268760"/>
            <a:ext cx="10369152" cy="64294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Salminen Matti</a:t>
            </a:r>
            <a:endParaRPr lang="fi-FI" dirty="0"/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1103447" y="2090436"/>
            <a:ext cx="10369152" cy="393085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842245"/>
      </p:ext>
    </p:extLst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DE24D-CDD8-A451-8397-A0E2C7DE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691" y="3838156"/>
            <a:ext cx="4368154" cy="2334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F0F804-B9A9-5DDB-6957-3EB97E9469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059" y="760089"/>
            <a:ext cx="931880" cy="59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A4D529-FDB4-2157-B7B0-E76B72C34F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1122" y="1191893"/>
            <a:ext cx="1313816" cy="1242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3B5CFA-764F-0D4B-6882-65032F2BEC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91183" y="685612"/>
            <a:ext cx="1118719" cy="7238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C66B43-6461-92DA-8A7D-29BFDDDAC5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7EBD30-78C6-8933-7234-81A4B68D35F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3BA27D-21E0-589B-E308-7EBADBD4D25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62329" y="6192377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06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92FE04-D190-D068-40B5-DF33AFECAC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716" y="764861"/>
            <a:ext cx="3875784" cy="453183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95F5E56-9EF8-8B0F-85CD-96B7B49A5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35F0C0-FDC2-3BDC-00F5-96B9A311F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800718-6418-BDB6-73F5-94F9F51F83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04144B-8D84-263C-5CF2-A0B8DF257C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CEE8F7-05E0-44E5-02EB-A2E692D8B00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62329" y="6192377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73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E8B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6D2B05-F817-DAB8-E0A8-905FC4ECF7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716" y="1594022"/>
            <a:ext cx="4572871" cy="4436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3AA210-F1CE-4D7C-F00F-6C8B215D56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43C39D-DF3E-D5C6-A748-2E622A076A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A6D8E3-8445-E5F6-37F3-7C14D80A17B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62329" y="6192377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849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0FDAE7-8C30-F331-D510-2626023F590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F89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77214C-661C-4E0D-3CC8-94B1423C72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061" y="1403457"/>
            <a:ext cx="3634878" cy="354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CB1A7C-D965-1E3A-BCA3-F0FA58A8E1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EB7E72-CF30-CCB3-39E7-B9C9C3B84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B3DC3A-9997-4007-1D43-9D9DB988B84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62329" y="6192377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351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4FAA95-09D7-2412-3C72-04FFC3085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8352" y="1327172"/>
            <a:ext cx="2190682" cy="47031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C24758-B3BC-2E6A-063E-A557ADED93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2F5C05-06F2-088A-B85F-02FA1C3DEA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3C0B0B-13BD-96C7-E2C5-06F172D98D8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62329" y="6192377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69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1286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A39D40DE-EB86-5F32-28E6-303C7992B63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412906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A16BD0-F41E-FBB0-AC9B-8791CE2690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268828" y="1293429"/>
            <a:ext cx="4651642" cy="522991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95F5E56-9EF8-8B0F-85CD-96B7B49A5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35F0C0-FDC2-3BDC-00F5-96B9A311F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8B9BB-9690-B9F6-C726-402680D6EA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A0AE53-17DD-A87B-2A28-480659BCD9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B0441D-9472-9367-7BF7-FA43E4D6260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62329" y="6192377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957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C24758-B3BC-2E6A-063E-A557ADED93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2F5C05-06F2-088A-B85F-02FA1C3DEA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513C4C31-FA94-D112-ABF9-B2E37E4546A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A26160-2DF4-1C7E-0943-5273BF9157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62329" y="6192377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78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95F5E56-9EF8-8B0F-85CD-96B7B49A5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35F0C0-FDC2-3BDC-00F5-96B9A311F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8B9BB-9690-B9F6-C726-402680D6E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A0AE53-17DD-A87B-2A28-480659BCD9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C5026ABA-700A-3C99-CB19-DAACC04CC16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56C04F-6B12-96A0-AD7F-8A74CF11F5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62329" y="6192377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816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E8B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3AA210-F1CE-4D7C-F00F-6C8B215D5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43C39D-DF3E-D5C6-A748-2E622A076A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C413B2B5-E6FF-D923-B286-E757DEE720B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4E3A21-4F12-077C-42C0-DB7323CDD2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62329" y="6192377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335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0FDAE7-8C30-F331-D510-2626023F590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F89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CB1A7C-D965-1E3A-BCA3-F0FA58A8E1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EB7E72-CF30-CCB3-39E7-B9C9C3B84D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6B3590FF-8289-5043-7530-287C7372396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031A32-532F-AC64-A382-4C1A69D16F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62329" y="6192377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310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92D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1FB1B8-927F-F127-ECC1-C5AA85D3F5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898" y="4024737"/>
            <a:ext cx="2288002" cy="2000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78A36A-05A0-B140-8062-436A4B4D96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9422" y="1186425"/>
            <a:ext cx="1313816" cy="1242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5969B9-EEC7-84FD-4FAF-28A91B0F53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0312" y="1763034"/>
            <a:ext cx="931880" cy="597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ACA3E3-6F5B-728F-1CC8-EA2498720A0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5244" y="4024737"/>
            <a:ext cx="1333896" cy="2000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8076F0-97CC-C013-9838-52D3E59FE8F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62867" y="4642015"/>
            <a:ext cx="922377" cy="13835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01F4E0-43E8-4A1D-12B3-A9C24AAF51A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9081" y="1107470"/>
            <a:ext cx="771954" cy="499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40849D-98C2-0250-E43A-FF65DED2CE8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F84B12-233D-6C94-D818-5A5771BC5A0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94E3DF-64F4-D933-DD0D-FBBCC9FB34EC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2162160-C6D6-FEE7-EB38-764188ECE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E9FAB06-579E-997C-D507-3C7DE96A6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019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EEC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F47650-839D-64FC-8B9B-16DF3BE461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1775" y="251505"/>
            <a:ext cx="3068225" cy="2848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BDD096-AB7B-F0B2-4D84-F219EAC2C9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998" y="2998309"/>
            <a:ext cx="4833085" cy="30272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2AC29A-9C15-311F-FE03-44D2C6F4D5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FE8486-0EE3-E15E-01B5-EBDC736BE9E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013EA2-3299-D5A3-15C6-76FA66974104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7FCCCA3-CA4B-DCFB-9A01-49D4180F5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6E6A915-51C2-4EBF-53BC-0B5DC7E3B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313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5D8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CBC66-CA1A-6D97-EBAF-C1076AC492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998" y="2342273"/>
            <a:ext cx="2667350" cy="3683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798F48-458A-A5A8-9EE2-10C62B0D57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8492" y="1801504"/>
            <a:ext cx="2211508" cy="24447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BA2CF2-D81D-38ED-A568-53A9829493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FD19EF-7BB1-D768-C46D-866D06D5CB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FE5FB9-C997-0B21-B639-A4320B75F8E1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6B40E0A-0316-6C28-7C92-77F467049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321FCB2-B93B-9C25-56A5-D33FE27D0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643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FA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A6207-5E81-F1A0-6B3E-F89F3B56DC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8912" y="4574465"/>
            <a:ext cx="2849355" cy="1522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D610E5-A200-A1BA-A4EC-C15DEB105B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0806" y="4343566"/>
            <a:ext cx="959123" cy="16872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26D852-2BC4-0F33-FF1B-E51262F710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3889" y="3998752"/>
            <a:ext cx="1155137" cy="20320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2E3957-660C-DC7A-618D-EFAE302208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08004" y="2027774"/>
            <a:ext cx="1202045" cy="770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D7284E-9009-94FE-E4C6-A86089410B4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1951" y="1205856"/>
            <a:ext cx="2343386" cy="20059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4523C4-567D-C82F-46C3-BC956AE9537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ADA80A-8733-9160-77D8-D0C09D1FC3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E45D0E-524D-A8FD-C2A4-0912C93EB6FA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9804798-D62B-8E22-EC07-CCDD63147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7CCA334-D3FC-F093-4C53-33542CF68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902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kalvo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92D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8A36A-05A0-B140-8062-436A4B4D9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9422" y="976125"/>
            <a:ext cx="1313816" cy="1242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5969B9-EEC7-84FD-4FAF-28A91B0F53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05305" y="1253698"/>
            <a:ext cx="931880" cy="597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01F4E0-43E8-4A1D-12B3-A9C24AAF51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07316" y="1107470"/>
            <a:ext cx="771954" cy="499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CE9531-13F5-CE7A-AB63-D35F6183F5B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15924" y="2371226"/>
            <a:ext cx="1706473" cy="36635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6C7433-4F2F-85A1-36D1-705393735D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83372" y="3703525"/>
            <a:ext cx="771954" cy="499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451504-0A27-1AA1-E439-EAFDA354A22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F389B9-AFC0-F9D6-D033-C74B9A7C74F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2FA486-D675-63E2-B1E4-BC44281B4540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CB3C6E-CE0D-98D7-A8E2-203BB6DD4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ACA5602-4C8E-915C-95E3-E4888267E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6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1D452-B069-3513-7895-1E05AC40607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29698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A5B21D32-70E9-80F8-C4B9-2B5132531D1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395982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kalvo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5D8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17ECFC-97EC-54E9-185A-D18DF274E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9422" y="976125"/>
            <a:ext cx="1313816" cy="12421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B86BB6-53EA-FCE3-1767-AE37698910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0312" y="2063366"/>
            <a:ext cx="931880" cy="597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19A5BB-D99E-D6AC-37DE-C8CAB0EE53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07316" y="1107470"/>
            <a:ext cx="771954" cy="499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01712B-0295-77DE-0519-07B5387C39F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-121804" y="2703165"/>
            <a:ext cx="3266352" cy="36724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7D65C1-A1D2-1C99-6665-CC552626379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30C04A-2A48-697B-873C-B9B1137CEA2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56B4F7-7BE6-8BA3-C2C5-522F5472CAED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9587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kalvo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87BDEF-49EB-F2C9-E876-1638A73B36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B593C4-8031-9BC9-7A08-9B05051256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99827" y="2140666"/>
            <a:ext cx="2878768" cy="47173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D5F2C8-174E-2CAF-4024-9C30CEAB33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59157" y="3554604"/>
            <a:ext cx="2173215" cy="4956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459462-58A7-0C5C-E5F7-D422BCD200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71352" y="3554604"/>
            <a:ext cx="2173215" cy="4956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36B94D-3E21-7697-60D8-2E9CD60605B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59157" y="2379074"/>
            <a:ext cx="28956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858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kalvo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87BDEF-49EB-F2C9-E876-1638A73B36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85A38-BDB2-E590-7C48-46A4C47EE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85" y="1563756"/>
            <a:ext cx="3832652" cy="5307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309851-3655-BBF4-5043-6A2A116544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59157" y="3554604"/>
            <a:ext cx="2173215" cy="495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3244A8-44AE-F5E9-CC7A-C88C314D40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71352" y="3554604"/>
            <a:ext cx="2173215" cy="4956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53880C-C62D-4792-72CA-16726B8DDD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59157" y="2379074"/>
            <a:ext cx="28956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343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Vihreä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142056-FD20-5939-2E02-6C6B6519C8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613" y="974290"/>
            <a:ext cx="1448268" cy="16934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414DFA-1E5B-D19A-1CAB-A873EFAE80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4043" y="1587761"/>
            <a:ext cx="1874113" cy="10014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6422D3-EEF0-B43C-886F-786C334074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90318" y="896248"/>
            <a:ext cx="790256" cy="16965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478C61-DD34-5389-7EE5-7D18572445A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02979" y="906408"/>
            <a:ext cx="1644999" cy="18494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0A0FF2-ABF4-F3DC-5745-062AE4407BE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860608" y="1154406"/>
            <a:ext cx="1429244" cy="13941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7D69AF-4A6E-676A-5716-E87D23DD257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6785" y="3559097"/>
            <a:ext cx="1792576" cy="16202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0F0861-A7BE-0D72-D593-B8F63F2BDDB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576097" y="3468205"/>
            <a:ext cx="1301286" cy="18020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D428E0-B126-D7DC-E498-53B29287717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694119" y="3578675"/>
            <a:ext cx="1016756" cy="15810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727E0F-4FF7-904D-F864-A62D111450B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27611" y="3594574"/>
            <a:ext cx="1595736" cy="15492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026685-930B-C6D3-51C0-C7C561A4A6D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940083" y="3456936"/>
            <a:ext cx="1073767" cy="18245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7D71F6-DB3E-8675-9B31-8E31E8C472C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578272" y="6006593"/>
            <a:ext cx="2242770" cy="58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118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Vihreä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2C2AC1B-9161-317F-569B-CA4F5825C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329" y="3280793"/>
            <a:ext cx="1885008" cy="18850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73EAD1-BA16-5ABB-C27E-D825776A04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70129" y="3280793"/>
            <a:ext cx="1885008" cy="188500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3B3403F-92F4-6902-3A02-2AAF04A30D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07662" y="3285485"/>
            <a:ext cx="1885008" cy="1896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EFCEAC-3D2B-FD62-6C5E-58F4906F171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9329" y="1021587"/>
            <a:ext cx="1885008" cy="1885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027191-3F33-2EFE-226A-7FA95DAE7A8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970129" y="1021587"/>
            <a:ext cx="1885008" cy="18850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D28074-0236-4153-200C-35752FA7F13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507662" y="1021587"/>
            <a:ext cx="1885008" cy="188500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28E54F3-8041-799D-627A-D4FB5956A9C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11729" y="1021587"/>
            <a:ext cx="1910141" cy="188500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D48C867-7468-44B5-4D62-4D793994B8E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140929" y="1021587"/>
            <a:ext cx="1885008" cy="18850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EBF5903-724B-AB5E-7D06-C301EEF6DE9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311729" y="3280794"/>
            <a:ext cx="1910141" cy="190537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EF8AE59-A92C-F34B-F58F-F3C8C4E76AE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140929" y="3280793"/>
            <a:ext cx="1885008" cy="18850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C6FA7E-31E5-F8CA-EB70-353389847B1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578272" y="6006593"/>
            <a:ext cx="2242770" cy="58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469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- Vihreä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7CE429-C314-0E3A-F662-9813A4CF0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6744" y="1021877"/>
            <a:ext cx="940914" cy="1029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77F68E-CE8D-8877-4624-8746961AA5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6218" y="1019750"/>
            <a:ext cx="946141" cy="9461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6A3989-30A5-1018-AFCD-B5B7D25C10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52262" y="1030205"/>
            <a:ext cx="935686" cy="935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F1CDAC-0339-8998-8E37-BB56887164D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37851" y="1030205"/>
            <a:ext cx="1089891" cy="1006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42BDBF-1805-F74B-59DC-26155DD8C2C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224139" y="2188924"/>
            <a:ext cx="943526" cy="9590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C5B87E-80A2-FF81-EBB0-54F5C271FE4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71345" y="2190667"/>
            <a:ext cx="1089891" cy="9475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0C0958-098A-E473-6DA9-4D3FEBC8F44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64916" y="2187602"/>
            <a:ext cx="950571" cy="9505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7AF72B-69F0-3275-9364-653DDDF86FA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819167" y="2187601"/>
            <a:ext cx="998297" cy="9614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82DB7B-B642-18E4-91B1-4B0067C5B49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021145" y="2188924"/>
            <a:ext cx="946716" cy="10624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CADB27-0207-84DB-98FA-AC005354C94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526928" y="3621423"/>
            <a:ext cx="974130" cy="10661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B4C5D41-2D0F-999B-1B63-5E4ABC8E5C6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911080" y="3621424"/>
            <a:ext cx="973137" cy="9731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1763EC5-380A-9A6E-D09A-C5E36FB157F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102659" y="3621424"/>
            <a:ext cx="973138" cy="9731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B5B4E75-7E00-78BD-82B5-B29A978E197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294239" y="3621423"/>
            <a:ext cx="1123910" cy="10376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FAD1438-8223-EF5F-E986-B7CC65EF1F9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25896" y="4808905"/>
            <a:ext cx="966748" cy="98268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BA2FF77-4439-BDF8-D854-E61D3DF2B20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368071" y="4812566"/>
            <a:ext cx="1115165" cy="96947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39BE8A2-BA06-77F4-FC03-E8A58DF079B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658663" y="4808906"/>
            <a:ext cx="973139" cy="9731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4A012B8-43B7-41EF-C10C-C9F550BA6821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6807229" y="4808905"/>
            <a:ext cx="1020375" cy="9826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A495BDA-24F5-926B-1878-24FFD245C18E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003031" y="4808905"/>
            <a:ext cx="973139" cy="1092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783CBD-77C9-83AB-0687-F2188715D92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761481" y="1023670"/>
            <a:ext cx="940914" cy="9409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C9751A-DCEA-E58F-B748-BBB587C70112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8677644" y="1030204"/>
            <a:ext cx="948087" cy="948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FC30C1-2825-37A1-B595-9A80B273B68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3724415" y="3631254"/>
            <a:ext cx="963307" cy="9633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2313AC-693C-96DD-B052-478EC098C9F1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8636591" y="3611879"/>
            <a:ext cx="982681" cy="9826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7D7826-43A2-D4E8-85AF-C670E5EBB9DB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9578272" y="6006593"/>
            <a:ext cx="2242770" cy="58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31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9620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7ECBD7-6868-196C-DB66-E8E4E553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453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7EE379-E0D9-C4B8-525D-E446B06D4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6303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image" Target="../media/image4.emf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image" Target="../media/image3.emf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E75B6B-A566-6D2C-D9FB-973D1D88FF29}"/>
              </a:ext>
            </a:extLst>
          </p:cNvPr>
          <p:cNvSpPr/>
          <p:nvPr userDrawn="1"/>
        </p:nvSpPr>
        <p:spPr>
          <a:xfrm>
            <a:off x="1" y="6120582"/>
            <a:ext cx="12192000" cy="737418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CE8820-8C1E-C2CF-6535-3421F681E4F8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7D7624-09E2-CD5B-ED2F-B120661FB6D1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660785" y="6361445"/>
            <a:ext cx="1105015" cy="251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2CDC5E-977A-E0E6-1A4B-2C1C87F39497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8797128" y="6268327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8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23" r:id="rId2"/>
    <p:sldLayoutId id="2147484101" r:id="rId3"/>
    <p:sldLayoutId id="2147484026" r:id="rId4"/>
    <p:sldLayoutId id="2147484027" r:id="rId5"/>
    <p:sldLayoutId id="2147484028" r:id="rId6"/>
    <p:sldLayoutId id="2147484030" r:id="rId7"/>
    <p:sldLayoutId id="2147484065" r:id="rId8"/>
    <p:sldLayoutId id="2147484066" r:id="rId9"/>
    <p:sldLayoutId id="2147484067" r:id="rId10"/>
    <p:sldLayoutId id="2147484068" r:id="rId11"/>
    <p:sldLayoutId id="2147484057" r:id="rId12"/>
    <p:sldLayoutId id="2147484062" r:id="rId13"/>
    <p:sldLayoutId id="2147484031" r:id="rId14"/>
    <p:sldLayoutId id="2147484058" r:id="rId15"/>
    <p:sldLayoutId id="2147484063" r:id="rId16"/>
    <p:sldLayoutId id="2147484060" r:id="rId17"/>
    <p:sldLayoutId id="214748406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CE8820-8C1E-C2CF-6535-3421F681E4F8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875D4A-8775-E2D2-06C8-C090930AB518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8797127" y="6273634"/>
            <a:ext cx="1573200" cy="407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1A3295-B488-9501-BC9D-6AAAD9060DB3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0660784" y="6357677"/>
            <a:ext cx="1112400" cy="24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9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71" r:id="rId10"/>
    <p:sldLayoutId id="2147484072" r:id="rId11"/>
    <p:sldLayoutId id="2147484073" r:id="rId12"/>
    <p:sldLayoutId id="2147484074" r:id="rId13"/>
    <p:sldLayoutId id="2147484075" r:id="rId14"/>
    <p:sldLayoutId id="2147484076" r:id="rId15"/>
    <p:sldLayoutId id="2147484077" r:id="rId16"/>
    <p:sldLayoutId id="2147484078" r:id="rId17"/>
    <p:sldLayoutId id="2147484079" r:id="rId18"/>
    <p:sldLayoutId id="2147484080" r:id="rId19"/>
    <p:sldLayoutId id="2147484081" r:id="rId20"/>
    <p:sldLayoutId id="2147484082" r:id="rId21"/>
    <p:sldLayoutId id="2147484083" r:id="rId22"/>
    <p:sldLayoutId id="2147484084" r:id="rId23"/>
    <p:sldLayoutId id="2147484085" r:id="rId24"/>
    <p:sldLayoutId id="2147484086" r:id="rId25"/>
    <p:sldLayoutId id="214748411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251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102" r:id="rId5"/>
    <p:sldLayoutId id="2147484104" r:id="rId6"/>
    <p:sldLayoutId id="2147484107" r:id="rId7"/>
    <p:sldLayoutId id="2147484108" r:id="rId8"/>
    <p:sldLayoutId id="2147484109" r:id="rId9"/>
    <p:sldLayoutId id="2147484110" r:id="rId10"/>
    <p:sldLayoutId id="2147484049" r:id="rId11"/>
    <p:sldLayoutId id="2147484050" r:id="rId12"/>
    <p:sldLayoutId id="2147484051" r:id="rId13"/>
    <p:sldLayoutId id="2147484052" r:id="rId14"/>
    <p:sldLayoutId id="2147484105" r:id="rId15"/>
    <p:sldLayoutId id="2147484106" r:id="rId16"/>
    <p:sldLayoutId id="2147484053" r:id="rId17"/>
    <p:sldLayoutId id="214748405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9085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jaana.ojala-jarvi@ely-keskus.fi" TargetMode="Externa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mm.fi/lainsaadanto/maaseutu-ja-rakentaminen" TargetMode="Externa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lex.fi/fi/laki/ajantasa/2007/20071476" TargetMode="External"/><Relationship Id="rId2" Type="http://schemas.openxmlformats.org/officeDocument/2006/relationships/hyperlink" Target="https://www.finlex.fi/fi/laki/ajantasa/2015/20150216" TargetMode="Externa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nlex.fi/fi/laki/ajantasa/2015/20150216" TargetMode="Externa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hyperlink" Target="https://www.finlex.fi/fi/laki/alkup/2023/20230608" TargetMode="Externa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hyperlink" Target="https://www.finlex.fi/fi/laki/alkup/2023/20230608" TargetMode="Externa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lex.fi/fi/laki/alkup/2023/20230265" TargetMode="External"/><Relationship Id="rId2" Type="http://schemas.openxmlformats.org/officeDocument/2006/relationships/hyperlink" Target="https://mmm.fi/lainsaadanto/maaseutu-ja-rakentaminen" TargetMode="Externa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16D52-8865-927C-5844-EEA224CD7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1907178"/>
            <a:ext cx="5327009" cy="1538188"/>
          </a:xfrm>
        </p:spPr>
        <p:txBody>
          <a:bodyPr>
            <a:noAutofit/>
          </a:bodyPr>
          <a:lstStyle/>
          <a:p>
            <a:r>
              <a:rPr lang="fi-FI" sz="2400" dirty="0"/>
              <a:t>Rakentamisen asiakirjat ja kustannusten kohtuullisuuden määrittäminen</a:t>
            </a:r>
            <a:endParaRPr lang="en-FI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E269E-0985-78EF-3BD4-8C9A845FD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5"/>
            <a:ext cx="5327009" cy="1360861"/>
          </a:xfrm>
        </p:spPr>
        <p:txBody>
          <a:bodyPr>
            <a:normAutofit lnSpcReduction="10000"/>
          </a:bodyPr>
          <a:lstStyle/>
          <a:p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Jaana Ojala-Järvi</a:t>
            </a:r>
          </a:p>
          <a:p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Hämeen ELY-keskus</a:t>
            </a:r>
          </a:p>
          <a:p>
            <a:endParaRPr lang="fi-FI" dirty="0"/>
          </a:p>
          <a:p>
            <a:r>
              <a:rPr lang="fi-FI" dirty="0"/>
              <a:t>17.4.2023</a:t>
            </a:r>
          </a:p>
        </p:txBody>
      </p:sp>
    </p:spTree>
    <p:extLst>
      <p:ext uri="{BB962C8B-B14F-4D97-AF65-F5344CB8AC3E}">
        <p14:creationId xmlns:p14="http://schemas.microsoft.com/office/powerpoint/2010/main" val="3189579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72BFDA98-DBDF-192C-54C5-6E59E7B49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>
                <a:solidFill>
                  <a:schemeClr val="tx1"/>
                </a:solidFill>
              </a:rPr>
              <a:t>Koneiden ja laitteiden kilpailutus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A271649-9AAA-A7C8-A5F1-41EDA3310DE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000" b="0" i="0" dirty="0">
                <a:solidFill>
                  <a:srgbClr val="444444"/>
                </a:solidFill>
                <a:effectLst/>
              </a:rPr>
              <a:t>Mikäli hankittavalle koneelle tai laitteelle ei ole määritelty yksikkökustannusta, tulee hakijan esittää vähintään 3 vertailukelpoista tarjousta ja tehdä niistä vertailu. </a:t>
            </a:r>
            <a:r>
              <a:rPr lang="fi-FI" dirty="0">
                <a:solidFill>
                  <a:srgbClr val="444444"/>
                </a:solidFill>
              </a:rPr>
              <a:t>Tukihakemuksessa pitää ilmoittaa mihin tarjoukseen on päätynyt ja miksi.</a:t>
            </a:r>
          </a:p>
          <a:p>
            <a:pPr marL="0" indent="0">
              <a:buNone/>
            </a:pPr>
            <a:endParaRPr lang="fi-FI" dirty="0">
              <a:solidFill>
                <a:srgbClr val="444444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rgbClr val="444444"/>
                </a:solidFill>
              </a:rPr>
              <a:t>Investoinnit joihin on määritelty yksikkökustannus tai vakioitu yksikkökustannus riittää kustannusarvio tai yksi tarjous.</a:t>
            </a:r>
          </a:p>
          <a:p>
            <a:pPr marL="0" indent="0">
              <a:buNone/>
            </a:pPr>
            <a:endParaRPr lang="fi-FI" sz="2000" b="0" i="0" dirty="0">
              <a:solidFill>
                <a:srgbClr val="444444"/>
              </a:solidFill>
              <a:effectLst/>
            </a:endParaRPr>
          </a:p>
          <a:p>
            <a:endParaRPr lang="fi-FI" sz="2000" dirty="0">
              <a:solidFill>
                <a:srgbClr val="444444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87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8907065B-0163-523A-9152-415D63A6C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	</a:t>
            </a:r>
            <a:r>
              <a:rPr lang="fi-FI" sz="2700" dirty="0">
                <a:solidFill>
                  <a:schemeClr val="tx1"/>
                </a:solidFill>
              </a:rPr>
              <a:t>Rakennusinvestointiin ryhtyvän muistilista: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60B80A3-2749-4A90-C2D1-3CC30285F10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5063" y="1445623"/>
            <a:ext cx="8377646" cy="47374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sz="2000" b="0" i="0" dirty="0">
                <a:solidFill>
                  <a:srgbClr val="444444"/>
                </a:solidFill>
                <a:effectLst/>
              </a:rPr>
              <a:t>Hanki pätevä, maatalousrakentamiseen perehtynyt suunnittelija, joka tuntee myös tuetun rakentamisen säädökset.</a:t>
            </a:r>
          </a:p>
          <a:p>
            <a:pPr>
              <a:buFontTx/>
              <a:buChar char="-"/>
            </a:pPr>
            <a:r>
              <a:rPr lang="fi-FI" dirty="0">
                <a:solidFill>
                  <a:srgbClr val="444444"/>
                </a:solidFill>
              </a:rPr>
              <a:t>Suunnitelmien ja kustannusarvion valmistuttua, käy ne läpi yhdessä suunnittelijan kanssa. Mikäli tulee muutoksia, tarkista myös ne. </a:t>
            </a:r>
          </a:p>
          <a:p>
            <a:pPr>
              <a:buFontTx/>
              <a:buChar char="-"/>
            </a:pPr>
            <a:r>
              <a:rPr lang="fi-FI" dirty="0">
                <a:solidFill>
                  <a:srgbClr val="444444"/>
                </a:solidFill>
              </a:rPr>
              <a:t>Tarkista, että tukihakemuksen liitteeksi tulevat viimeiset ja samat suunnitelmat kuin rakennuslupahakemukseen.</a:t>
            </a:r>
          </a:p>
          <a:p>
            <a:pPr>
              <a:buFontTx/>
              <a:buChar char="-"/>
            </a:pPr>
            <a:r>
              <a:rPr lang="fi-FI" dirty="0">
                <a:solidFill>
                  <a:srgbClr val="444444"/>
                </a:solidFill>
              </a:rPr>
              <a:t>Laita rakennus-/toimenpidelupa ajoissa vireille.</a:t>
            </a:r>
          </a:p>
          <a:p>
            <a:pPr>
              <a:buFontTx/>
              <a:buChar char="-"/>
            </a:pPr>
            <a:r>
              <a:rPr lang="fi-FI" sz="2000" b="0" i="0" dirty="0">
                <a:solidFill>
                  <a:srgbClr val="444444"/>
                </a:solidFill>
                <a:effectLst/>
              </a:rPr>
              <a:t>Hanki ajoissa pätevä, riittävästi maatalousrakentamiseen perehtynyt vastaava työnjohtaja.</a:t>
            </a:r>
          </a:p>
          <a:p>
            <a:pPr>
              <a:buFontTx/>
              <a:buChar char="-"/>
            </a:pPr>
            <a:r>
              <a:rPr lang="fi-FI" dirty="0">
                <a:solidFill>
                  <a:srgbClr val="444444"/>
                </a:solidFill>
              </a:rPr>
              <a:t>Ole aktiivinen, vaadi suunnittelijalta ja vastaavalta työnjohtajalta se, mikä heidän tehtäviinsä kuuluu. Sinä maksat.</a:t>
            </a:r>
          </a:p>
          <a:p>
            <a:pPr>
              <a:buFontTx/>
              <a:buChar char="-"/>
            </a:pPr>
            <a:r>
              <a:rPr lang="fi-FI" sz="2000" b="0" i="0" dirty="0">
                <a:solidFill>
                  <a:srgbClr val="444444"/>
                </a:solidFill>
                <a:effectLst/>
              </a:rPr>
              <a:t>Tee kaikki sopimukset kirjallisena.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731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D98D038D-ED40-CF9A-43B6-6A11FA45B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700" dirty="0">
                <a:solidFill>
                  <a:schemeClr val="tx1"/>
                </a:solidFill>
              </a:rPr>
              <a:t>Aurinkopaneeli-investointiin ryhtyvän muistilista: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0853A75-8BD7-5158-014D-A5DE8BD194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1568553"/>
            <a:ext cx="8479971" cy="4675494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fi-FI" dirty="0"/>
              <a:t>Tarkista lupatarve rakennusvalvonnasta.</a:t>
            </a:r>
          </a:p>
          <a:p>
            <a:pPr>
              <a:buFontTx/>
              <a:buChar char="-"/>
            </a:pPr>
            <a:r>
              <a:rPr lang="fi-FI" dirty="0"/>
              <a:t>Teetä energialaskelma, josta selviää maatalouden käyttämä vuosikulutus.</a:t>
            </a:r>
          </a:p>
          <a:p>
            <a:pPr>
              <a:buFontTx/>
              <a:buChar char="-"/>
            </a:pPr>
            <a:r>
              <a:rPr lang="fi-FI" dirty="0"/>
              <a:t>Pyydä useampi vertailukelpoinen tarjous.</a:t>
            </a:r>
          </a:p>
          <a:p>
            <a:pPr>
              <a:buFontTx/>
              <a:buChar char="-"/>
            </a:pPr>
            <a:r>
              <a:rPr lang="fi-FI" dirty="0"/>
              <a:t>Varmista asiantuntijaa käyttäen rakenteiden kestävyys (kattoasennus).</a:t>
            </a:r>
          </a:p>
          <a:p>
            <a:pPr>
              <a:buFontTx/>
              <a:buChar char="-"/>
            </a:pPr>
            <a:r>
              <a:rPr lang="fi-FI" dirty="0"/>
              <a:t>Ole yhteydessä vakuutusyhtiöösi (voi olla erityisvaatimuksia).</a:t>
            </a:r>
          </a:p>
          <a:p>
            <a:pPr>
              <a:buFontTx/>
              <a:buChar char="-"/>
            </a:pPr>
            <a:r>
              <a:rPr lang="fi-FI" dirty="0"/>
              <a:t>Ennen paneelien tilausta, pyydä sähköverkkoyhtiön lupa (esitetään tukihakemuksen liitteenä).</a:t>
            </a:r>
          </a:p>
          <a:p>
            <a:pPr>
              <a:buFontTx/>
              <a:buChar char="-"/>
            </a:pPr>
            <a:r>
              <a:rPr lang="fi-FI" dirty="0"/>
              <a:t>Varmista, että asentajalla on tarvittava lupa.</a:t>
            </a:r>
          </a:p>
          <a:p>
            <a:pPr>
              <a:buFontTx/>
              <a:buChar char="-"/>
            </a:pPr>
            <a:r>
              <a:rPr lang="fi-FI" dirty="0"/>
              <a:t>Vaadi asennuksesta piirrokset ja asennuspöytäkirjat.</a:t>
            </a:r>
          </a:p>
          <a:p>
            <a:pPr>
              <a:buFontTx/>
              <a:buChar char="-"/>
            </a:pPr>
            <a:r>
              <a:rPr lang="fi-FI" dirty="0"/>
              <a:t>Vaadi asennus- ja varmennustarkastus (mahdollisesti kysytään maksatuksessa).</a:t>
            </a:r>
          </a:p>
          <a:p>
            <a:pPr>
              <a:buFontTx/>
              <a:buChar char="-"/>
            </a:pPr>
            <a:r>
              <a:rPr lang="fi-FI" dirty="0"/>
              <a:t>Vaadi opastetarrat ja käyttöohjeet.</a:t>
            </a:r>
          </a:p>
          <a:p>
            <a:pPr>
              <a:buFontTx/>
              <a:buChar char="-"/>
            </a:pPr>
            <a:r>
              <a:rPr lang="fi-FI" dirty="0"/>
              <a:t>Vaadi käyttöopastus.</a:t>
            </a:r>
          </a:p>
          <a:p>
            <a:pPr>
              <a:buFontTx/>
              <a:buChar char="-"/>
            </a:pPr>
            <a:r>
              <a:rPr lang="fi-FI" dirty="0"/>
              <a:t>Tukihakemuksen liitteeksi: yksi tarjous tai kustannusarvio, sähköverkkoyhtiön lupa, asemapiirros (josta selviää sijoituspaikka), todistus energiaveron palautuksesta. Tuki myönnetään vakioituna yksikkökustannuksena </a:t>
            </a:r>
            <a:r>
              <a:rPr lang="fi-FI" dirty="0" err="1"/>
              <a:t>kWp:n</a:t>
            </a:r>
            <a:r>
              <a:rPr lang="fi-FI" dirty="0"/>
              <a:t> mukaisesti, jolloin hanke pitää toteuttaa suunnitelman mukaisesti. </a:t>
            </a:r>
          </a:p>
          <a:p>
            <a:pPr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7097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76B847A-F4F8-1D98-46CF-A313367037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			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375515F-005C-6802-565B-89387505A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2139519"/>
            <a:ext cx="5327009" cy="23880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/>
              <a:t>Lisätiedot:</a:t>
            </a:r>
          </a:p>
          <a:p>
            <a:pPr marL="0" indent="0">
              <a:buNone/>
            </a:pPr>
            <a:r>
              <a:rPr lang="fi-FI" dirty="0"/>
              <a:t>Jaana Ojala-Järvi,</a:t>
            </a:r>
          </a:p>
          <a:p>
            <a:pPr marL="0" indent="0">
              <a:buNone/>
            </a:pPr>
            <a:r>
              <a:rPr lang="fi-FI" dirty="0"/>
              <a:t>rakennusinsinööri</a:t>
            </a:r>
          </a:p>
          <a:p>
            <a:pPr marL="0" indent="0">
              <a:buNone/>
            </a:pPr>
            <a:r>
              <a:rPr lang="fi-FI" dirty="0"/>
              <a:t>Hämeen ELY-keskus</a:t>
            </a:r>
          </a:p>
          <a:p>
            <a:pPr marL="0" indent="0">
              <a:buNone/>
            </a:pPr>
            <a:r>
              <a:rPr lang="fi-FI" dirty="0">
                <a:hlinkClick r:id="rId2"/>
              </a:rPr>
              <a:t>jaana.ojala-jarvi@ely-keskus.fi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p. 0295 025 214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Tavoitettavissa parillisilla viikoilla.</a:t>
            </a:r>
          </a:p>
        </p:txBody>
      </p:sp>
    </p:spTree>
    <p:extLst>
      <p:ext uri="{BB962C8B-B14F-4D97-AF65-F5344CB8AC3E}">
        <p14:creationId xmlns:p14="http://schemas.microsoft.com/office/powerpoint/2010/main" val="1770175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F4C62A60-2A1F-13AE-0EC9-D3D8006DE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i-FI" sz="2400" dirty="0">
                <a:solidFill>
                  <a:schemeClr val="tx1"/>
                </a:solidFill>
              </a:rPr>
              <a:t>Mitä rakentamisen asiakirjoja tarvitaan?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3C66200-E599-51C7-D365-563757E042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Pääpiirustukset</a:t>
            </a:r>
          </a:p>
          <a:p>
            <a:r>
              <a:rPr lang="fi-FI" sz="2400" dirty="0"/>
              <a:t>Erikoissuunnitelmat          (pyydetään tarvittaessa)</a:t>
            </a:r>
          </a:p>
          <a:p>
            <a:r>
              <a:rPr lang="fi-FI" sz="2400" dirty="0"/>
              <a:t>Rakennusselostus</a:t>
            </a:r>
          </a:p>
          <a:p>
            <a:r>
              <a:rPr lang="fi-FI" sz="2400" dirty="0"/>
              <a:t>Kustannuslaskelma / kustannusarvio </a:t>
            </a:r>
          </a:p>
          <a:p>
            <a:r>
              <a:rPr lang="fi-FI" sz="2400" dirty="0"/>
              <a:t>Viranomaisluvat</a:t>
            </a:r>
          </a:p>
          <a:p>
            <a:endParaRPr lang="fi-FI" sz="2400" dirty="0"/>
          </a:p>
          <a:p>
            <a:pPr marL="0" indent="0">
              <a:buNone/>
            </a:pPr>
            <a:r>
              <a:rPr lang="fi-FI" sz="1800" i="1" dirty="0"/>
              <a:t>”Suunnitelmat täydentävät toisiaan”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5208132-6813-6615-4C93-E87F4D2571A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i-FI" dirty="0"/>
              <a:t>Suunnitelmissa tulee huomioida rakentamista koskevan lainsäädännön ja määräysten lisäksi tuettavaa rakentamista koskeva lainsäädäntö:</a:t>
            </a:r>
          </a:p>
          <a:p>
            <a:pPr lvl="1"/>
            <a:r>
              <a:rPr lang="fi-FI" dirty="0">
                <a:hlinkClick r:id="rId2"/>
              </a:rPr>
              <a:t>https://mmm.fi/lainsaadanto/maaseutu-ja-rakentaminen</a:t>
            </a:r>
            <a:endParaRPr lang="fi-FI" dirty="0"/>
          </a:p>
          <a:p>
            <a:r>
              <a:rPr lang="fi-FI" dirty="0"/>
              <a:t>Suunnittelijan tulee olla perehtynyt tuettavan rakentamisen säädöksiin, jotka ovat osin muuta yleistä lainsäädäntöä tiukemmat esim. palotekniset vaatimukset (</a:t>
            </a:r>
            <a:r>
              <a:rPr lang="fi-FI" dirty="0" err="1"/>
              <a:t>MMMa</a:t>
            </a:r>
            <a:r>
              <a:rPr lang="fi-FI" dirty="0"/>
              <a:t> 265/2019).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0325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536E687C-D0D3-90A1-6582-8EA8F6817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				</a:t>
            </a:r>
            <a:r>
              <a:rPr lang="fi-FI" sz="2400" dirty="0">
                <a:solidFill>
                  <a:schemeClr val="tx1"/>
                </a:solidFill>
              </a:rPr>
              <a:t>Pääpiirustukset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63447AF-3138-DC40-5477-8927C6C3773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12869" y="2021163"/>
            <a:ext cx="3352800" cy="366156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 Asemakuva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 Pohjakuvat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 Leikkauskuvat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 Julkisivukuvat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AD9A84E-C567-2E30-E88C-3E480131716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4193206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Ympäristöministeriön asetus rakentamista koskevista suunnitelmista ja selvityksistä:</a:t>
            </a:r>
          </a:p>
          <a:p>
            <a:pPr marL="457200" lvl="1" indent="0">
              <a:buNone/>
            </a:pPr>
            <a:r>
              <a:rPr lang="fi-FI" dirty="0">
                <a:hlinkClick r:id="rId2"/>
              </a:rPr>
              <a:t>https://www.finlex.fi/fi/laki/ajantasa/2015/20150216</a:t>
            </a:r>
            <a:r>
              <a:rPr lang="fi-FI" dirty="0"/>
              <a:t> </a:t>
            </a:r>
          </a:p>
          <a:p>
            <a:r>
              <a:rPr lang="fi-FI" dirty="0"/>
              <a:t>Suunnittelukulut taannehtivasti tuettavia </a:t>
            </a:r>
            <a:r>
              <a:rPr lang="fi-FI" b="1" dirty="0"/>
              <a:t>1.1.2023 lähtien </a:t>
            </a:r>
          </a:p>
          <a:p>
            <a:pPr marL="457200" lvl="1" indent="0">
              <a:buNone/>
            </a:pPr>
            <a:r>
              <a:rPr lang="fi-FI" dirty="0">
                <a:hlinkClick r:id="rId3"/>
              </a:rPr>
              <a:t>https://www.finlex.fi/fi/laki/ajantasa/2007/20071476</a:t>
            </a:r>
            <a:endParaRPr lang="fi-FI" dirty="0"/>
          </a:p>
          <a:p>
            <a:pPr marL="457200" lvl="1" indent="0">
              <a:buNone/>
            </a:pPr>
            <a:r>
              <a:rPr lang="fi-FI" dirty="0"/>
              <a:t>13 § Tuettavaa toimenpidettä koskevat edellytykset</a:t>
            </a:r>
          </a:p>
          <a:p>
            <a:pPr marL="457200" lvl="1" indent="0">
              <a:buNone/>
            </a:pPr>
            <a:r>
              <a:rPr lang="fi-FI" dirty="0"/>
              <a:t>Maatilan investointitukea </a:t>
            </a:r>
            <a:r>
              <a:rPr lang="fi-FI" b="1" dirty="0"/>
              <a:t>ei myönnetä sellaiseen toimenpiteeseen, jonka toteuttaminen on aloitettu ennen tukihakemuksen jättämistä</a:t>
            </a:r>
            <a:r>
              <a:rPr lang="fi-FI" dirty="0"/>
              <a:t>. Edellä säädetystä poiketen ennen tukihakemuksen jättämistä aiheutuneisiin tuettavaksi haettavaan toimenpiteeseen liittyviin </a:t>
            </a:r>
            <a:r>
              <a:rPr lang="fi-FI" b="1" dirty="0"/>
              <a:t>välttämättömiin suunnittelukustannuksiin voidaan tukea kuitenkin myöntää</a:t>
            </a:r>
            <a:r>
              <a:rPr lang="fi-FI" dirty="0"/>
              <a:t>. </a:t>
            </a:r>
          </a:p>
          <a:p>
            <a:pPr marL="457200" lvl="1" indent="0">
              <a:buNone/>
            </a:pPr>
            <a:r>
              <a:rPr lang="fi-FI" dirty="0">
                <a:solidFill>
                  <a:srgbClr val="FF0000"/>
                </a:solidFill>
              </a:rPr>
              <a:t>Edellä 13 §:n 1 momentissa tarkoitettuihin suunnittelukustannuksiin ei voida tukea myöntää, jos ne ovat aiheutuneet ennen 1 päivää tammikuuta 2023.</a:t>
            </a:r>
          </a:p>
          <a:p>
            <a:r>
              <a:rPr lang="fi-FI" dirty="0"/>
              <a:t>Metsäkato on otettava jatkossa huomioon nautakarjatuotannossa.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0759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0F91ECC2-491D-D9AD-BC67-FD9F693FA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		</a:t>
            </a:r>
            <a:r>
              <a:rPr lang="fi-FI" sz="2400" dirty="0">
                <a:solidFill>
                  <a:schemeClr val="tx1"/>
                </a:solidFill>
              </a:rPr>
              <a:t>Erikoissuunnitelmat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36C791D-B86A-C489-F298-2C8105C7593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Pohjatutkimukset</a:t>
            </a:r>
          </a:p>
          <a:p>
            <a:r>
              <a:rPr lang="fi-FI" dirty="0"/>
              <a:t>Rakennepiirustukset</a:t>
            </a:r>
          </a:p>
          <a:p>
            <a:r>
              <a:rPr lang="fi-FI" dirty="0"/>
              <a:t>LVI-S eli lämmitysratkaisujen, vesi-, viemäri-, ilmanvaihto- ja sähkötekniset suunnitelmat</a:t>
            </a:r>
          </a:p>
          <a:p>
            <a:r>
              <a:rPr lang="fi-FI" dirty="0"/>
              <a:t>Automaatiosuunnitelmat</a:t>
            </a:r>
          </a:p>
          <a:p>
            <a:r>
              <a:rPr lang="fi-FI" dirty="0"/>
              <a:t>Piha- ja istutussuunnitelmat</a:t>
            </a:r>
          </a:p>
          <a:p>
            <a:r>
              <a:rPr lang="fi-FI" dirty="0"/>
              <a:t>Työpiirustukset</a:t>
            </a:r>
          </a:p>
          <a:p>
            <a:r>
              <a:rPr lang="fi-FI" dirty="0"/>
              <a:t>Purkusuunnitelma, asbestikartoitus</a:t>
            </a:r>
          </a:p>
          <a:p>
            <a:r>
              <a:rPr lang="fi-FI" dirty="0"/>
              <a:t>Jne.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B9CB354-FB94-0A5A-1652-3007BAD125A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i-FI" dirty="0"/>
              <a:t>Pyydetään tarvittaessa ne erikoissuunnitelmat, joilla on merkitystä hyväksyttävien kustannusten arvioinnissa</a:t>
            </a:r>
          </a:p>
          <a:p>
            <a:r>
              <a:rPr lang="fi-FI" dirty="0"/>
              <a:t>Suunnitelmia tarvitaan myös rakennuslupaa varten. Niiden perusteella voidaan pyytää tarjouksia kohteen tarvikkeista, kalusteista ja asennuksista.</a:t>
            </a:r>
          </a:p>
          <a:p>
            <a:r>
              <a:rPr lang="fi-FI" dirty="0"/>
              <a:t>Ympäristöministeriön asetus rakentamista koskevista suunnitelmista ja selvityksistä:</a:t>
            </a:r>
          </a:p>
          <a:p>
            <a:pPr lvl="1"/>
            <a:r>
              <a:rPr lang="fi-FI" dirty="0">
                <a:hlinkClick r:id="rId2"/>
              </a:rPr>
              <a:t>https://www.finlex.fi/fi/laki/ajantasa/2015/20150216</a:t>
            </a:r>
            <a:r>
              <a:rPr lang="fi-FI" dirty="0"/>
              <a:t>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0702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BE3E2F0-2384-6A6C-D899-068354C5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>
                <a:solidFill>
                  <a:schemeClr val="tx1"/>
                </a:solidFill>
              </a:rPr>
              <a:t>Rakennusselostus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E16E6F3-6E5C-DDF8-74F0-842D720E60B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fi-FI" dirty="0">
                <a:hlinkClick r:id="rId2"/>
              </a:rPr>
              <a:t>https://www.finlex.fi/fi/laki/alkup/2023/20230608</a:t>
            </a:r>
            <a:endParaRPr lang="fi-FI" dirty="0"/>
          </a:p>
          <a:p>
            <a:r>
              <a:rPr lang="fi-FI" dirty="0">
                <a:solidFill>
                  <a:srgbClr val="444444"/>
                </a:solidFill>
                <a:latin typeface="IntervalSansProRegular"/>
              </a:rPr>
              <a:t>”</a:t>
            </a:r>
            <a:r>
              <a:rPr lang="fi-FI" b="1" u="sng" dirty="0">
                <a:solidFill>
                  <a:srgbClr val="444444"/>
                </a:solidFill>
                <a:latin typeface="IntervalSansProRegular"/>
              </a:rPr>
              <a:t>R</a:t>
            </a:r>
            <a:r>
              <a:rPr lang="fi-FI" b="1" i="0" u="sng" dirty="0">
                <a:solidFill>
                  <a:srgbClr val="444444"/>
                </a:solidFill>
                <a:effectLst/>
                <a:latin typeface="IntervalSansProRegular"/>
              </a:rPr>
              <a:t>akennusselostus on laadittava rakennusosakohtaisesti rakentamisessa yleisesti käytettävän nimikkeistön mukaisesti</a:t>
            </a:r>
            <a:r>
              <a:rPr lang="fi-FI" b="0" i="0" dirty="0">
                <a:solidFill>
                  <a:srgbClr val="444444"/>
                </a:solidFill>
                <a:effectLst/>
                <a:latin typeface="IntervalSansProRegular"/>
              </a:rPr>
              <a:t>.”</a:t>
            </a:r>
            <a:endParaRPr lang="fi-FI" dirty="0"/>
          </a:p>
          <a:p>
            <a:r>
              <a:rPr lang="fi-FI" dirty="0"/>
              <a:t>Rakennusselostuksen on oltava rakennussuunnittelijan tai muun rakentamistalouteen riittävästi perehtyneen rakennusalan asiantuntijan tai kyseessä olevaan investointikohteeseen perehtyneen alan </a:t>
            </a:r>
            <a:r>
              <a:rPr lang="fi-FI" b="1" dirty="0"/>
              <a:t>asiantuntijan laatima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277AFF8-C8E8-5BA7-6160-21F087E5315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820140E-CA89-638D-D101-2A00010D3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967" y="1175268"/>
            <a:ext cx="5835033" cy="459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08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A3AA8542-8CB7-454B-338F-F8D615F1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>
                <a:solidFill>
                  <a:schemeClr val="tx1"/>
                </a:solidFill>
              </a:rPr>
              <a:t>Kustannuslaskelma / </a:t>
            </a:r>
            <a:br>
              <a:rPr lang="fi-FI" sz="2400" dirty="0">
                <a:solidFill>
                  <a:schemeClr val="tx1"/>
                </a:solidFill>
              </a:rPr>
            </a:br>
            <a:r>
              <a:rPr lang="fi-FI" sz="2400" dirty="0">
                <a:solidFill>
                  <a:schemeClr val="tx1"/>
                </a:solidFill>
              </a:rPr>
              <a:t>kustannusarvio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D838419-83D0-AEFC-00B7-58AB3BA19EE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fi-FI" dirty="0">
                <a:hlinkClick r:id="rId2"/>
              </a:rPr>
              <a:t>https://www.finlex.fi/fi/laki/alkup/2023/20230608</a:t>
            </a:r>
            <a:endParaRPr lang="fi-FI" dirty="0"/>
          </a:p>
          <a:p>
            <a:r>
              <a:rPr lang="fi-FI" dirty="0"/>
              <a:t>”</a:t>
            </a:r>
            <a:r>
              <a:rPr lang="fi-FI" b="0" i="0" dirty="0">
                <a:solidFill>
                  <a:srgbClr val="444444"/>
                </a:solidFill>
                <a:effectLst/>
                <a:latin typeface="IntervalSansProRegular"/>
              </a:rPr>
              <a:t> </a:t>
            </a:r>
            <a:r>
              <a:rPr lang="fi-FI" b="1" i="0" u="sng" dirty="0">
                <a:solidFill>
                  <a:srgbClr val="444444"/>
                </a:solidFill>
                <a:effectLst/>
                <a:latin typeface="IntervalSansProRegular"/>
              </a:rPr>
              <a:t>Kustannusarvio on laadittava rakennusosakohtaisesti rakentamisessa yleisesti käytettävän nimikkeistön mukaisesti</a:t>
            </a:r>
            <a:r>
              <a:rPr lang="fi-FI" b="0" i="0" dirty="0">
                <a:solidFill>
                  <a:srgbClr val="444444"/>
                </a:solidFill>
                <a:effectLst/>
                <a:latin typeface="IntervalSansProRegular"/>
              </a:rPr>
              <a:t>.”</a:t>
            </a:r>
            <a:endParaRPr lang="fi-FI" dirty="0"/>
          </a:p>
          <a:p>
            <a:r>
              <a:rPr lang="fi-FI" dirty="0"/>
              <a:t>Kustannusarvion on oltava rakennussuunnittelijan tai muun rakentamistalouteen riittävästi perehtyneen rakennusalan asiantuntijan tai kyseessä olevaan investointikohteeseen perehtyneen alan </a:t>
            </a:r>
            <a:r>
              <a:rPr lang="fi-FI" b="1" dirty="0"/>
              <a:t>asiantuntijan laatima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DFDD4B3-7FD7-BF31-3950-250F2F019AF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22322" y="2021163"/>
            <a:ext cx="3952870" cy="3661569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5" name="Sisällön paikkamerkki 13">
            <a:extLst>
              <a:ext uri="{FF2B5EF4-FFF2-40B4-BE49-F238E27FC236}">
                <a16:creationId xmlns:a16="http://schemas.microsoft.com/office/drawing/2014/main" id="{3B275596-2F3A-4B10-9E3E-13B66AF20DA8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3"/>
          <a:stretch>
            <a:fillRect/>
          </a:stretch>
        </p:blipFill>
        <p:spPr>
          <a:xfrm>
            <a:off x="6969922" y="252413"/>
            <a:ext cx="4105269" cy="5634037"/>
          </a:xfrm>
        </p:spPr>
      </p:pic>
      <p:pic>
        <p:nvPicPr>
          <p:cNvPr id="6" name="Sisällön paikkamerkki 13">
            <a:extLst>
              <a:ext uri="{FF2B5EF4-FFF2-40B4-BE49-F238E27FC236}">
                <a16:creationId xmlns:a16="http://schemas.microsoft.com/office/drawing/2014/main" id="{E2783339-3201-11FA-B8BC-7A56635970CA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3"/>
          <a:stretch>
            <a:fillRect/>
          </a:stretch>
        </p:blipFill>
        <p:spPr>
          <a:xfrm>
            <a:off x="6969922" y="404813"/>
            <a:ext cx="4257669" cy="5634037"/>
          </a:xfrm>
        </p:spPr>
      </p:pic>
    </p:spTree>
    <p:extLst>
      <p:ext uri="{BB962C8B-B14F-4D97-AF65-F5344CB8AC3E}">
        <p14:creationId xmlns:p14="http://schemas.microsoft.com/office/powerpoint/2010/main" val="3810630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B92CDC30-8A23-3303-38EC-0F73FE7D9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fi-FI" sz="2400" dirty="0">
                <a:solidFill>
                  <a:schemeClr val="tx1"/>
                </a:solidFill>
              </a:rPr>
              <a:t>Viranomaisluvat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64B19A5-123A-0CED-C830-CAA8E8EB4A2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fi-FI" dirty="0"/>
              <a:t>Rakentamisen luvat:</a:t>
            </a:r>
          </a:p>
          <a:p>
            <a:pPr lvl="1"/>
            <a:r>
              <a:rPr lang="fi-FI" dirty="0"/>
              <a:t>Esimerkiksi rakennuslupa, ympäristölupa, toimenpidelupa</a:t>
            </a:r>
            <a:br>
              <a:rPr lang="fi-FI" dirty="0"/>
            </a:br>
            <a:endParaRPr lang="fi-FI" dirty="0"/>
          </a:p>
          <a:p>
            <a:pPr marL="0" indent="0">
              <a:buNone/>
            </a:pPr>
            <a:br>
              <a:rPr lang="fi-FI" dirty="0"/>
            </a:br>
            <a:endParaRPr lang="fi-FI" dirty="0"/>
          </a:p>
          <a:p>
            <a:endParaRPr lang="fi-FI" dirty="0"/>
          </a:p>
          <a:p>
            <a:r>
              <a:rPr lang="fi-FI" dirty="0"/>
              <a:t> Museoviraston lausunnot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989B0D1-0C69-1AD2-F9CA-F55FB628976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fi-FI" dirty="0"/>
              <a:t>Rakentamisen lupien tarve on selvitettävä </a:t>
            </a:r>
            <a:r>
              <a:rPr lang="fi-FI" b="1" u="sng" dirty="0"/>
              <a:t>aina</a:t>
            </a:r>
            <a:r>
              <a:rPr lang="fi-FI" dirty="0"/>
              <a:t> kunnan rakennusvalvontaviranomaiselta</a:t>
            </a:r>
          </a:p>
          <a:p>
            <a:pPr lvl="1"/>
            <a:r>
              <a:rPr lang="fi-FI" sz="2000" dirty="0"/>
              <a:t>Hakemuksen liitteeksi tallennetaan: </a:t>
            </a:r>
          </a:p>
          <a:p>
            <a:pPr lvl="2"/>
            <a:r>
              <a:rPr lang="fi-FI" sz="2000" dirty="0"/>
              <a:t>hyväksytty lupapäätös tai </a:t>
            </a:r>
          </a:p>
          <a:p>
            <a:pPr lvl="2"/>
            <a:r>
              <a:rPr lang="fi-FI" sz="2000" dirty="0"/>
              <a:t>lupaviranomaisen kirjallinen lausunto luvan tarpeettomuudesta</a:t>
            </a:r>
            <a:br>
              <a:rPr lang="fi-FI" dirty="0"/>
            </a:br>
            <a:endParaRPr lang="fi-FI" dirty="0"/>
          </a:p>
          <a:p>
            <a:pPr marL="0" indent="0">
              <a:buNone/>
            </a:pPr>
            <a:r>
              <a:rPr lang="fi-FI" dirty="0"/>
              <a:t>	Museoviraston lausunnot haetaan 	muun muassa suojeltuja kohteita 	koskeville hankkeille.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4803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9224613-D2DB-DA92-F82B-03B926050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i-FI" sz="2700" dirty="0">
                <a:solidFill>
                  <a:schemeClr val="tx1"/>
                </a:solidFill>
              </a:rPr>
              <a:t>Kustannusten kohtuullisuuden määrittäminen</a:t>
            </a:r>
            <a:br>
              <a:rPr lang="fi-FI" sz="2700" dirty="0">
                <a:solidFill>
                  <a:schemeClr val="tx1"/>
                </a:solidFill>
              </a:rPr>
            </a:br>
            <a:r>
              <a:rPr lang="fi-FI" sz="2700" dirty="0">
                <a:solidFill>
                  <a:schemeClr val="tx1"/>
                </a:solidFill>
              </a:rPr>
              <a:t>           </a:t>
            </a:r>
            <a:r>
              <a:rPr lang="fi-FI" sz="2200" dirty="0">
                <a:solidFill>
                  <a:schemeClr val="tx1"/>
                </a:solidFill>
              </a:rPr>
              <a:t>Yksikkökustannus ja/tai vakioitu yksikkökustannus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0564E24-FEBD-959B-2D64-1535ABF1D3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Hyväksyttävät yksikkökustannukset säädetään MMM:n asetuksella 608/2023 </a:t>
            </a:r>
            <a:r>
              <a:rPr lang="fi-FI" sz="1800" dirty="0">
                <a:hlinkClick r:id="rId2"/>
              </a:rPr>
              <a:t>https://mmm.fi/lainsaadanto/maaseutu-ja-rakentaminen</a:t>
            </a:r>
            <a:r>
              <a:rPr lang="fi-FI" sz="1800" dirty="0"/>
              <a:t> </a:t>
            </a:r>
            <a:endParaRPr lang="fi-FI" sz="1600" dirty="0"/>
          </a:p>
          <a:p>
            <a:r>
              <a:rPr lang="fi-FI" dirty="0"/>
              <a:t>Hyväksyttävien kustannusten kohtuullisuus (</a:t>
            </a:r>
            <a:r>
              <a:rPr lang="fi-FI" dirty="0" err="1"/>
              <a:t>VNa</a:t>
            </a:r>
            <a:r>
              <a:rPr lang="fi-FI" dirty="0"/>
              <a:t> 265/2023 41 §) </a:t>
            </a:r>
            <a:r>
              <a:rPr lang="fi-FI" sz="1800" dirty="0">
                <a:hlinkClick r:id="rId3"/>
              </a:rPr>
              <a:t>https://www.finlex.fi/fi/laki/alkup/2023/20230265</a:t>
            </a:r>
            <a:r>
              <a:rPr lang="fi-FI" sz="1800" dirty="0"/>
              <a:t> </a:t>
            </a:r>
          </a:p>
          <a:p>
            <a:pPr marL="457200" lvl="1" indent="0">
              <a:buNone/>
            </a:pPr>
            <a:r>
              <a:rPr lang="fi-FI" sz="2000" dirty="0"/>
              <a:t>Investoinnin tuki perustuu yksikkökustannuksiin, jos asianomaista kohdetta koskevista yksikkökustannuksista on säädetty.</a:t>
            </a:r>
          </a:p>
          <a:p>
            <a:r>
              <a:rPr lang="fi-FI" dirty="0"/>
              <a:t>Jos kyseessä on </a:t>
            </a:r>
            <a:r>
              <a:rPr lang="fi-FI" b="1" dirty="0"/>
              <a:t>vakioitujen</a:t>
            </a:r>
            <a:r>
              <a:rPr lang="fi-FI" dirty="0"/>
              <a:t> </a:t>
            </a:r>
            <a:r>
              <a:rPr lang="fi-FI" b="1" dirty="0"/>
              <a:t>yksikkökustannusten perusteella maksettava tuki</a:t>
            </a:r>
            <a:r>
              <a:rPr lang="fi-FI" dirty="0"/>
              <a:t>, tuen maksamisen edellytyksenä on, että </a:t>
            </a:r>
            <a:r>
              <a:rPr lang="fi-FI" b="1" dirty="0"/>
              <a:t>hanke on toteutettu tukipäätöksen mukaisesti</a:t>
            </a:r>
            <a:r>
              <a:rPr lang="fi-FI" dirty="0"/>
              <a:t>.</a:t>
            </a:r>
          </a:p>
          <a:p>
            <a:pPr lvl="1"/>
            <a:r>
              <a:rPr lang="fi-FI" sz="2000" dirty="0"/>
              <a:t>Jos investointiin sisältyy suurimmaksi osaksi (80 % tai enemmän hyväksyttävistä kustannuksista) osia, joihin sovelletaan vakioyksikkökustannuksia, investoinnille on tehtävä yksi tukipäätös, jossa noudatetaan vakioyksikkökustannusten maksatuskäytäntöä.</a:t>
            </a:r>
          </a:p>
          <a:p>
            <a:pPr lvl="1"/>
            <a:r>
              <a:rPr lang="fi-FI" sz="2000" dirty="0"/>
              <a:t>Oleellisista muutoksista on ilmoitettava etukäteen rahoittajalle – muutospäätös!</a:t>
            </a:r>
          </a:p>
          <a:p>
            <a:pPr lvl="1"/>
            <a:r>
              <a:rPr lang="fi-FI" sz="2000" dirty="0"/>
              <a:t>Maksaminen dokumentaatioperusteisesti. Maksajilla on aina oikeus tarkastaa investointi.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6026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E0AC0FC-8DCE-F0EC-2002-47568D0D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	</a:t>
            </a:r>
            <a:r>
              <a:rPr lang="fi-FI" sz="2700" dirty="0">
                <a:solidFill>
                  <a:schemeClr val="tx1"/>
                </a:solidFill>
              </a:rPr>
              <a:t>Yksikkökustannuksen määräytyminen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8D1F448-9017-835E-F112-7DB23989B64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42141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2000" b="0" i="0" dirty="0">
                <a:solidFill>
                  <a:srgbClr val="444444"/>
                </a:solidFill>
                <a:effectLst/>
              </a:rPr>
              <a:t>Yksikkökustannus määräytyy rakennuskohteesta riippuen:</a:t>
            </a:r>
          </a:p>
          <a:p>
            <a:r>
              <a:rPr lang="fi-FI" dirty="0">
                <a:solidFill>
                  <a:srgbClr val="444444"/>
                </a:solidFill>
              </a:rPr>
              <a:t>Pinta-alaperusteisesti (m²)</a:t>
            </a:r>
          </a:p>
          <a:p>
            <a:r>
              <a:rPr lang="fi-FI" sz="2000" dirty="0">
                <a:solidFill>
                  <a:srgbClr val="444444"/>
                </a:solidFill>
              </a:rPr>
              <a:t>Kuutiotilavuuden perusteella (m³)</a:t>
            </a:r>
          </a:p>
          <a:p>
            <a:r>
              <a:rPr lang="fi-FI" dirty="0">
                <a:solidFill>
                  <a:srgbClr val="444444"/>
                </a:solidFill>
              </a:rPr>
              <a:t>Tehoperusteisesti (kW)</a:t>
            </a:r>
          </a:p>
          <a:p>
            <a:r>
              <a:rPr lang="fi-FI" sz="2000" dirty="0">
                <a:solidFill>
                  <a:srgbClr val="444444"/>
                </a:solidFill>
              </a:rPr>
              <a:t>Eläinmäärän mukaisesti (kpl)</a:t>
            </a:r>
          </a:p>
          <a:p>
            <a:r>
              <a:rPr lang="fi-FI" sz="2000" dirty="0">
                <a:solidFill>
                  <a:srgbClr val="444444"/>
                </a:solidFill>
              </a:rPr>
              <a:t>Juoksumetrin mukaisesti (</a:t>
            </a:r>
            <a:r>
              <a:rPr lang="fi-FI" sz="2000" dirty="0" err="1">
                <a:solidFill>
                  <a:srgbClr val="444444"/>
                </a:solidFill>
              </a:rPr>
              <a:t>jm</a:t>
            </a:r>
            <a:r>
              <a:rPr lang="fi-FI" sz="2000" dirty="0">
                <a:solidFill>
                  <a:srgbClr val="444444"/>
                </a:solidFill>
              </a:rPr>
              <a:t>)</a:t>
            </a:r>
          </a:p>
          <a:p>
            <a:pPr marL="457200" lvl="1" indent="0">
              <a:buNone/>
            </a:pPr>
            <a:endParaRPr lang="fi-FI" dirty="0">
              <a:solidFill>
                <a:srgbClr val="444444"/>
              </a:solidFill>
            </a:endParaRPr>
          </a:p>
          <a:p>
            <a:pPr marL="457200" lvl="1" indent="0">
              <a:buNone/>
            </a:pPr>
            <a:r>
              <a:rPr lang="fi-FI" dirty="0">
                <a:solidFill>
                  <a:srgbClr val="FF0000"/>
                </a:solidFill>
              </a:rPr>
              <a:t>Esim. eläinrakennuksen yksikkökustannukseen vaikuttavat pinta-ala ja eläinmäärä.</a:t>
            </a:r>
          </a:p>
          <a:p>
            <a:pPr marL="457200" lvl="1" indent="0">
              <a:buNone/>
            </a:pPr>
            <a:r>
              <a:rPr lang="fi-FI" dirty="0">
                <a:solidFill>
                  <a:srgbClr val="FF0000"/>
                </a:solidFill>
              </a:rPr>
              <a:t>Rakennuksen pinta-alaan hyväksytään huoneala = hum², joka rajoittuu huonetta/tilaa ympäröiviin seiniin.</a:t>
            </a:r>
          </a:p>
          <a:p>
            <a:pPr marL="457200" lvl="1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On tärkeää, että asiakirjoista löytyvät yksikkökustannuslaskelmaa varten vaadittavat tiedot. Peruskorjauskohteissa tulee asiakirjoista ilmetä tilanne ennen ja jälkeen  (esim. eläinmäärät).</a:t>
            </a:r>
          </a:p>
          <a:p>
            <a:pPr marL="0" indent="0">
              <a:buNone/>
            </a:pPr>
            <a:r>
              <a:rPr lang="fi-FI" dirty="0"/>
              <a:t>Mikäli hyväksytty kustannusarvio jää alhaisemmaksi kuin yksikkökustannus, myönnetään tuki hyväksytyn kustannusarvion mukaisesti.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3941454"/>
      </p:ext>
    </p:extLst>
  </p:cSld>
  <p:clrMapOvr>
    <a:masterClrMapping/>
  </p:clrMapOvr>
</p:sld>
</file>

<file path=ppt/theme/theme1.xml><?xml version="1.0" encoding="utf-8"?>
<a:theme xmlns:a="http://schemas.openxmlformats.org/drawingml/2006/main" name="Sisältökalvot">
  <a:themeElements>
    <a:clrScheme name="Maaseutu-f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BD88"/>
      </a:accent1>
      <a:accent2>
        <a:srgbClr val="FE7303"/>
      </a:accent2>
      <a:accent3>
        <a:srgbClr val="165B94"/>
      </a:accent3>
      <a:accent4>
        <a:srgbClr val="30E0E9"/>
      </a:accent4>
      <a:accent5>
        <a:srgbClr val="E7B65C"/>
      </a:accent5>
      <a:accent6>
        <a:srgbClr val="F7928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sältökalvot - Ei alareunaa">
  <a:themeElements>
    <a:clrScheme name="Maaseutu-f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BD88"/>
      </a:accent1>
      <a:accent2>
        <a:srgbClr val="FE7303"/>
      </a:accent2>
      <a:accent3>
        <a:srgbClr val="165B94"/>
      </a:accent3>
      <a:accent4>
        <a:srgbClr val="30E0E9"/>
      </a:accent4>
      <a:accent5>
        <a:srgbClr val="E7B65C"/>
      </a:accent5>
      <a:accent6>
        <a:srgbClr val="F7928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net, välikalvot, loppukalvo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raafiset elementi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1AE0FE23D6459113E48C7AFF170E" ma:contentTypeVersion="10" ma:contentTypeDescription="Create a new document." ma:contentTypeScope="" ma:versionID="87d9173894724cc144633b1646d8d4ff">
  <xsd:schema xmlns:xsd="http://www.w3.org/2001/XMLSchema" xmlns:xs="http://www.w3.org/2001/XMLSchema" xmlns:p="http://schemas.microsoft.com/office/2006/metadata/properties" xmlns:ns2="0123031f-e947-4b25-8dfc-c4abd861bdf2" xmlns:ns3="96dd3c4d-fbd0-4b9a-88ac-301973ed0ddc" targetNamespace="http://schemas.microsoft.com/office/2006/metadata/properties" ma:root="true" ma:fieldsID="665849f6b76df3920c2d989a2e196a4b" ns2:_="" ns3:_="">
    <xsd:import namespace="0123031f-e947-4b25-8dfc-c4abd861bdf2"/>
    <xsd:import namespace="96dd3c4d-fbd0-4b9a-88ac-301973ed0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3031f-e947-4b25-8dfc-c4abd861bd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d3c4d-fbd0-4b9a-88ac-301973ed0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3E8508-7A8D-4FD6-B7FA-BA0B8466B0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23031f-e947-4b25-8dfc-c4abd861bdf2"/>
    <ds:schemaRef ds:uri="96dd3c4d-fbd0-4b9a-88ac-301973ed0d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8D0D63-99E9-4BC3-B811-55E4400300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Maaseutuohjelman_yhteinen_esityspohja_2021_240221</Template>
  <TotalTime>4853</TotalTime>
  <Words>951</Words>
  <Application>Microsoft Office PowerPoint</Application>
  <PresentationFormat>Laajakuva</PresentationFormat>
  <Paragraphs>119</Paragraphs>
  <Slides>13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13</vt:i4>
      </vt:variant>
    </vt:vector>
  </HeadingPairs>
  <TitlesOfParts>
    <vt:vector size="22" baseType="lpstr">
      <vt:lpstr>Arial</vt:lpstr>
      <vt:lpstr>Calibri</vt:lpstr>
      <vt:lpstr>IntervalSansProRegular</vt:lpstr>
      <vt:lpstr>Tahoma</vt:lpstr>
      <vt:lpstr>Wingdings</vt:lpstr>
      <vt:lpstr>Sisältökalvot</vt:lpstr>
      <vt:lpstr>Sisältökalvot - Ei alareunaa</vt:lpstr>
      <vt:lpstr>Kannet, välikalvot, loppukalvot</vt:lpstr>
      <vt:lpstr>Graafiset elementit</vt:lpstr>
      <vt:lpstr>Rakentamisen asiakirjat ja kustannusten kohtuullisuuden määrittäminen</vt:lpstr>
      <vt:lpstr>  Mitä rakentamisen asiakirjoja tarvitaan?</vt:lpstr>
      <vt:lpstr>    Pääpiirustukset</vt:lpstr>
      <vt:lpstr>  Erikoissuunnitelmat</vt:lpstr>
      <vt:lpstr>Rakennusselostus</vt:lpstr>
      <vt:lpstr>Kustannuslaskelma /  kustannusarvio</vt:lpstr>
      <vt:lpstr>   Viranomaisluvat</vt:lpstr>
      <vt:lpstr> Kustannusten kohtuullisuuden määrittäminen            Yksikkökustannus ja/tai vakioitu yksikkökustannus</vt:lpstr>
      <vt:lpstr> Yksikkökustannuksen määräytyminen</vt:lpstr>
      <vt:lpstr>Koneiden ja laitteiden kilpailutus</vt:lpstr>
      <vt:lpstr> Rakennusinvestointiin ryhtyvän muistilista:</vt:lpstr>
      <vt:lpstr>Aurinkopaneeli-investointiin ryhtyvän muistilista: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Tulosviestintä 2022</dc:title>
  <dc:creator>Nivukoski Emilia (Ruokavirasto)</dc:creator>
  <cp:lastModifiedBy>Ojala-Järvi Jaana (ELY)</cp:lastModifiedBy>
  <cp:revision>141</cp:revision>
  <cp:lastPrinted>2018-08-24T13:32:20Z</cp:lastPrinted>
  <dcterms:created xsi:type="dcterms:W3CDTF">2022-04-05T10:40:53Z</dcterms:created>
  <dcterms:modified xsi:type="dcterms:W3CDTF">2023-04-17T04:46:39Z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  <property fmtid="{D5CDD505-2E9C-101B-9397-08002B2CF9AE}" pid="3" name="ContentTypeId">
    <vt:lpwstr>0x010100D85B1AE0FE23D6459113E48C7AFF170E</vt:lpwstr>
  </property>
</Properties>
</file>