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3" r:id="rId3"/>
  </p:sldMasterIdLst>
  <p:notesMasterIdLst>
    <p:notesMasterId r:id="rId34"/>
  </p:notesMasterIdLst>
  <p:handoutMasterIdLst>
    <p:handoutMasterId r:id="rId35"/>
  </p:handoutMasterIdLst>
  <p:sldIdLst>
    <p:sldId id="362" r:id="rId4"/>
    <p:sldId id="258" r:id="rId5"/>
    <p:sldId id="286" r:id="rId6"/>
    <p:sldId id="285" r:id="rId7"/>
    <p:sldId id="262" r:id="rId8"/>
    <p:sldId id="263" r:id="rId9"/>
    <p:sldId id="264" r:id="rId10"/>
    <p:sldId id="266" r:id="rId11"/>
    <p:sldId id="267" r:id="rId12"/>
    <p:sldId id="303" r:id="rId13"/>
    <p:sldId id="271" r:id="rId14"/>
    <p:sldId id="273" r:id="rId15"/>
    <p:sldId id="274" r:id="rId16"/>
    <p:sldId id="311" r:id="rId17"/>
    <p:sldId id="276" r:id="rId18"/>
    <p:sldId id="281" r:id="rId19"/>
    <p:sldId id="283" r:id="rId20"/>
    <p:sldId id="284" r:id="rId21"/>
    <p:sldId id="287" r:id="rId22"/>
    <p:sldId id="304" r:id="rId23"/>
    <p:sldId id="302" r:id="rId24"/>
    <p:sldId id="310" r:id="rId25"/>
    <p:sldId id="272" r:id="rId26"/>
    <p:sldId id="257" r:id="rId27"/>
    <p:sldId id="309" r:id="rId28"/>
    <p:sldId id="305" r:id="rId29"/>
    <p:sldId id="306" r:id="rId30"/>
    <p:sldId id="308" r:id="rId31"/>
    <p:sldId id="307" r:id="rId32"/>
    <p:sldId id="313" r:id="rId33"/>
  </p:sldIdLst>
  <p:sldSz cx="12192000" cy="6858000"/>
  <p:notesSz cx="9929813" cy="67992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B95"/>
    <a:srgbClr val="E8B75D"/>
    <a:srgbClr val="B1DFC5"/>
    <a:srgbClr val="F5F5F5"/>
    <a:srgbClr val="F9F9F9"/>
    <a:srgbClr val="8AACC9"/>
    <a:srgbClr val="F4DBAD"/>
    <a:srgbClr val="FCC8C2"/>
    <a:srgbClr val="F89284"/>
    <a:srgbClr val="FF7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165DD-60CD-40A2-8FBD-1AAC94C4286C}" v="1" dt="2023-03-20T12:03:10.323"/>
    <p1510:client id="{1CDAC6F1-F0B5-C332-F7A2-26E689F79AA7}" v="57" dt="2023-03-30T06:01:00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7" autoAdjust="0"/>
    <p:restoredTop sz="96303"/>
  </p:normalViewPr>
  <p:slideViewPr>
    <p:cSldViewPr snapToGrid="0" snapToObjects="1">
      <p:cViewPr varScale="1">
        <p:scale>
          <a:sx n="110" d="100"/>
          <a:sy n="110" d="100"/>
        </p:scale>
        <p:origin x="8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4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ukku Mika" userId="S::mika.koukku_lappeenranta.fi#ext#@taimi.onmicrosoft.com::2987cbd5-bccf-4da0-b60d-0cdfeacba7ef" providerId="AD" clId="Web-{1CDAC6F1-F0B5-C332-F7A2-26E689F79AA7}"/>
    <pc:docChg chg="modSld">
      <pc:chgData name="Koukku Mika" userId="S::mika.koukku_lappeenranta.fi#ext#@taimi.onmicrosoft.com::2987cbd5-bccf-4da0-b60d-0cdfeacba7ef" providerId="AD" clId="Web-{1CDAC6F1-F0B5-C332-F7A2-26E689F79AA7}" dt="2023-03-30T06:01:00.157" v="57" actId="20577"/>
      <pc:docMkLst>
        <pc:docMk/>
      </pc:docMkLst>
      <pc:sldChg chg="modSp">
        <pc:chgData name="Koukku Mika" userId="S::mika.koukku_lappeenranta.fi#ext#@taimi.onmicrosoft.com::2987cbd5-bccf-4da0-b60d-0cdfeacba7ef" providerId="AD" clId="Web-{1CDAC6F1-F0B5-C332-F7A2-26E689F79AA7}" dt="2023-03-30T06:01:00.157" v="57" actId="20577"/>
        <pc:sldMkLst>
          <pc:docMk/>
          <pc:sldMk cId="1918739610" sldId="281"/>
        </pc:sldMkLst>
        <pc:spChg chg="mod">
          <ac:chgData name="Koukku Mika" userId="S::mika.koukku_lappeenranta.fi#ext#@taimi.onmicrosoft.com::2987cbd5-bccf-4da0-b60d-0cdfeacba7ef" providerId="AD" clId="Web-{1CDAC6F1-F0B5-C332-F7A2-26E689F79AA7}" dt="2023-03-30T06:01:00.157" v="57" actId="20577"/>
          <ac:spMkLst>
            <pc:docMk/>
            <pc:sldMk cId="1918739610" sldId="281"/>
            <ac:spMk id="3" creationId="{7842ABFF-41C3-4659-B4A9-8A4A517209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29.3.2023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7833"/>
            <a:ext cx="4302919" cy="3414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96" y="6457833"/>
            <a:ext cx="4302919" cy="3414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29.3.2023.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982" y="3271868"/>
            <a:ext cx="7943850" cy="26770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7833"/>
            <a:ext cx="4302919" cy="3414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4596" y="6457833"/>
            <a:ext cx="4302919" cy="3414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sz="1000" dirty="0"/>
              <a:t>Test note</a:t>
            </a:r>
          </a:p>
        </p:txBody>
      </p:sp>
    </p:spTree>
    <p:extLst>
      <p:ext uri="{BB962C8B-B14F-4D97-AF65-F5344CB8AC3E}">
        <p14:creationId xmlns:p14="http://schemas.microsoft.com/office/powerpoint/2010/main" val="65687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5361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40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586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962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7163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060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510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1409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82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929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64653F-AE0E-48E3-BF9E-545350D7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7F2439-D9D3-4B19-BCCE-53A6CF5F7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BF7130-43E0-4C60-BD2F-95022C2D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53AB50-4139-40AE-ABEB-C89AEC65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F1FA02-5CD4-4F23-9836-9AECA9E9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02FE-2915-4491-87A6-CF795762B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17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F1AE4C-236E-4E21-B44C-0E723C9C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334F88-0C50-4A63-ACAC-87514BE72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529124-98D4-441D-A2EB-79F111AC6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7150F2-5B60-41FE-92DD-4A9534A5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8CEF67E-9112-484A-B496-1AB947F4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8E41BD-D0DE-49DF-A472-8CA4633D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02FE-2915-4491-87A6-CF795762B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86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94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38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129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959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45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630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7024E6-9C53-8950-14DC-CF71E2B7610E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215765" y="6358075"/>
            <a:ext cx="1854863" cy="249839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91ED22-CC83-5407-0ABB-F9601E1C810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9313106" y="6344412"/>
            <a:ext cx="1105200" cy="253486"/>
          </a:xfrm>
          <a:prstGeom prst="rect">
            <a:avLst/>
          </a:prstGeom>
        </p:spPr>
      </p:pic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DCDD746-1FC2-7B40-4307-CC635AF5C12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60784" y="6350251"/>
            <a:ext cx="1105015" cy="2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3" r:id="rId2"/>
    <p:sldLayoutId id="2147484101" r:id="rId3"/>
    <p:sldLayoutId id="2147484026" r:id="rId4"/>
    <p:sldLayoutId id="2147484027" r:id="rId5"/>
    <p:sldLayoutId id="2147484028" r:id="rId6"/>
    <p:sldLayoutId id="2147484030" r:id="rId7"/>
    <p:sldLayoutId id="2147484065" r:id="rId8"/>
    <p:sldLayoutId id="2147484066" r:id="rId9"/>
    <p:sldLayoutId id="2147484067" r:id="rId10"/>
    <p:sldLayoutId id="2147484068" r:id="rId11"/>
    <p:sldLayoutId id="2147484057" r:id="rId12"/>
    <p:sldLayoutId id="2147484062" r:id="rId13"/>
    <p:sldLayoutId id="2147484031" r:id="rId14"/>
    <p:sldLayoutId id="2147484058" r:id="rId15"/>
    <p:sldLayoutId id="2147484063" r:id="rId16"/>
    <p:sldLayoutId id="2147484060" r:id="rId17"/>
    <p:sldLayoutId id="2147484061" r:id="rId18"/>
    <p:sldLayoutId id="2147484119" r:id="rId19"/>
    <p:sldLayoutId id="2147484121" r:id="rId20"/>
    <p:sldLayoutId id="2147484122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6D52-8865-927C-5844-EEA224CD7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b="1" dirty="0"/>
              <a:t>Ehdollisuus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E269E-0985-78EF-3BD4-8C9A845FD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986393"/>
          </a:xfrm>
        </p:spPr>
        <p:txBody>
          <a:bodyPr>
            <a:normAutofit fontScale="25000" lnSpcReduction="20000"/>
          </a:bodyPr>
          <a:lstStyle/>
          <a:p>
            <a:endParaRPr lang="fi-FI" dirty="0"/>
          </a:p>
          <a:p>
            <a:r>
              <a:rPr lang="fi-FI" sz="9600" dirty="0"/>
              <a:t>Etelä-Karjalan maaseututoimi</a:t>
            </a:r>
          </a:p>
          <a:p>
            <a:r>
              <a:rPr lang="fi-FI" sz="8000" dirty="0"/>
              <a:t>Mika Koukku ja Katja Nopanen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8957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575297-10ED-4B5D-98D7-05AE9F4C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Talviaikainen vähimmäismaanpeite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E0067F-5B93-489C-94D8-540C4C2BB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8308"/>
            <a:ext cx="5745480" cy="44571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fi-FI" sz="8000" b="1" dirty="0">
                <a:cs typeface="Calibri"/>
              </a:rPr>
              <a:t>Vähintään 33</a:t>
            </a:r>
            <a:r>
              <a:rPr lang="fi-FI" sz="8000" b="1" spc="-70" dirty="0">
                <a:cs typeface="Calibri"/>
              </a:rPr>
              <a:t> </a:t>
            </a:r>
            <a:r>
              <a:rPr lang="fi-FI" sz="8000" b="1" dirty="0">
                <a:cs typeface="Calibri"/>
              </a:rPr>
              <a:t>%</a:t>
            </a:r>
            <a:r>
              <a:rPr lang="fi-FI" sz="8000" b="1" spc="-40" dirty="0">
                <a:cs typeface="Calibri"/>
              </a:rPr>
              <a:t> </a:t>
            </a:r>
            <a:r>
              <a:rPr lang="fi-FI" sz="8000" b="1" dirty="0">
                <a:cs typeface="Calibri"/>
              </a:rPr>
              <a:t>peltojen</a:t>
            </a:r>
            <a:r>
              <a:rPr lang="fi-FI" sz="8000" b="1" spc="-70" dirty="0">
                <a:cs typeface="Calibri"/>
              </a:rPr>
              <a:t> </a:t>
            </a:r>
            <a:r>
              <a:rPr lang="fi-FI" sz="8000" b="1" dirty="0">
                <a:cs typeface="Calibri"/>
              </a:rPr>
              <a:t>ja</a:t>
            </a:r>
            <a:r>
              <a:rPr lang="fi-FI" sz="8000" b="1" spc="-50" dirty="0">
                <a:cs typeface="Calibri"/>
              </a:rPr>
              <a:t> </a:t>
            </a:r>
            <a:r>
              <a:rPr lang="fi-FI" sz="8000" b="1" dirty="0">
                <a:cs typeface="Calibri"/>
              </a:rPr>
              <a:t>pysyvien</a:t>
            </a:r>
            <a:r>
              <a:rPr lang="fi-FI" sz="8000" b="1" spc="-65" dirty="0">
                <a:cs typeface="Calibri"/>
              </a:rPr>
              <a:t> </a:t>
            </a:r>
            <a:r>
              <a:rPr lang="fi-FI" sz="8000" b="1" dirty="0">
                <a:cs typeface="Calibri"/>
              </a:rPr>
              <a:t>kasvien</a:t>
            </a:r>
            <a:r>
              <a:rPr lang="fi-FI" sz="8000" b="1" spc="-65" dirty="0">
                <a:cs typeface="Calibri"/>
              </a:rPr>
              <a:t> </a:t>
            </a:r>
            <a:r>
              <a:rPr lang="fi-FI" sz="8000" b="1" spc="-10" dirty="0">
                <a:cs typeface="Calibri"/>
              </a:rPr>
              <a:t>yhteenlasketusta</a:t>
            </a:r>
            <a:r>
              <a:rPr lang="fi-FI" sz="8000" b="1" spc="-65" dirty="0">
                <a:cs typeface="Calibri"/>
              </a:rPr>
              <a:t> </a:t>
            </a:r>
            <a:r>
              <a:rPr lang="fi-FI" sz="8000" b="1" dirty="0">
                <a:cs typeface="Calibri"/>
              </a:rPr>
              <a:t>alasta</a:t>
            </a:r>
            <a:r>
              <a:rPr lang="fi-FI" sz="8000" b="1" spc="-55" dirty="0">
                <a:cs typeface="Calibri"/>
              </a:rPr>
              <a:t> </a:t>
            </a:r>
            <a:r>
              <a:rPr lang="fi-FI" sz="8000" b="1" dirty="0">
                <a:cs typeface="Calibri"/>
              </a:rPr>
              <a:t>on</a:t>
            </a:r>
            <a:r>
              <a:rPr lang="fi-FI" sz="8000" b="1" spc="-40" dirty="0">
                <a:cs typeface="Calibri"/>
              </a:rPr>
              <a:t> </a:t>
            </a:r>
            <a:r>
              <a:rPr lang="fi-FI" sz="8000" b="1" spc="-10" dirty="0">
                <a:cs typeface="Calibri"/>
              </a:rPr>
              <a:t>oltava kasvipeitteistä</a:t>
            </a:r>
            <a:r>
              <a:rPr lang="fi-FI" sz="8000" b="1" spc="-70" dirty="0">
                <a:cs typeface="Calibri"/>
              </a:rPr>
              <a:t> </a:t>
            </a:r>
            <a:r>
              <a:rPr lang="fi-FI" sz="8000" b="1" spc="-10" dirty="0">
                <a:cs typeface="Calibri"/>
              </a:rPr>
              <a:t>31.10.-15.3.</a:t>
            </a:r>
          </a:p>
          <a:p>
            <a:pPr>
              <a:lnSpc>
                <a:spcPct val="120000"/>
              </a:lnSpc>
            </a:pPr>
            <a:r>
              <a:rPr lang="fi-FI" sz="8000" spc="-10" dirty="0">
                <a:cs typeface="Calibri"/>
              </a:rPr>
              <a:t>Ilmoitetaan syysilmoituksella </a:t>
            </a:r>
            <a:r>
              <a:rPr lang="fi-FI" sz="8000" spc="-10" dirty="0" err="1">
                <a:cs typeface="Calibri"/>
              </a:rPr>
              <a:t>Vipussa</a:t>
            </a:r>
            <a:r>
              <a:rPr lang="fi-FI" sz="8000" spc="-10" dirty="0">
                <a:cs typeface="Calibri"/>
              </a:rPr>
              <a:t>, ei makseta erikseen korvausta</a:t>
            </a:r>
          </a:p>
          <a:p>
            <a:pPr>
              <a:lnSpc>
                <a:spcPct val="120000"/>
              </a:lnSpc>
            </a:pPr>
            <a:r>
              <a:rPr lang="fi-FI" sz="8000" spc="-10" dirty="0">
                <a:cs typeface="Calibri"/>
              </a:rPr>
              <a:t>Vaatimus ei koske pysyvän nurmen alaa</a:t>
            </a:r>
          </a:p>
          <a:p>
            <a:pPr>
              <a:lnSpc>
                <a:spcPct val="120000"/>
              </a:lnSpc>
            </a:pPr>
            <a:endParaRPr lang="fi-FI" sz="8000" dirty="0">
              <a:cs typeface="Calibri"/>
            </a:endParaRPr>
          </a:p>
          <a:p>
            <a:endParaRPr lang="fi-FI" sz="36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7432BC-8FB7-414C-83D8-24085412F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9486" y="1303429"/>
            <a:ext cx="4476205" cy="4749028"/>
          </a:xfrm>
          <a:ln w="127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6400" b="0" i="0" dirty="0">
                <a:effectLst/>
              </a:rPr>
              <a:t>viljojen, tattarin, kvinoan, öljykasvien, kuitukasvien, palkokasvien ja siemenmausteiden sekä näiden seoskasvustojen </a:t>
            </a:r>
            <a:r>
              <a:rPr lang="fi-FI" sz="6400" b="1" i="0" dirty="0">
                <a:effectLst/>
              </a:rPr>
              <a:t>korjaamattomat kasvustot ja sänki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6400" b="0" i="0" dirty="0">
                <a:effectLst/>
              </a:rPr>
              <a:t>syyskylvöiset viljat, syyskylvöiset öljykasvit sekä muut syyskylvöiset kasvit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6400" b="0" i="0" dirty="0">
                <a:effectLst/>
              </a:rPr>
              <a:t>nurmikasvit ja ruokohelpi (lukuun ottamatta pysyviä nurmia)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6400" b="0" i="0" dirty="0">
                <a:effectLst/>
              </a:rPr>
              <a:t>luonnonhoitonurmet ja viherlannoitusnurmet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6400" b="0" i="0" dirty="0">
                <a:effectLst/>
              </a:rPr>
              <a:t>kumina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6400" b="0" i="0" dirty="0">
                <a:effectLst/>
              </a:rPr>
              <a:t>mansikka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6400" b="0" i="0" dirty="0">
                <a:effectLst/>
              </a:rPr>
              <a:t>pysyvät puutarhakasvit, joiden riviväleissä on kasvusto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6400" b="0" i="0" dirty="0">
                <a:effectLst/>
              </a:rPr>
              <a:t>kerääjäkasvit ja välikasvit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6400" b="0" i="0" dirty="0">
                <a:effectLst/>
              </a:rPr>
              <a:t>maanparannus- ja saneerauskasvit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6400" b="0" i="0" dirty="0">
                <a:effectLst/>
              </a:rPr>
              <a:t>monimuotoisuuskasvit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6400" b="0" i="0" dirty="0">
                <a:effectLst/>
              </a:rPr>
              <a:t>viherkesannot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6400" b="0" i="0" dirty="0">
                <a:effectLst/>
              </a:rPr>
              <a:t>suojavyöhykkeet ja turvepeltojen nurmet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343841"/>
              </a:solidFill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520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833DCB-2B7A-4399-9F41-91DB3A4A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Vähimmäismaanpeitteeseen hyväksytään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4A546F-1B7A-4370-80C0-9E4D04C7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K</a:t>
            </a:r>
            <a:r>
              <a:rPr lang="fi-FI" sz="1800" dirty="0">
                <a:effectLst/>
              </a:rPr>
              <a:t>emiallisesti tuhottu </a:t>
            </a:r>
            <a:r>
              <a:rPr lang="fi-FI" sz="1800" b="0" dirty="0">
                <a:effectLst/>
              </a:rPr>
              <a:t>nurmikasvien sekä viljojen, tattarin, kvinoan, öljykasvien, kuitukasvien, palkokasvien ja siemenmausteiden sekä näiden seoskasvustojen sänki</a:t>
            </a:r>
          </a:p>
          <a:p>
            <a:r>
              <a:rPr lang="fi-FI" sz="1800" dirty="0"/>
              <a:t>K</a:t>
            </a:r>
            <a:r>
              <a:rPr lang="fi-FI" sz="1800" dirty="0">
                <a:effectLst/>
              </a:rPr>
              <a:t>evennetysti muokatut </a:t>
            </a:r>
            <a:r>
              <a:rPr lang="fi-FI" sz="1800" b="0" dirty="0">
                <a:effectLst/>
              </a:rPr>
              <a:t>nurmikasvien alat sekä viljojen, tattarin, kvinoan, öljykasvien, kuitukasvien, palkokasvien ja siemenmausteiden sekä näiden seoskasvustojen alat -&gt; hyväksytään, jos muokkaus tehdään kultivaattorilla, lautasäkeellä, joustopiikkiäkeellä, lapiorullaäkeellä tai </a:t>
            </a:r>
            <a:r>
              <a:rPr lang="fi-FI" sz="1800" b="0" dirty="0" err="1">
                <a:effectLst/>
              </a:rPr>
              <a:t>rullailmastimella</a:t>
            </a:r>
            <a:r>
              <a:rPr lang="fi-FI" sz="1800" b="0" dirty="0">
                <a:effectLst/>
              </a:rPr>
              <a:t> yhteen kertaan ajaen</a:t>
            </a:r>
          </a:p>
          <a:p>
            <a:r>
              <a:rPr lang="fi-FI" sz="1800" dirty="0">
                <a:ea typeface="+mn-lt"/>
                <a:cs typeface="+mn-lt"/>
              </a:rPr>
              <a:t>Muokkaamattomat alat, jos maan pinnalla on sadonkorjuusta jäänyttä kasvijätettä seuraavista kasveista : kaalikasvit, salaatit ja salaattisikuri, kurkkukasvit, hernekasvit, sokerimaissi, sokerijuurikas, juurekset (pl. porkkana) piparjuuri, maa-artisokka</a:t>
            </a:r>
          </a:p>
          <a:p>
            <a:r>
              <a:rPr lang="fi-FI" sz="1800" b="1" i="0" dirty="0">
                <a:effectLst/>
              </a:rPr>
              <a:t>Tukihakuvuonna sänkikesannoksi ilmoitettua alaa ei voi ilmoittaa kasvipeitteisenä alana</a:t>
            </a:r>
          </a:p>
          <a:p>
            <a:endParaRPr lang="fi-FI" sz="1800" b="0" i="0" dirty="0"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700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16A1A0-74D5-4D15-8582-FCCF8E9F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Kesannot 1/2        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3D3630-D2C8-4E44-9F0C-AFEFA6A52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4765"/>
            <a:ext cx="7035800" cy="4351338"/>
          </a:xfrm>
        </p:spPr>
        <p:txBody>
          <a:bodyPr>
            <a:normAutofit lnSpcReduction="10000"/>
          </a:bodyPr>
          <a:lstStyle/>
          <a:p>
            <a:r>
              <a:rPr lang="fi-FI" sz="1900" dirty="0"/>
              <a:t>Kesantojen on pääsääntöisesti oltava viher- tai sänkikesantoa</a:t>
            </a:r>
          </a:p>
          <a:p>
            <a:r>
              <a:rPr lang="fi-FI" sz="1900" b="0" i="0" dirty="0">
                <a:effectLst/>
              </a:rPr>
              <a:t>Kylvä viherkesannon kasvusto viimeistään 30.6. </a:t>
            </a:r>
            <a:r>
              <a:rPr lang="fi-FI" sz="1900" dirty="0"/>
              <a:t>Jos</a:t>
            </a:r>
            <a:r>
              <a:rPr lang="fi-FI" sz="1900" b="0" i="0" dirty="0">
                <a:effectLst/>
              </a:rPr>
              <a:t> poikkeukselliset sääolosuhteet estävät kylvämisen, kylvä heti olosuhteiden salliessa. </a:t>
            </a:r>
          </a:p>
          <a:p>
            <a:r>
              <a:rPr lang="fi-FI" sz="1900" b="0" i="0" dirty="0">
                <a:effectLst/>
              </a:rPr>
              <a:t>Säilytä kesannon kasvusto 31.8. asti</a:t>
            </a:r>
            <a:endParaRPr lang="fi-FI" sz="1900" i="0" dirty="0">
              <a:effectLst/>
            </a:endParaRPr>
          </a:p>
          <a:p>
            <a:r>
              <a:rPr lang="fi-FI" sz="1900" b="1" dirty="0"/>
              <a:t>Niitä, laidunna tai muokkaa lohko 31.8. mennessä </a:t>
            </a:r>
          </a:p>
          <a:p>
            <a:pPr lvl="1"/>
            <a:r>
              <a:rPr lang="fi-FI" sz="1700" dirty="0"/>
              <a:t>oleellista on, että jotakin tehdään joka vuosi</a:t>
            </a:r>
          </a:p>
          <a:p>
            <a:pPr lvl="1"/>
            <a:r>
              <a:rPr lang="fi-FI" sz="1700" dirty="0"/>
              <a:t>myös avokesanto -&gt; niitto vuosittain, jos et muokkaa</a:t>
            </a:r>
            <a:endParaRPr lang="fi-FI" sz="1700" b="0" i="0" dirty="0">
              <a:effectLst/>
            </a:endParaRPr>
          </a:p>
          <a:p>
            <a:r>
              <a:rPr lang="fi-FI" sz="1900" b="0" i="0" dirty="0">
                <a:effectLst/>
              </a:rPr>
              <a:t>Kesantoa ei saa lannoittaa muutoin kuin jos sinne kylvetään syyskasvi</a:t>
            </a:r>
            <a:endParaRPr lang="fi-FI" sz="1900" dirty="0"/>
          </a:p>
          <a:p>
            <a:r>
              <a:rPr lang="fi-FI" sz="1900" b="0" i="0" dirty="0">
                <a:effectLst/>
              </a:rPr>
              <a:t>Kasvinsuojeluaineiden käyttö sallittu aikaisintaan 1.9. </a:t>
            </a:r>
          </a:p>
          <a:p>
            <a:pPr lvl="1"/>
            <a:r>
              <a:rPr lang="fi-FI" sz="1900" b="0" i="0" dirty="0">
                <a:effectLst/>
              </a:rPr>
              <a:t>Mikäli kylvät syyskylvöisen kasvin, voit päättää, käyttää kasvinsuojeluaineita, muokata ja kylvää kasvuston 1.8. alkaen.</a:t>
            </a:r>
          </a:p>
          <a:p>
            <a:endParaRPr lang="fi-FI" sz="2400" dirty="0"/>
          </a:p>
        </p:txBody>
      </p:sp>
      <p:pic>
        <p:nvPicPr>
          <p:cNvPr id="7" name="Kuva 6" descr="Kuva, joka sisältää kohteen ruoho, piha-, puu, taivas&#10;&#10;Kuvaus luotu automaattisesti">
            <a:extLst>
              <a:ext uri="{FF2B5EF4-FFF2-40B4-BE49-F238E27FC236}">
                <a16:creationId xmlns:a16="http://schemas.microsoft.com/office/drawing/2014/main" id="{7F98D35D-90AF-190B-A29E-FEE899C5D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57" b="12465"/>
          <a:stretch/>
        </p:blipFill>
        <p:spPr>
          <a:xfrm>
            <a:off x="8384451" y="1616289"/>
            <a:ext cx="2690675" cy="398805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C8FE037-16BB-69A4-0482-B9DB3C14410B}"/>
              </a:ext>
            </a:extLst>
          </p:cNvPr>
          <p:cNvSpPr txBox="1"/>
          <p:nvPr/>
        </p:nvSpPr>
        <p:spPr>
          <a:xfrm>
            <a:off x="8921645" y="5604341"/>
            <a:ext cx="17202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Mika Koukku</a:t>
            </a:r>
          </a:p>
        </p:txBody>
      </p:sp>
    </p:spTree>
    <p:extLst>
      <p:ext uri="{BB962C8B-B14F-4D97-AF65-F5344CB8AC3E}">
        <p14:creationId xmlns:p14="http://schemas.microsoft.com/office/powerpoint/2010/main" val="400207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5E5714-917D-45C5-86C4-C5EB86E5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rgbClr val="185B95"/>
                </a:solidFill>
              </a:rPr>
              <a:t>Kesannot 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800296-F443-4818-9B8E-B5C273636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Avokesanto on sallittu, jos siihen on perusteltu syy</a:t>
            </a:r>
          </a:p>
          <a:p>
            <a:pPr lvl="1"/>
            <a:r>
              <a:rPr lang="fi-FI" sz="2000" b="0" i="0" dirty="0">
                <a:effectLst/>
              </a:rPr>
              <a:t>pellon viljelykuntoa parannetaan torjumalla vaikeasti hävitettäviä rikkakasveja</a:t>
            </a:r>
            <a:endParaRPr lang="fi-FI" sz="2000" dirty="0"/>
          </a:p>
          <a:p>
            <a:pPr lvl="1"/>
            <a:r>
              <a:rPr lang="fi-FI" sz="2000" b="0" i="0" dirty="0">
                <a:effectLst/>
              </a:rPr>
              <a:t>tehdään lyhytaikaisia kunnostustoimenpiteitä</a:t>
            </a:r>
          </a:p>
          <a:p>
            <a:pPr lvl="2"/>
            <a:r>
              <a:rPr lang="fi-FI" sz="1800" b="0" i="0" dirty="0">
                <a:effectLst/>
              </a:rPr>
              <a:t>salaojitus, kalkitus, ojien kaivuu ja perkaus sekä muut vastaavat toimenpiteet</a:t>
            </a:r>
          </a:p>
          <a:p>
            <a:pPr lvl="1"/>
            <a:r>
              <a:rPr lang="fi-FI" sz="2000" b="0" i="0" dirty="0">
                <a:effectLst/>
              </a:rPr>
              <a:t>kyseessä on ylivoimainen este tai poikkeuksellinen olosuhde; tai </a:t>
            </a:r>
          </a:p>
          <a:p>
            <a:pPr lvl="1"/>
            <a:r>
              <a:rPr lang="fi-FI" sz="2000" b="0" i="0" dirty="0">
                <a:effectLst/>
              </a:rPr>
              <a:t>poikkeamiseen on muu erityinen syy</a:t>
            </a:r>
          </a:p>
          <a:p>
            <a:pPr marL="457200" lvl="1" indent="0">
              <a:buNone/>
            </a:pPr>
            <a:endParaRPr lang="fi-FI" sz="2000" b="0" i="0" dirty="0"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042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564364-93F9-4A87-9645-C849B270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Viljelykierto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96CDF1-C617-46E9-ABC7-10C73E2B5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06" y="1429431"/>
            <a:ext cx="10515600" cy="4640443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fi-FI" sz="6400" i="0" dirty="0">
                <a:effectLst/>
              </a:rPr>
              <a:t>Vaatimus koostuu kahdesta erilaisesta viljelykiertovaatimuksesta</a:t>
            </a:r>
          </a:p>
          <a:p>
            <a:pPr lvl="1">
              <a:lnSpc>
                <a:spcPct val="120000"/>
              </a:lnSpc>
            </a:pPr>
            <a:r>
              <a:rPr lang="fi-FI" sz="6400" dirty="0"/>
              <a:t>Yksivuotinen viljelykierto</a:t>
            </a:r>
            <a:endParaRPr lang="fi-FI" sz="6400" i="0" dirty="0">
              <a:effectLst/>
            </a:endParaRPr>
          </a:p>
          <a:p>
            <a:pPr lvl="1">
              <a:lnSpc>
                <a:spcPct val="120000"/>
              </a:lnSpc>
            </a:pPr>
            <a:r>
              <a:rPr lang="fi-FI" sz="6400" dirty="0"/>
              <a:t>U</a:t>
            </a:r>
            <a:r>
              <a:rPr lang="fi-FI" sz="6400" i="0" dirty="0">
                <a:effectLst/>
              </a:rPr>
              <a:t>sean vuoden viljelykierto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fi-FI" sz="6400" dirty="0"/>
          </a:p>
          <a:p>
            <a:pPr marL="0" indent="0">
              <a:lnSpc>
                <a:spcPct val="120000"/>
              </a:lnSpc>
              <a:buNone/>
            </a:pPr>
            <a:r>
              <a:rPr lang="fi-FI" sz="6400" b="1" i="0" dirty="0">
                <a:effectLst/>
              </a:rPr>
              <a:t>Viljelykierrosta vapautuvat:</a:t>
            </a:r>
          </a:p>
          <a:p>
            <a:pPr lvl="1">
              <a:lnSpc>
                <a:spcPct val="120000"/>
              </a:lnSpc>
            </a:pPr>
            <a:r>
              <a:rPr lang="fi-FI" sz="6400" dirty="0"/>
              <a:t>luomutilat</a:t>
            </a:r>
          </a:p>
          <a:p>
            <a:pPr lvl="1">
              <a:lnSpc>
                <a:spcPct val="120000"/>
              </a:lnSpc>
            </a:pPr>
            <a:r>
              <a:rPr lang="fi-FI" sz="6400" dirty="0"/>
              <a:t>t</a:t>
            </a:r>
            <a:r>
              <a:rPr lang="fi-FI" sz="6400" b="0" i="0" dirty="0">
                <a:effectLst/>
              </a:rPr>
              <a:t>ilat, joiden pelto-ala on enintään 10 hehtaaria</a:t>
            </a:r>
          </a:p>
          <a:p>
            <a:pPr lvl="1">
              <a:lnSpc>
                <a:spcPct val="120000"/>
              </a:lnSpc>
            </a:pPr>
            <a:r>
              <a:rPr lang="fi-FI" sz="6400" dirty="0"/>
              <a:t>t</a:t>
            </a:r>
            <a:r>
              <a:rPr lang="fi-FI" sz="6400" b="0" i="0" dirty="0">
                <a:effectLst/>
              </a:rPr>
              <a:t>ilat, joiden tukikelpoisesta maatalousmaasta yli 75 prosenttia on heinäkasvien tai muiden nurmirehukasvien tuotannossa, pysyvää nurmea, kesantona tai palkokasvien viljelyssä tai sitä käytetään näiden käyttötapojen yhdistelmään</a:t>
            </a:r>
          </a:p>
          <a:p>
            <a:pPr lvl="1">
              <a:lnSpc>
                <a:spcPct val="120000"/>
              </a:lnSpc>
            </a:pPr>
            <a:r>
              <a:rPr lang="fi-FI" sz="6600" b="0" i="0" dirty="0">
                <a:effectLst/>
              </a:rPr>
              <a:t>-&gt; samat tilat, jotka olivat vapautettuja viljelyn monipuolistamisesta</a:t>
            </a:r>
          </a:p>
          <a:p>
            <a:pPr lvl="1">
              <a:lnSpc>
                <a:spcPct val="120000"/>
              </a:lnSpc>
            </a:pPr>
            <a:endParaRPr lang="fi-FI" sz="6400" dirty="0"/>
          </a:p>
          <a:p>
            <a:pPr algn="l">
              <a:lnSpc>
                <a:spcPct val="120000"/>
              </a:lnSpc>
            </a:pPr>
            <a:r>
              <a:rPr lang="fi-FI" sz="6400" b="0" i="0" dirty="0">
                <a:effectLst/>
              </a:rPr>
              <a:t>Viljelykiertoa ei tarvitse soveltaa lohkoilla, joilla on:</a:t>
            </a:r>
          </a:p>
          <a:p>
            <a:pPr lvl="1">
              <a:lnSpc>
                <a:spcPct val="120000"/>
              </a:lnSpc>
            </a:pPr>
            <a:r>
              <a:rPr lang="fi-FI" sz="6400" b="0" i="0" dirty="0">
                <a:effectLst/>
              </a:rPr>
              <a:t>monivuotisia viljelykasveja, heinä- ja nurmirehukasveja, kesantoja, </a:t>
            </a:r>
          </a:p>
          <a:p>
            <a:pPr lvl="1">
              <a:lnSpc>
                <a:spcPct val="120000"/>
              </a:lnSpc>
            </a:pPr>
            <a:r>
              <a:rPr lang="fi-FI" sz="6400" b="0" i="0" dirty="0">
                <a:effectLst/>
              </a:rPr>
              <a:t>perunaa, porkkanaa, sokerijuurikasta, keräkaaleja, sipuleita, puna- ja keltajuurikasta</a:t>
            </a:r>
            <a:endParaRPr lang="fi-FI" sz="6400" dirty="0"/>
          </a:p>
          <a:p>
            <a:pPr lvl="1"/>
            <a:endParaRPr lang="fi-FI" sz="4500" b="0" i="0" dirty="0">
              <a:effectLst/>
            </a:endParaRPr>
          </a:p>
          <a:p>
            <a:pPr lvl="1"/>
            <a:endParaRPr lang="fi-FI" sz="1400" dirty="0">
              <a:solidFill>
                <a:srgbClr val="343841"/>
              </a:solidFill>
            </a:endParaRPr>
          </a:p>
          <a:p>
            <a:pPr lvl="1"/>
            <a:endParaRPr lang="fi-FI" sz="1400" b="0" i="0" dirty="0">
              <a:solidFill>
                <a:srgbClr val="343841"/>
              </a:solidFill>
              <a:effectLst/>
            </a:endParaRPr>
          </a:p>
          <a:p>
            <a:pPr lvl="1"/>
            <a:endParaRPr lang="fi-FI" sz="1400" b="0" i="0" dirty="0">
              <a:solidFill>
                <a:srgbClr val="343841"/>
              </a:solidFill>
              <a:effectLst/>
            </a:endParaRPr>
          </a:p>
          <a:p>
            <a:pPr algn="l"/>
            <a:endParaRPr lang="fi-FI" sz="1800" dirty="0">
              <a:solidFill>
                <a:srgbClr val="343841"/>
              </a:solidFill>
            </a:endParaRPr>
          </a:p>
          <a:p>
            <a:pPr algn="l"/>
            <a:endParaRPr lang="fi-FI" sz="1800" b="0" i="0" dirty="0">
              <a:solidFill>
                <a:srgbClr val="343841"/>
              </a:solidFill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076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92BCE1-3F62-4866-B5F3-25B1EE32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Yksivuotinen viljelykierto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64F955-179B-4F78-BB03-4C84A5E3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856791"/>
            <a:ext cx="7119601" cy="432017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i-FI" sz="2300" b="0" i="0" dirty="0">
                <a:effectLst/>
              </a:rPr>
              <a:t>Otetaan käyttöön vuonna 2024</a:t>
            </a:r>
          </a:p>
          <a:p>
            <a:pPr lvl="1">
              <a:lnSpc>
                <a:spcPct val="120000"/>
              </a:lnSpc>
            </a:pPr>
            <a:r>
              <a:rPr lang="fi-FI" sz="2300" b="0" i="0" dirty="0">
                <a:solidFill>
                  <a:srgbClr val="0F0F0F"/>
                </a:solidFill>
                <a:effectLst/>
              </a:rPr>
              <a:t>Viljelykiertovaatimuksen tulee kuitenkin täyttyä jo vuonna 2023 tiloilla, jotka valitsevat ympäristökorvauksen kerääjäkasvitoimenpiteen</a:t>
            </a:r>
            <a:endParaRPr lang="fi-FI" sz="2300" dirty="0">
              <a:solidFill>
                <a:srgbClr val="0F0F0F"/>
              </a:solidFill>
            </a:endParaRPr>
          </a:p>
          <a:p>
            <a:pPr>
              <a:lnSpc>
                <a:spcPct val="120000"/>
              </a:lnSpc>
            </a:pPr>
            <a:r>
              <a:rPr lang="fi-FI" sz="2300" b="1" i="0" dirty="0">
                <a:effectLst/>
              </a:rPr>
              <a:t>Yksivuotisen viljelykasvin tulee vaihtua vuosittain vähintään 33 %:lla tuenhakijan hallinnassa olevasta peltoalasta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i-FI" sz="2100" dirty="0"/>
              <a:t>-&gt; 33 % lasketaan </a:t>
            </a:r>
            <a:r>
              <a:rPr lang="fi-FI" sz="2100" b="0" i="0" dirty="0">
                <a:effectLst/>
              </a:rPr>
              <a:t>niistä viljelijän hallinnassa ja tukihakemuksella ilmoitetuista lohkoista, joilla on </a:t>
            </a:r>
            <a:r>
              <a:rPr lang="fi-FI" sz="2100" b="1" i="0" dirty="0">
                <a:effectLst/>
              </a:rPr>
              <a:t>edellisenä vuonna ollut yksivuotinen viljelykasvi</a:t>
            </a:r>
          </a:p>
          <a:p>
            <a:pPr>
              <a:lnSpc>
                <a:spcPct val="120000"/>
              </a:lnSpc>
            </a:pPr>
            <a:r>
              <a:rPr lang="fi-FI" sz="2300" b="0" i="0" dirty="0">
                <a:effectLst/>
              </a:rPr>
              <a:t>Peltojen hallinnan vaihtuminen tilalta toiselle </a:t>
            </a:r>
            <a:r>
              <a:rPr lang="fi-FI" sz="2300" i="0" dirty="0">
                <a:effectLst/>
              </a:rPr>
              <a:t>ei vaikuta vaatimukseen</a:t>
            </a:r>
          </a:p>
          <a:p>
            <a:pPr lvl="1">
              <a:lnSpc>
                <a:spcPct val="120000"/>
              </a:lnSpc>
            </a:pPr>
            <a:r>
              <a:rPr lang="fi-FI" sz="2100" i="0" dirty="0">
                <a:effectLst/>
              </a:rPr>
              <a:t>Viljelykiertovaatimuksen pitää toteutua, vaikka pelto siirtyy </a:t>
            </a:r>
            <a:r>
              <a:rPr lang="fi-FI" sz="2100" dirty="0"/>
              <a:t>viljelijältä</a:t>
            </a:r>
            <a:r>
              <a:rPr lang="fi-FI" sz="2100" i="0" dirty="0">
                <a:effectLst/>
              </a:rPr>
              <a:t> toiselle</a:t>
            </a:r>
          </a:p>
          <a:p>
            <a:pPr lvl="1"/>
            <a:endParaRPr lang="fi-FI" sz="2900" b="1" i="0" dirty="0">
              <a:effectLst/>
            </a:endParaRPr>
          </a:p>
          <a:p>
            <a:pPr lvl="1"/>
            <a:endParaRPr lang="fi-FI" sz="2900" dirty="0"/>
          </a:p>
          <a:p>
            <a:endParaRPr lang="fi-FI" sz="1400" b="0" i="0" dirty="0">
              <a:effectLst/>
              <a:latin typeface="Roboto" panose="02000000000000000000" pitchFamily="2" charset="0"/>
            </a:endParaRP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593FFE7A-DF75-4213-94FB-42437260A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62316"/>
              </p:ext>
            </p:extLst>
          </p:nvPr>
        </p:nvGraphicFramePr>
        <p:xfrm>
          <a:off x="7763069" y="2197784"/>
          <a:ext cx="3785462" cy="24624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4709">
                  <a:extLst>
                    <a:ext uri="{9D8B030D-6E8A-4147-A177-3AD203B41FA5}">
                      <a16:colId xmlns:a16="http://schemas.microsoft.com/office/drawing/2014/main" val="1067466378"/>
                    </a:ext>
                  </a:extLst>
                </a:gridCol>
                <a:gridCol w="988863">
                  <a:extLst>
                    <a:ext uri="{9D8B030D-6E8A-4147-A177-3AD203B41FA5}">
                      <a16:colId xmlns:a16="http://schemas.microsoft.com/office/drawing/2014/main" val="62517483"/>
                    </a:ext>
                  </a:extLst>
                </a:gridCol>
                <a:gridCol w="976502">
                  <a:extLst>
                    <a:ext uri="{9D8B030D-6E8A-4147-A177-3AD203B41FA5}">
                      <a16:colId xmlns:a16="http://schemas.microsoft.com/office/drawing/2014/main" val="2983858101"/>
                    </a:ext>
                  </a:extLst>
                </a:gridCol>
                <a:gridCol w="1075388">
                  <a:extLst>
                    <a:ext uri="{9D8B030D-6E8A-4147-A177-3AD203B41FA5}">
                      <a16:colId xmlns:a16="http://schemas.microsoft.com/office/drawing/2014/main" val="3337635737"/>
                    </a:ext>
                  </a:extLst>
                </a:gridCol>
              </a:tblGrid>
              <a:tr h="821591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Vuosi</a:t>
                      </a:r>
                    </a:p>
                    <a:p>
                      <a:endParaRPr lang="fi-FI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Lohko</a:t>
                      </a:r>
                      <a:r>
                        <a:rPr lang="fi-FI" dirty="0"/>
                        <a:t> 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Lohko</a:t>
                      </a:r>
                      <a:r>
                        <a:rPr lang="fi-FI" dirty="0"/>
                        <a:t> 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Lohko</a:t>
                      </a:r>
                      <a:r>
                        <a:rPr lang="fi-FI" dirty="0"/>
                        <a:t> 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13672"/>
                  </a:ext>
                </a:extLst>
              </a:tr>
              <a:tr h="820420">
                <a:tc>
                  <a:txBody>
                    <a:bodyPr/>
                    <a:lstStyle/>
                    <a:p>
                      <a:r>
                        <a:rPr lang="fi-FI" dirty="0"/>
                        <a:t>2023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Ohra</a:t>
                      </a:r>
                    </a:p>
                    <a:p>
                      <a:endParaRPr lang="fi-FI" dirty="0"/>
                    </a:p>
                  </a:txBody>
                  <a:tcPr>
                    <a:solidFill>
                      <a:srgbClr val="B1D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Ohra</a:t>
                      </a:r>
                    </a:p>
                  </a:txBody>
                  <a:tcPr>
                    <a:solidFill>
                      <a:srgbClr val="B1D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Ohra</a:t>
                      </a:r>
                    </a:p>
                  </a:txBody>
                  <a:tcPr>
                    <a:solidFill>
                      <a:srgbClr val="B1D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136218"/>
                  </a:ext>
                </a:extLst>
              </a:tr>
              <a:tr h="820420">
                <a:tc>
                  <a:txBody>
                    <a:bodyPr/>
                    <a:lstStyle/>
                    <a:p>
                      <a:r>
                        <a:rPr lang="fi-FI" dirty="0"/>
                        <a:t>2024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Kaura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Ohra</a:t>
                      </a:r>
                    </a:p>
                  </a:txBody>
                  <a:tcPr>
                    <a:solidFill>
                      <a:srgbClr val="B1D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Ohra</a:t>
                      </a:r>
                    </a:p>
                    <a:p>
                      <a:endParaRPr lang="fi-FI" dirty="0"/>
                    </a:p>
                  </a:txBody>
                  <a:tcPr>
                    <a:solidFill>
                      <a:srgbClr val="B1D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35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281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84D1A4-B1E5-4039-B923-3D13C076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185B95"/>
                </a:solidFill>
              </a:rPr>
              <a:t>Usean vuoden viljelykierto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42ABFF-41C3-4659-B4A9-8A4A51720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585181"/>
            <a:ext cx="6842935" cy="439398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fi-FI" sz="2100" b="0" i="0" dirty="0">
                <a:effectLst/>
              </a:rPr>
              <a:t>Voit viljellä </a:t>
            </a:r>
            <a:r>
              <a:rPr lang="fi-FI" sz="2100" b="1" i="0" dirty="0">
                <a:effectLst/>
              </a:rPr>
              <a:t>samaa yksivuotista viljelykasvia samalla peltoalalla enintään kolme vuotta </a:t>
            </a:r>
            <a:r>
              <a:rPr lang="fi-FI" sz="2100" b="0" i="0" dirty="0">
                <a:effectLst/>
              </a:rPr>
              <a:t>peräkkäin </a:t>
            </a:r>
          </a:p>
          <a:p>
            <a:pPr lvl="1">
              <a:lnSpc>
                <a:spcPct val="110000"/>
              </a:lnSpc>
            </a:pPr>
            <a:r>
              <a:rPr lang="fi-FI" sz="2100" b="0" i="0" dirty="0">
                <a:solidFill>
                  <a:srgbClr val="0F0F0F"/>
                </a:solidFill>
                <a:effectLst/>
              </a:rPr>
              <a:t>jokaisella lohkolla yksivuotisen viljelykasvin on vaihduttava viimeistään neljäntenä vuonna</a:t>
            </a:r>
          </a:p>
          <a:p>
            <a:pPr>
              <a:lnSpc>
                <a:spcPct val="110000"/>
              </a:lnSpc>
            </a:pPr>
            <a:r>
              <a:rPr lang="fi-FI" sz="2100" b="1" dirty="0"/>
              <a:t>Monivuotista viljelykiertoa toteutetaan ensimmäisen kerran vuonna 2025</a:t>
            </a:r>
          </a:p>
          <a:p>
            <a:pPr lvl="1">
              <a:lnSpc>
                <a:spcPct val="110000"/>
              </a:lnSpc>
            </a:pPr>
            <a:r>
              <a:rPr lang="fi-FI" sz="2100" b="1" dirty="0"/>
              <a:t>ensimmäinen tarkasteltava vuosi on 2022</a:t>
            </a:r>
          </a:p>
          <a:p>
            <a:pPr lvl="1">
              <a:lnSpc>
                <a:spcPct val="110000"/>
              </a:lnSpc>
            </a:pPr>
            <a:endParaRPr lang="fi-FI" sz="2100" b="1" dirty="0"/>
          </a:p>
          <a:p>
            <a:pPr>
              <a:lnSpc>
                <a:spcPct val="110000"/>
              </a:lnSpc>
            </a:pPr>
            <a:r>
              <a:rPr lang="fi-FI" sz="2100" dirty="0"/>
              <a:t>Viljelykierrossa eri viljelykasveiksi luetaan mm.</a:t>
            </a:r>
          </a:p>
          <a:p>
            <a:pPr lvl="1">
              <a:lnSpc>
                <a:spcPct val="110000"/>
              </a:lnSpc>
            </a:pPr>
            <a:r>
              <a:rPr lang="fi-FI" sz="2100" dirty="0"/>
              <a:t>Syyskylvöiset ja kevätkylvöiset kasvit (syysvehnä/kevätvehnä)</a:t>
            </a:r>
          </a:p>
          <a:p>
            <a:pPr lvl="1">
              <a:lnSpc>
                <a:spcPct val="110000"/>
              </a:lnSpc>
            </a:pPr>
            <a:r>
              <a:rPr lang="fi-FI" sz="2100" dirty="0">
                <a:latin typeface="Tahoma"/>
                <a:ea typeface="Tahoma"/>
                <a:cs typeface="Tahoma"/>
              </a:rPr>
              <a:t>Välikasvi</a:t>
            </a:r>
            <a:endParaRPr lang="fi-FI" sz="2100" dirty="0"/>
          </a:p>
          <a:p>
            <a:pPr lvl="1">
              <a:lnSpc>
                <a:spcPct val="110000"/>
              </a:lnSpc>
            </a:pPr>
            <a:r>
              <a:rPr lang="fi-FI" sz="2100" dirty="0"/>
              <a:t>Viljan seoskasvustot</a:t>
            </a:r>
          </a:p>
          <a:p>
            <a:pPr lvl="1">
              <a:lnSpc>
                <a:spcPct val="110000"/>
              </a:lnSpc>
            </a:pPr>
            <a:r>
              <a:rPr lang="fi-FI" sz="2100" dirty="0"/>
              <a:t>Öljykasvien ja viljan seoskasvustot</a:t>
            </a:r>
          </a:p>
          <a:p>
            <a:pPr lvl="1">
              <a:lnSpc>
                <a:spcPct val="110000"/>
              </a:lnSpc>
            </a:pPr>
            <a:r>
              <a:rPr lang="fi-FI" sz="2100" dirty="0">
                <a:latin typeface="Tahoma"/>
                <a:ea typeface="Tahoma"/>
                <a:cs typeface="Tahoma"/>
              </a:rPr>
              <a:t>Monimuotoisuuskasvien riistaseokset</a:t>
            </a:r>
            <a:endParaRPr lang="fi-FI" sz="2100" dirty="0"/>
          </a:p>
          <a:p>
            <a:pPr lvl="1">
              <a:lnSpc>
                <a:spcPct val="100000"/>
              </a:lnSpc>
            </a:pPr>
            <a:endParaRPr lang="fi-FI" sz="1600" b="1" dirty="0"/>
          </a:p>
          <a:p>
            <a:endParaRPr lang="fi-FI" sz="2000" b="1" dirty="0"/>
          </a:p>
          <a:p>
            <a:endParaRPr lang="fi-FI" sz="2000" b="1" dirty="0"/>
          </a:p>
          <a:p>
            <a:endParaRPr lang="fi-FI" sz="2000" dirty="0"/>
          </a:p>
          <a:p>
            <a:endParaRPr lang="fi-FI" sz="2000" b="0" i="0" dirty="0">
              <a:effectLst/>
            </a:endParaRPr>
          </a:p>
          <a:p>
            <a:endParaRPr lang="fi-FI" sz="20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2CEC79E-3237-44E5-B70F-0001ACBC8F4E}"/>
              </a:ext>
            </a:extLst>
          </p:cNvPr>
          <p:cNvSpPr txBox="1"/>
          <p:nvPr/>
        </p:nvSpPr>
        <p:spPr>
          <a:xfrm>
            <a:off x="7651867" y="5244289"/>
            <a:ext cx="3719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i="0" dirty="0">
                <a:effectLst/>
              </a:rPr>
              <a:t>Samaa yksivuotista kasvia on viljelty peltoalalla enintään kolme vuotta peräkkäin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38B6E5AC-62EF-E0EF-4A83-428B41E47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62968"/>
              </p:ext>
            </p:extLst>
          </p:nvPr>
        </p:nvGraphicFramePr>
        <p:xfrm>
          <a:off x="7651866" y="1577444"/>
          <a:ext cx="3719661" cy="35468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9182">
                  <a:extLst>
                    <a:ext uri="{9D8B030D-6E8A-4147-A177-3AD203B41FA5}">
                      <a16:colId xmlns:a16="http://schemas.microsoft.com/office/drawing/2014/main" val="1771432008"/>
                    </a:ext>
                  </a:extLst>
                </a:gridCol>
                <a:gridCol w="938108">
                  <a:extLst>
                    <a:ext uri="{9D8B030D-6E8A-4147-A177-3AD203B41FA5}">
                      <a16:colId xmlns:a16="http://schemas.microsoft.com/office/drawing/2014/main" val="3925098945"/>
                    </a:ext>
                  </a:extLst>
                </a:gridCol>
                <a:gridCol w="1026162">
                  <a:extLst>
                    <a:ext uri="{9D8B030D-6E8A-4147-A177-3AD203B41FA5}">
                      <a16:colId xmlns:a16="http://schemas.microsoft.com/office/drawing/2014/main" val="673969959"/>
                    </a:ext>
                  </a:extLst>
                </a:gridCol>
                <a:gridCol w="956209">
                  <a:extLst>
                    <a:ext uri="{9D8B030D-6E8A-4147-A177-3AD203B41FA5}">
                      <a16:colId xmlns:a16="http://schemas.microsoft.com/office/drawing/2014/main" val="1778189509"/>
                    </a:ext>
                  </a:extLst>
                </a:gridCol>
              </a:tblGrid>
              <a:tr h="631714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Vuosi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Lohko 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Lohko 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Lohko 3</a:t>
                      </a:r>
                    </a:p>
                    <a:p>
                      <a:pPr algn="ctr"/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198657"/>
                  </a:ext>
                </a:extLst>
              </a:tr>
              <a:tr h="726698">
                <a:tc>
                  <a:txBody>
                    <a:bodyPr/>
                    <a:lstStyle/>
                    <a:p>
                      <a:r>
                        <a:rPr lang="fi-FI" dirty="0"/>
                        <a:t>2022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Ohra</a:t>
                      </a:r>
                    </a:p>
                    <a:p>
                      <a:pPr algn="ctr"/>
                      <a:endParaRPr lang="fi-FI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Ohra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Ohra</a:t>
                      </a:r>
                    </a:p>
                    <a:p>
                      <a:pPr algn="ctr"/>
                      <a:endParaRPr lang="fi-FI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268186"/>
                  </a:ext>
                </a:extLst>
              </a:tr>
              <a:tr h="726698">
                <a:tc>
                  <a:txBody>
                    <a:bodyPr/>
                    <a:lstStyle/>
                    <a:p>
                      <a:r>
                        <a:rPr lang="fi-FI" dirty="0"/>
                        <a:t>2023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Kaura</a:t>
                      </a:r>
                    </a:p>
                    <a:p>
                      <a:pPr algn="ctr"/>
                      <a:endParaRPr lang="fi-F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Ohra</a:t>
                      </a:r>
                    </a:p>
                  </a:txBody>
                  <a:tcPr>
                    <a:solidFill>
                      <a:srgbClr val="B1DF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Ohra</a:t>
                      </a:r>
                    </a:p>
                    <a:p>
                      <a:pPr algn="ctr"/>
                      <a:endParaRPr lang="fi-FI" dirty="0"/>
                    </a:p>
                  </a:txBody>
                  <a:tcPr>
                    <a:solidFill>
                      <a:srgbClr val="B1D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077178"/>
                  </a:ext>
                </a:extLst>
              </a:tr>
              <a:tr h="726698">
                <a:tc>
                  <a:txBody>
                    <a:bodyPr/>
                    <a:lstStyle/>
                    <a:p>
                      <a:r>
                        <a:rPr lang="fi-FI" dirty="0"/>
                        <a:t>2024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Kaura</a:t>
                      </a:r>
                    </a:p>
                    <a:p>
                      <a:pPr algn="ctr"/>
                      <a:endParaRPr lang="fi-F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Kaura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Ohra</a:t>
                      </a:r>
                    </a:p>
                  </a:txBody>
                  <a:tcPr>
                    <a:solidFill>
                      <a:srgbClr val="B1D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352854"/>
                  </a:ext>
                </a:extLst>
              </a:tr>
              <a:tr h="726698">
                <a:tc>
                  <a:txBody>
                    <a:bodyPr/>
                    <a:lstStyle/>
                    <a:p>
                      <a:r>
                        <a:rPr lang="fi-FI" dirty="0"/>
                        <a:t>2025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Kaura</a:t>
                      </a:r>
                    </a:p>
                    <a:p>
                      <a:pPr algn="ctr"/>
                      <a:endParaRPr lang="fi-FI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Kaura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Kaura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814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73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E0FD40-6979-40A2-9690-1C9048C4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Viljelykiertoa</a:t>
            </a:r>
            <a:r>
              <a:rPr lang="fi-FI" sz="2800" b="1" spc="-110" dirty="0">
                <a:solidFill>
                  <a:srgbClr val="185B95"/>
                </a:solidFill>
              </a:rPr>
              <a:t> </a:t>
            </a:r>
            <a:r>
              <a:rPr lang="fi-FI" sz="2800" b="1" dirty="0">
                <a:solidFill>
                  <a:srgbClr val="185B95"/>
                </a:solidFill>
              </a:rPr>
              <a:t>voi</a:t>
            </a:r>
            <a:r>
              <a:rPr lang="fi-FI" sz="2800" b="1" spc="-80" dirty="0">
                <a:solidFill>
                  <a:srgbClr val="185B95"/>
                </a:solidFill>
              </a:rPr>
              <a:t> </a:t>
            </a:r>
            <a:r>
              <a:rPr lang="fi-FI" sz="2800" b="1" spc="-10" dirty="0">
                <a:solidFill>
                  <a:srgbClr val="185B95"/>
                </a:solidFill>
              </a:rPr>
              <a:t>täyttää</a:t>
            </a:r>
            <a:r>
              <a:rPr lang="fi-FI" sz="2800" b="1" spc="-110" dirty="0">
                <a:solidFill>
                  <a:srgbClr val="185B95"/>
                </a:solidFill>
              </a:rPr>
              <a:t> </a:t>
            </a:r>
            <a:r>
              <a:rPr lang="fi-FI" sz="2800" b="1" spc="-10" dirty="0">
                <a:solidFill>
                  <a:srgbClr val="185B95"/>
                </a:solidFill>
              </a:rPr>
              <a:t>välikasvilla</a:t>
            </a:r>
            <a:endParaRPr lang="fi-FI" sz="2800" b="1" dirty="0">
              <a:solidFill>
                <a:srgbClr val="185B95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E9F401-0CF0-4B20-8DDB-D4BE15609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95" y="1597025"/>
            <a:ext cx="8271355" cy="4351338"/>
          </a:xfrm>
        </p:spPr>
        <p:txBody>
          <a:bodyPr>
            <a:normAutofit/>
          </a:bodyPr>
          <a:lstStyle/>
          <a:p>
            <a:pPr marL="355600" indent="-342900">
              <a:lnSpc>
                <a:spcPct val="100000"/>
              </a:lnSpc>
              <a:spcBef>
                <a:spcPts val="885"/>
              </a:spcBef>
              <a:tabLst>
                <a:tab pos="240665" algn="l"/>
                <a:tab pos="241300" algn="l"/>
              </a:tabLst>
            </a:pPr>
            <a:r>
              <a:rPr lang="fi-FI" sz="1700" spc="-10" dirty="0"/>
              <a:t>Välikasvi</a:t>
            </a:r>
            <a:r>
              <a:rPr lang="fi-FI" sz="1700" spc="-50" dirty="0"/>
              <a:t> </a:t>
            </a:r>
            <a:r>
              <a:rPr lang="fi-FI" sz="1700" dirty="0"/>
              <a:t>on</a:t>
            </a:r>
            <a:r>
              <a:rPr lang="fi-FI" sz="1700" spc="-35" dirty="0"/>
              <a:t> </a:t>
            </a:r>
            <a:r>
              <a:rPr lang="fi-FI" sz="1700" spc="-10" dirty="0"/>
              <a:t>kylvettävä</a:t>
            </a:r>
            <a:r>
              <a:rPr lang="fi-FI" sz="1700" spc="-60" dirty="0"/>
              <a:t> </a:t>
            </a:r>
            <a:r>
              <a:rPr lang="fi-FI" sz="1700" dirty="0"/>
              <a:t>viimeistään</a:t>
            </a:r>
            <a:r>
              <a:rPr lang="fi-FI" sz="1700" spc="-25" dirty="0"/>
              <a:t> </a:t>
            </a:r>
            <a:r>
              <a:rPr lang="fi-FI" sz="1700" dirty="0"/>
              <a:t>31</a:t>
            </a:r>
            <a:r>
              <a:rPr lang="fi-FI" sz="1700" spc="-30" dirty="0"/>
              <a:t>.8. </a:t>
            </a:r>
            <a:r>
              <a:rPr lang="fi-FI" sz="1700" dirty="0"/>
              <a:t>ja</a:t>
            </a:r>
            <a:r>
              <a:rPr lang="fi-FI" sz="1700" spc="-45" dirty="0"/>
              <a:t> </a:t>
            </a:r>
            <a:r>
              <a:rPr lang="fi-FI" sz="1700" spc="-10" dirty="0"/>
              <a:t>säilytettävä</a:t>
            </a:r>
            <a:r>
              <a:rPr lang="fi-FI" sz="1700" spc="-45" dirty="0"/>
              <a:t> 31.10.</a:t>
            </a:r>
            <a:r>
              <a:rPr lang="fi-FI" sz="1700" spc="-20" dirty="0"/>
              <a:t> asti</a:t>
            </a:r>
            <a:endParaRPr lang="fi-FI" sz="1700" dirty="0"/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tabLst>
                <a:tab pos="240665" algn="l"/>
                <a:tab pos="241300" algn="l"/>
              </a:tabLst>
            </a:pPr>
            <a:r>
              <a:rPr lang="fi-FI" sz="1700" spc="-10" dirty="0"/>
              <a:t>Välikasvin</a:t>
            </a:r>
            <a:r>
              <a:rPr lang="fi-FI" sz="1700" spc="-50" dirty="0"/>
              <a:t> </a:t>
            </a:r>
            <a:r>
              <a:rPr lang="fi-FI" sz="1700" dirty="0"/>
              <a:t>on</a:t>
            </a:r>
            <a:r>
              <a:rPr lang="fi-FI" sz="1700" spc="-30" dirty="0"/>
              <a:t> </a:t>
            </a:r>
            <a:r>
              <a:rPr lang="fi-FI" sz="1700" dirty="0"/>
              <a:t>oltava</a:t>
            </a:r>
            <a:r>
              <a:rPr lang="fi-FI" sz="1700" spc="-35" dirty="0"/>
              <a:t> </a:t>
            </a:r>
            <a:r>
              <a:rPr lang="fi-FI" sz="1700" dirty="0"/>
              <a:t>eri</a:t>
            </a:r>
            <a:r>
              <a:rPr lang="fi-FI" sz="1700" spc="-35" dirty="0"/>
              <a:t> </a:t>
            </a:r>
            <a:r>
              <a:rPr lang="fi-FI" sz="1700" dirty="0"/>
              <a:t>kuin</a:t>
            </a:r>
            <a:r>
              <a:rPr lang="fi-FI" sz="1700" spc="-30" dirty="0"/>
              <a:t> </a:t>
            </a:r>
            <a:r>
              <a:rPr lang="fi-FI" sz="1700" spc="-10" dirty="0"/>
              <a:t>varsinainen</a:t>
            </a:r>
            <a:r>
              <a:rPr lang="fi-FI" sz="1700" spc="-35" dirty="0"/>
              <a:t> </a:t>
            </a:r>
            <a:r>
              <a:rPr lang="fi-FI" sz="1700" spc="-10" dirty="0"/>
              <a:t>viljelykasvi</a:t>
            </a:r>
            <a:endParaRPr lang="fi-FI" sz="1700" dirty="0"/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tabLst>
                <a:tab pos="240665" algn="l"/>
                <a:tab pos="241300" algn="l"/>
              </a:tabLst>
            </a:pPr>
            <a:r>
              <a:rPr lang="fi-FI" sz="1700" spc="-10" dirty="0"/>
              <a:t>Välikasvin</a:t>
            </a:r>
            <a:r>
              <a:rPr lang="fi-FI" sz="1700" spc="-60" dirty="0"/>
              <a:t> </a:t>
            </a:r>
            <a:r>
              <a:rPr lang="fi-FI" sz="1700" dirty="0"/>
              <a:t>pitää</a:t>
            </a:r>
            <a:r>
              <a:rPr lang="fi-FI" sz="1700" spc="-45" dirty="0"/>
              <a:t> </a:t>
            </a:r>
            <a:r>
              <a:rPr lang="fi-FI" sz="1700" dirty="0"/>
              <a:t>muodostaa</a:t>
            </a:r>
            <a:r>
              <a:rPr lang="fi-FI" sz="1700" spc="-45" dirty="0"/>
              <a:t> </a:t>
            </a:r>
            <a:r>
              <a:rPr lang="fi-FI" sz="1700" spc="-10" dirty="0"/>
              <a:t>kasvusto</a:t>
            </a:r>
            <a:endParaRPr lang="fi-FI" sz="1700" dirty="0"/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tabLst>
                <a:tab pos="240665" algn="l"/>
                <a:tab pos="241300" algn="l"/>
              </a:tabLst>
            </a:pPr>
            <a:r>
              <a:rPr lang="fi-FI" sz="1700" spc="-10" dirty="0"/>
              <a:t>Välikasvi</a:t>
            </a:r>
            <a:r>
              <a:rPr lang="fi-FI" sz="1700" spc="-75" dirty="0"/>
              <a:t> </a:t>
            </a:r>
            <a:r>
              <a:rPr lang="fi-FI" sz="1700" dirty="0"/>
              <a:t>ilmoitetaan</a:t>
            </a:r>
            <a:r>
              <a:rPr lang="fi-FI" sz="1700" spc="-45" dirty="0"/>
              <a:t> </a:t>
            </a:r>
            <a:r>
              <a:rPr lang="fi-FI" sz="1700" dirty="0"/>
              <a:t>tukihaussa</a:t>
            </a:r>
            <a:r>
              <a:rPr lang="fi-FI" sz="1700" spc="-65" dirty="0"/>
              <a:t> </a:t>
            </a:r>
            <a:r>
              <a:rPr lang="fi-FI" sz="1700" spc="-10" dirty="0"/>
              <a:t>kasvulohkotiedoissa</a:t>
            </a:r>
            <a:endParaRPr lang="fi-FI" sz="1700" dirty="0"/>
          </a:p>
          <a:p>
            <a:pPr>
              <a:lnSpc>
                <a:spcPct val="100000"/>
              </a:lnSpc>
            </a:pPr>
            <a:endParaRPr lang="fi-FI" sz="1700" dirty="0"/>
          </a:p>
          <a:p>
            <a:pPr marL="355600" marR="1771014" indent="-342900">
              <a:lnSpc>
                <a:spcPct val="100000"/>
              </a:lnSpc>
              <a:spcBef>
                <a:spcPts val="345"/>
              </a:spcBef>
              <a:tabLst>
                <a:tab pos="240665" algn="l"/>
                <a:tab pos="241300" algn="l"/>
              </a:tabLst>
            </a:pPr>
            <a:r>
              <a:rPr lang="fi-FI" sz="1700" dirty="0"/>
              <a:t>Jos</a:t>
            </a:r>
            <a:r>
              <a:rPr lang="fi-FI" sz="1700" spc="-15" dirty="0"/>
              <a:t> </a:t>
            </a:r>
            <a:r>
              <a:rPr lang="fi-FI" sz="1700" dirty="0"/>
              <a:t>valitsee </a:t>
            </a:r>
            <a:r>
              <a:rPr lang="fi-FI" sz="1700" spc="-10" dirty="0"/>
              <a:t>kasvulohkolle</a:t>
            </a:r>
            <a:r>
              <a:rPr lang="fi-FI" sz="1700" spc="-5" dirty="0"/>
              <a:t> </a:t>
            </a:r>
            <a:r>
              <a:rPr lang="fi-FI" sz="1700" spc="-10" dirty="0"/>
              <a:t>viljelykiertovaatimuksen</a:t>
            </a:r>
            <a:r>
              <a:rPr lang="fi-FI" sz="1700" spc="-15" dirty="0"/>
              <a:t> </a:t>
            </a:r>
            <a:r>
              <a:rPr lang="fi-FI" sz="1700" spc="-10" dirty="0"/>
              <a:t>välikasvin, </a:t>
            </a:r>
            <a:r>
              <a:rPr lang="fi-FI" sz="1700" dirty="0"/>
              <a:t>ei</a:t>
            </a:r>
            <a:r>
              <a:rPr lang="fi-FI" sz="1700" spc="5" dirty="0"/>
              <a:t> </a:t>
            </a:r>
            <a:r>
              <a:rPr lang="fi-FI" sz="1700" dirty="0"/>
              <a:t>samalle</a:t>
            </a:r>
            <a:r>
              <a:rPr lang="fi-FI" sz="1700" spc="-5" dirty="0"/>
              <a:t> </a:t>
            </a:r>
            <a:r>
              <a:rPr lang="fi-FI" sz="1700" dirty="0"/>
              <a:t>lohkolle</a:t>
            </a:r>
            <a:r>
              <a:rPr lang="fi-FI" sz="1700" spc="20" dirty="0"/>
              <a:t> </a:t>
            </a:r>
            <a:r>
              <a:rPr lang="fi-FI" sz="1700" dirty="0"/>
              <a:t>voi</a:t>
            </a:r>
            <a:r>
              <a:rPr lang="fi-FI" sz="1700" spc="-10" dirty="0"/>
              <a:t> valita ympäristösitoumuksen</a:t>
            </a:r>
            <a:r>
              <a:rPr lang="fi-FI" sz="1700" spc="65" dirty="0"/>
              <a:t> </a:t>
            </a:r>
            <a:r>
              <a:rPr lang="fi-FI" sz="1700" spc="-10" dirty="0"/>
              <a:t>kerääjäkasvia</a:t>
            </a:r>
          </a:p>
          <a:p>
            <a:pPr marL="355600" marR="1771014" indent="-342900">
              <a:lnSpc>
                <a:spcPct val="100000"/>
              </a:lnSpc>
              <a:spcBef>
                <a:spcPts val="345"/>
              </a:spcBef>
              <a:tabLst>
                <a:tab pos="240665" algn="l"/>
                <a:tab pos="241300" algn="l"/>
              </a:tabLst>
            </a:pPr>
            <a:r>
              <a:rPr lang="fi-FI" sz="1700" b="0" i="0" dirty="0">
                <a:effectLst/>
              </a:rPr>
              <a:t>Viljelykierron tarkastelussa edellisen vuoden viljelykasviksi katsotaan pääkasvin sijaan välikasvi, jos ilmoitat välikasvin kasvulohkolle</a:t>
            </a:r>
            <a:endParaRPr lang="fi-FI" sz="1700" dirty="0"/>
          </a:p>
          <a:p>
            <a:pPr marL="355600" marR="5080" indent="-342900">
              <a:lnSpc>
                <a:spcPct val="100000"/>
              </a:lnSpc>
              <a:spcBef>
                <a:spcPts val="985"/>
              </a:spcBef>
              <a:tabLst>
                <a:tab pos="240665" algn="l"/>
                <a:tab pos="241300" algn="l"/>
              </a:tabLst>
            </a:pPr>
            <a:r>
              <a:rPr lang="fi-FI" sz="1700" spc="-10" dirty="0"/>
              <a:t>Välikasvi</a:t>
            </a:r>
            <a:r>
              <a:rPr lang="fi-FI" sz="1700" spc="-55" dirty="0"/>
              <a:t> </a:t>
            </a:r>
            <a:r>
              <a:rPr lang="fi-FI" sz="1700" spc="-10" dirty="0"/>
              <a:t>hyväksytään</a:t>
            </a:r>
            <a:r>
              <a:rPr lang="fi-FI" sz="1700" spc="-55" dirty="0"/>
              <a:t> </a:t>
            </a:r>
            <a:r>
              <a:rPr lang="fi-FI" sz="1700" dirty="0"/>
              <a:t>ehdollisuuden</a:t>
            </a:r>
            <a:r>
              <a:rPr lang="fi-FI" sz="1700" spc="-15" dirty="0"/>
              <a:t> </a:t>
            </a:r>
            <a:r>
              <a:rPr lang="fi-FI" sz="1700" dirty="0"/>
              <a:t>vähimmäismaanpeitteeseen</a:t>
            </a:r>
            <a:r>
              <a:rPr lang="fi-FI" sz="1700" spc="-10" dirty="0"/>
              <a:t>,</a:t>
            </a:r>
            <a:r>
              <a:rPr lang="fi-FI" sz="1700" spc="-60" dirty="0"/>
              <a:t> </a:t>
            </a:r>
          </a:p>
          <a:p>
            <a:pPr marL="12700" marR="5080" indent="0">
              <a:lnSpc>
                <a:spcPct val="100000"/>
              </a:lnSpc>
              <a:spcBef>
                <a:spcPts val="985"/>
              </a:spcBef>
              <a:buNone/>
              <a:tabLst>
                <a:tab pos="240665" algn="l"/>
                <a:tab pos="241300" algn="l"/>
              </a:tabLst>
            </a:pPr>
            <a:r>
              <a:rPr lang="fi-FI" sz="1700" dirty="0"/>
              <a:t>     mikäli</a:t>
            </a:r>
            <a:r>
              <a:rPr lang="fi-FI" sz="1700" spc="-25" dirty="0"/>
              <a:t> </a:t>
            </a:r>
            <a:r>
              <a:rPr lang="fi-FI" sz="1700" dirty="0"/>
              <a:t>se</a:t>
            </a:r>
            <a:r>
              <a:rPr lang="fi-FI" sz="1700" spc="-45" dirty="0"/>
              <a:t> </a:t>
            </a:r>
            <a:r>
              <a:rPr lang="fi-FI" sz="1700" dirty="0"/>
              <a:t>säilytetään</a:t>
            </a:r>
            <a:r>
              <a:rPr lang="fi-FI" sz="1700" spc="-30" dirty="0"/>
              <a:t> </a:t>
            </a:r>
            <a:r>
              <a:rPr lang="fi-FI" sz="1700" dirty="0"/>
              <a:t>ehtojen</a:t>
            </a:r>
            <a:r>
              <a:rPr lang="fi-FI" sz="1700" spc="-45" dirty="0"/>
              <a:t> </a:t>
            </a:r>
            <a:r>
              <a:rPr lang="fi-FI" sz="1700" dirty="0"/>
              <a:t>mukainen</a:t>
            </a:r>
            <a:r>
              <a:rPr lang="fi-FI" sz="1700" spc="-30" dirty="0"/>
              <a:t> </a:t>
            </a:r>
            <a:r>
              <a:rPr lang="fi-FI" sz="1700" dirty="0"/>
              <a:t>aika</a:t>
            </a:r>
            <a:r>
              <a:rPr lang="fi-FI" sz="1700" spc="-30" dirty="0"/>
              <a:t> </a:t>
            </a:r>
            <a:r>
              <a:rPr lang="fi-FI" sz="1700" dirty="0"/>
              <a:t>31.10.-15.3.</a:t>
            </a:r>
            <a:r>
              <a:rPr lang="fi-FI" sz="1700" spc="-50" dirty="0"/>
              <a:t> </a:t>
            </a:r>
            <a:endParaRPr lang="fi-FI" sz="1700" dirty="0"/>
          </a:p>
        </p:txBody>
      </p:sp>
      <p:pic>
        <p:nvPicPr>
          <p:cNvPr id="5" name="Kuva 4" descr="Kuva, joka sisältää kohteen ruoho, piha-, taivas, kenttä&#10;&#10;Kuvaus luotu automaattisesti">
            <a:extLst>
              <a:ext uri="{FF2B5EF4-FFF2-40B4-BE49-F238E27FC236}">
                <a16:creationId xmlns:a16="http://schemas.microsoft.com/office/drawing/2014/main" id="{810E2C9A-FB0E-45E6-CB2A-20A64231C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9" t="11497" r="41765" b="14064"/>
          <a:stretch/>
        </p:blipFill>
        <p:spPr>
          <a:xfrm>
            <a:off x="8635727" y="1395412"/>
            <a:ext cx="2651397" cy="366395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26E47B71-1490-39C0-A8D5-16628B622D91}"/>
              </a:ext>
            </a:extLst>
          </p:cNvPr>
          <p:cNvSpPr txBox="1"/>
          <p:nvPr/>
        </p:nvSpPr>
        <p:spPr>
          <a:xfrm>
            <a:off x="8635727" y="5166242"/>
            <a:ext cx="2895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Välikasvina voi olla elokuussa kylvetty syysvehnä. </a:t>
            </a:r>
          </a:p>
          <a:p>
            <a:r>
              <a:rPr lang="fi-FI" sz="1100" dirty="0"/>
              <a:t>Kuva: Katja Nopanen</a:t>
            </a:r>
          </a:p>
        </p:txBody>
      </p:sp>
    </p:spTree>
    <p:extLst>
      <p:ext uri="{BB962C8B-B14F-4D97-AF65-F5344CB8AC3E}">
        <p14:creationId xmlns:p14="http://schemas.microsoft.com/office/powerpoint/2010/main" val="413530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C4A547-D038-4C85-A336-875DFF77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rgbClr val="185B95"/>
                </a:solidFill>
              </a:rPr>
              <a:t>Lannoituksen ehdot ja viljavuustutkimus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880119-6CDE-45E8-AA8E-C8A08B827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800" b="1" i="0" u="none" strike="noStrike" baseline="0" dirty="0"/>
              <a:t>Lannoituksen </a:t>
            </a:r>
            <a:r>
              <a:rPr lang="fi-FI" sz="1800" b="1" dirty="0"/>
              <a:t>ehdot</a:t>
            </a:r>
            <a:r>
              <a:rPr lang="fi-FI" sz="1800" b="1" i="0" u="none" strike="noStrike" baseline="0" dirty="0"/>
              <a:t> kuuluvat jatkossa ehdollisuuteen ja koskevat kaikkia tiloja</a:t>
            </a:r>
          </a:p>
          <a:p>
            <a:pPr>
              <a:lnSpc>
                <a:spcPct val="100000"/>
              </a:lnSpc>
            </a:pPr>
            <a:r>
              <a:rPr lang="fi-FI" sz="1800" b="0" i="0" dirty="0">
                <a:effectLst/>
              </a:rPr>
              <a:t>Selvitä lannoitettavan lohkon maalaji ja viljavuusluokka viljavuustutkimuksella ennen lannoittamista</a:t>
            </a:r>
            <a:endParaRPr lang="fi-FI" sz="1800" b="1" i="0" u="none" strike="noStrike" baseline="0" dirty="0"/>
          </a:p>
          <a:p>
            <a:pPr>
              <a:lnSpc>
                <a:spcPct val="100000"/>
              </a:lnSpc>
            </a:pPr>
            <a:r>
              <a:rPr lang="fi-FI" sz="1800" b="0" i="0" u="none" strike="noStrike" baseline="0" dirty="0"/>
              <a:t>Viiden vuoden välein tehtävä viljavuustutkimus on kuitenkin edelleen ympäristösitoumuksen ehto (samat ehdot edelleen voimassa näytteen ottoon ja näytetiheyteen)</a:t>
            </a:r>
          </a:p>
          <a:p>
            <a:pPr lvl="1">
              <a:lnSpc>
                <a:spcPct val="100000"/>
              </a:lnSpc>
            </a:pPr>
            <a:r>
              <a:rPr lang="fi-FI" b="1" i="0" u="none" strike="noStrike" baseline="0" dirty="0"/>
              <a:t>Ympäristösitoumuksen mukainen viljavuustutkimus hyväksytään ehdollisuudessa</a:t>
            </a:r>
          </a:p>
          <a:p>
            <a:pPr>
              <a:lnSpc>
                <a:spcPct val="100000"/>
              </a:lnSpc>
            </a:pPr>
            <a:r>
              <a:rPr lang="fi-FI" sz="1800" b="0" i="0" dirty="0">
                <a:effectLst/>
              </a:rPr>
              <a:t>Ehdollisuudessa lannoituksen perusteena voidaan hyväksyä tätä vanhempi viljavuustutkimus, kuitenkin korkeintaan </a:t>
            </a:r>
            <a:r>
              <a:rPr lang="fi-FI" sz="1800" b="1" i="0" dirty="0">
                <a:effectLst/>
              </a:rPr>
              <a:t>10 vuotta vanha viljavuustutkimus</a:t>
            </a:r>
            <a:endParaRPr lang="fi-FI" sz="1800" b="1" i="0" u="none" strike="noStrike" baseline="0" dirty="0"/>
          </a:p>
          <a:p>
            <a:pPr>
              <a:lnSpc>
                <a:spcPct val="100000"/>
              </a:lnSpc>
            </a:pPr>
            <a:r>
              <a:rPr lang="fi-FI" sz="1800" i="0" u="none" strike="noStrike" baseline="0" dirty="0"/>
              <a:t>Alle 0,5 ha lohkoista ei tarvitse teettää analyysiä (</a:t>
            </a:r>
            <a:r>
              <a:rPr lang="fi-FI" sz="1800" b="0" i="0" u="none" strike="noStrike" baseline="0" dirty="0"/>
              <a:t>viereinen lohko, taulukkoarvo, analyysi)</a:t>
            </a:r>
          </a:p>
          <a:p>
            <a:pPr>
              <a:lnSpc>
                <a:spcPct val="100000"/>
              </a:lnSpc>
            </a:pPr>
            <a:r>
              <a:rPr lang="fi-FI" sz="1800" b="0" i="0" u="none" strike="noStrike" baseline="0" dirty="0"/>
              <a:t>Ehdollisuudessa maalajin ja viljavuusluokan analyysi vaaditaan, jos lannoittaa alaa</a:t>
            </a:r>
          </a:p>
          <a:p>
            <a:pPr lvl="1">
              <a:lnSpc>
                <a:spcPct val="100000"/>
              </a:lnSpc>
            </a:pPr>
            <a:r>
              <a:rPr lang="fi-FI" dirty="0"/>
              <a:t>viljavuustutkimus tarvitaan ja se on oltava voimassa ennen lannoitusta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i-FI" dirty="0"/>
          </a:p>
          <a:p>
            <a:pPr>
              <a:lnSpc>
                <a:spcPct val="100000"/>
              </a:lnSpc>
            </a:pPr>
            <a:endParaRPr lang="fi-FI" sz="1800" b="0" u="none" strike="noStrike" baseline="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i-FI" sz="1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fi-FI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02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F1F2-C49D-4328-9D66-E2B38385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Viljavuustutkimus ehdollisuudessa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55D522-A297-4928-AAD8-B216397FA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Jos ei ole ympäristösitoumuksen mukaista viljavuustutkimusta, on tutkimus teetettävä erikseen akkreditoidussa laboratoriossa.  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Fosforin osalta selvitettävä viljavuusluokka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Typen osalta selvitettävä maalaji</a:t>
            </a: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Maanäytteet on otettava niin, että ne edustavat kattavasti lannoitettavaa peruslohkoa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</a:rPr>
              <a:t>1 näyte/peruslohko, jos se edustaa kattavasti peruslohkoa 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</a:rPr>
              <a:t>Jos lohkolla maalaji vaihtelee, otettava useampi näyte</a:t>
            </a:r>
          </a:p>
          <a:p>
            <a:pPr lvl="1"/>
            <a:r>
              <a:rPr lang="fi-FI" b="0" i="0" u="none" strike="noStrike" baseline="0" dirty="0">
                <a:solidFill>
                  <a:srgbClr val="000000"/>
                </a:solidFill>
              </a:rPr>
              <a:t>Yhden näytteen tulee koostua useammasta osanäytteestä </a:t>
            </a:r>
            <a:endParaRPr lang="fi-FI" dirty="0">
              <a:solidFill>
                <a:srgbClr val="000000"/>
              </a:solidFill>
              <a:effectLst/>
            </a:endParaRPr>
          </a:p>
          <a:p>
            <a:pPr lvl="1"/>
            <a:r>
              <a:rPr lang="fi-FI" b="0" i="0" dirty="0">
                <a:effectLst/>
              </a:rPr>
              <a:t>Jos peruslohkosta on useampi kuin yksi analyysi, voi lannoituksen tehdä analyysien mukaisten lannoituslohkojen mukaan tai käyttämällä analyysien keskiarvoa tai painotettua keskiarvoa </a:t>
            </a:r>
            <a:endParaRPr lang="fi-FI" b="0" i="0" u="none" strike="noStrike" baseline="0" dirty="0">
              <a:solidFill>
                <a:srgbClr val="000000"/>
              </a:solidFill>
            </a:endParaRPr>
          </a:p>
          <a:p>
            <a:r>
              <a:rPr lang="fi-FI" sz="1800" b="0" i="0" u="none" strike="noStrike" baseline="0" dirty="0">
                <a:solidFill>
                  <a:srgbClr val="000000"/>
                </a:solidFill>
              </a:rPr>
              <a:t>Jos lohkosta on eri aikoina otettuja viljavuustutkimuksia, lannoituksen tulee perustua uusimpaan käytettävissä olevaan analyysitulokseen.</a:t>
            </a:r>
          </a:p>
          <a:p>
            <a:endParaRPr lang="fi-FI" sz="23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i-FI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i-FI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sz="2400" b="0" i="0" u="none" strike="noStrike" baseline="0" dirty="0">
              <a:solidFill>
                <a:srgbClr val="00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391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93995-85A0-4F58-9CF8-D48A3270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370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Mitä on ehdollisuus?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160163-4161-4C7A-9D8C-FDEF9B463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2200" b="0" i="0" dirty="0">
                <a:effectLst/>
              </a:rPr>
              <a:t>Ehdollisuus korvaa nykyiset täydentävät ehdot ja viherryttämistuen </a:t>
            </a:r>
          </a:p>
          <a:p>
            <a:r>
              <a:rPr lang="fi-FI" sz="2200" b="0" i="0" dirty="0">
                <a:effectLst/>
              </a:rPr>
              <a:t>Ehdollisuus tarkoittaa perusvaatimuksia, joiden noudattaminen on viljelijätukien ehtona</a:t>
            </a:r>
          </a:p>
          <a:p>
            <a:r>
              <a:rPr lang="fi-FI" sz="2200" b="0" i="0" dirty="0">
                <a:effectLst/>
              </a:rPr>
              <a:t>Ehdollisuuden vaatimukset muodostavat perustason, joiden noudattamisesta et saa erikseen tukea</a:t>
            </a:r>
          </a:p>
          <a:p>
            <a:r>
              <a:rPr lang="fi-FI" sz="2200" b="0" i="0" dirty="0">
                <a:effectLst/>
              </a:rPr>
              <a:t>Se koostuu edelleen hyvän maatalouden ja ympäristön vaatimuksista (GAEC) sekä lakisääteisistä hoitovaatimuksista (SMR), jotka ovat ympäristöä, kansanterveyttä, kasvien terveyttä sekä eläinten terveyttä ja hyvinvointia koskevia EU-säädösten vaatimuksia</a:t>
            </a:r>
          </a:p>
          <a:p>
            <a:r>
              <a:rPr lang="fi-FI" sz="2200" b="0" i="0" dirty="0">
                <a:effectLst/>
              </a:rPr>
              <a:t>Ehdollisuuden vaatimusten tarkoituksena on esimerkiksi suojella vesistöjä, maaperää ja luonnon monimuotoisuutta sekä turvata elintarviketurvallisuutta</a:t>
            </a:r>
          </a:p>
          <a:p>
            <a:r>
              <a:rPr lang="fi-FI" sz="2200" b="0" i="0" dirty="0">
                <a:effectLst/>
              </a:rPr>
              <a:t>Noudata ehdollisuuden vaatimuksia maatalousmaalla ja maataloustoiminnassa. Maatalousmaalla tarkoitetaan peltojen, pysyvien kasvien sekä pysyvän nurmen pinta-alaa</a:t>
            </a:r>
          </a:p>
        </p:txBody>
      </p:sp>
    </p:spTree>
    <p:extLst>
      <p:ext uri="{BB962C8B-B14F-4D97-AF65-F5344CB8AC3E}">
        <p14:creationId xmlns:p14="http://schemas.microsoft.com/office/powerpoint/2010/main" val="398492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511C3D-7532-476C-96D9-7F8A2567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Fosforilannoituksen poikkeukset 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4E128A-523F-4D39-8655-ECF17C607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fi-FI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b="0" i="0" u="none" strike="noStrike" baseline="0" dirty="0">
                <a:solidFill>
                  <a:srgbClr val="000000"/>
                </a:solidFill>
              </a:rPr>
              <a:t>Vuonna 2023 lannoituksessa ei tarvitse huomioida vuonna 2022 annettua lannoitusta, vaikka sato olisi jäänyt korjaamatta</a:t>
            </a:r>
            <a:endParaRPr lang="fi-FI" dirty="0">
              <a:solidFill>
                <a:srgbClr val="000000"/>
              </a:solidFill>
            </a:endParaRPr>
          </a:p>
          <a:p>
            <a:r>
              <a:rPr lang="fi-FI" b="0" i="0" u="none" strike="noStrike" baseline="0" dirty="0">
                <a:solidFill>
                  <a:srgbClr val="000000"/>
                </a:solidFill>
              </a:rPr>
              <a:t>Jos fosforintasauskausi on kesken, vanhoja tasauskausia ei tarvitse ottaa huomioon. 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V</a:t>
            </a:r>
            <a:r>
              <a:rPr lang="fi-FI" sz="2000" b="0" i="0" u="none" strike="noStrike" baseline="0" dirty="0">
                <a:solidFill>
                  <a:srgbClr val="000000"/>
                </a:solidFill>
              </a:rPr>
              <a:t>uonna 2023 voi aloittaa uuden tasauskauden, vaikka ympäristösitoumuksessa ollut tasauskausi olisi kesken </a:t>
            </a:r>
          </a:p>
          <a:p>
            <a:r>
              <a:rPr lang="fi-FI" dirty="0">
                <a:solidFill>
                  <a:srgbClr val="000000"/>
                </a:solidFill>
              </a:rPr>
              <a:t>P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oikkeus on annettu, koska fosforin käytön vaatimukset ovat muuttuneet vuodelle 2023</a:t>
            </a:r>
          </a:p>
          <a:p>
            <a:pPr marL="457200" lvl="1" indent="0">
              <a:buNone/>
            </a:pPr>
            <a:endParaRPr lang="fi-FI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89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C9CDFB-6F3F-492B-A28F-CABE8BB1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Lannoita ehtojen mukaisesti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73A5D5-BFD5-4FD0-AFDD-4848B90B6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84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fi-FI" sz="1700" i="0" dirty="0">
                <a:effectLst/>
              </a:rPr>
              <a:t>Suunnittele lannoitus viljavuustutkimuksen perusteella (</a:t>
            </a:r>
            <a:r>
              <a:rPr lang="fi-FI" sz="1700" i="0" dirty="0" err="1">
                <a:effectLst/>
              </a:rPr>
              <a:t>ymp</a:t>
            </a:r>
            <a:r>
              <a:rPr lang="fi-FI" sz="1700" i="0" dirty="0">
                <a:effectLst/>
              </a:rPr>
              <a:t>. 5v / ehdollisuus 10v)</a:t>
            </a:r>
          </a:p>
          <a:p>
            <a:r>
              <a:rPr lang="fi-FI" sz="1700" i="0" dirty="0">
                <a:effectLst/>
              </a:rPr>
              <a:t>Teetä lanta-analyysi viiden vuoden välein</a:t>
            </a:r>
          </a:p>
          <a:p>
            <a:pPr lvl="1"/>
            <a:r>
              <a:rPr lang="fi-FI" sz="1700" dirty="0"/>
              <a:t>Koskee tilaa, joka tuottaa tai käyttää lantaa lannoitteena yli 25 m3 vuodessa</a:t>
            </a:r>
            <a:endParaRPr lang="fi-FI" sz="1700" i="0" dirty="0">
              <a:effectLst/>
            </a:endParaRPr>
          </a:p>
          <a:p>
            <a:r>
              <a:rPr lang="fi-FI" sz="1700" i="0" dirty="0">
                <a:effectLst/>
              </a:rPr>
              <a:t>Noudata typpi- ja fosforilannoituksen enimmäismääriä</a:t>
            </a:r>
          </a:p>
          <a:p>
            <a:r>
              <a:rPr lang="fi-FI" sz="1700" i="0" dirty="0">
                <a:effectLst/>
              </a:rPr>
              <a:t>Voit käyttää satotasokorjausta viljoilla ja öljykasveilla</a:t>
            </a:r>
          </a:p>
          <a:p>
            <a:r>
              <a:rPr lang="fi-FI" sz="1700" b="0" i="0" dirty="0">
                <a:effectLst/>
              </a:rPr>
              <a:t>Voit käyttää enintään 5 vuoden fosforin tasausta</a:t>
            </a:r>
          </a:p>
          <a:p>
            <a:r>
              <a:rPr lang="fi-FI" sz="1700" i="0" dirty="0">
                <a:effectLst/>
              </a:rPr>
              <a:t>Pidä kirjaa lannoituksesta vuosittain</a:t>
            </a:r>
          </a:p>
          <a:p>
            <a:r>
              <a:rPr lang="fi-FI" sz="1700" i="0" dirty="0">
                <a:effectLst/>
              </a:rPr>
              <a:t>Noudata lannan varastointia koskevia määräyksiä</a:t>
            </a:r>
          </a:p>
          <a:p>
            <a:r>
              <a:rPr lang="fi-FI" sz="1700" b="0" i="0" dirty="0">
                <a:effectLst/>
              </a:rPr>
              <a:t>Voit varastoida kui­va­lan­taa, jon­ka kui­va-aine­pi­toi­suus on vä­hin­tään 30 %, au­mas­sa, työ­tek­ni­sen tai hy­gi­ee­ni­sen syyn niin vaatiessa</a:t>
            </a:r>
          </a:p>
          <a:p>
            <a:r>
              <a:rPr lang="fi-FI" sz="1700" b="0" i="0" dirty="0">
                <a:effectLst/>
              </a:rPr>
              <a:t>Le­vi­tä lan­noit­teet pel­lol­le si­ten, että va­lu­mia ve­siin ei ta­pah­du eikä poh­ja­maa tii­vis­ty</a:t>
            </a:r>
          </a:p>
          <a:p>
            <a:r>
              <a:rPr lang="fi-FI" sz="1700" b="0" i="0" dirty="0">
                <a:effectLst/>
              </a:rPr>
              <a:t>Älä le­vi­tä lan­noit­tei­ta kos­kaan lumi­peit­tei­seen, rou­taan­tu­nee­seen tai ve­den kyl­läs­tä­mään maa­han</a:t>
            </a:r>
          </a:p>
          <a:p>
            <a:r>
              <a:rPr lang="fi-FI" sz="1700" b="0" i="0" dirty="0">
                <a:effectLst/>
              </a:rPr>
              <a:t>Älä levitä lantaa tai or­gaa­nis­ia lan­noi­te­val­mis­tei­ta pel­lol­le 1.11.–31.3. vä­li­se­nä ai­ka­na</a:t>
            </a:r>
          </a:p>
          <a:p>
            <a:r>
              <a:rPr lang="fi-FI" sz="1700" b="0" i="0" dirty="0">
                <a:effectLst/>
              </a:rPr>
              <a:t>Jos le­vi­tät pel­lon pin­taan lan­taa tai or­gaa­ni­sia lan­noi­te­val­mis­tei­ta, pi­tää lan­ta mul­la­ta tai pel­to kyn­tää vuo­ro­kau­den si­säl­lä levityk­ses­tä. Jos le­vi­tät lan­nan tai or­gaa­ni­sen lan­noi­te­val­mis­teen kas­vus­toon let­ku­le­vit­ti­mel­lä tai haja­le­vi­tyk­se­nä, ei multaamis­ta edel­ly­te­tä</a:t>
            </a:r>
          </a:p>
          <a:p>
            <a:endParaRPr lang="fi-FI" sz="1800" i="0" dirty="0">
              <a:effectLst/>
            </a:endParaRPr>
          </a:p>
          <a:p>
            <a:endParaRPr lang="fi-FI" sz="2400" i="0" dirty="0">
              <a:solidFill>
                <a:srgbClr val="343841"/>
              </a:solidFill>
              <a:effectLst/>
              <a:latin typeface="Roboto" panose="02000000000000000000" pitchFamily="2" charset="0"/>
            </a:endParaRPr>
          </a:p>
          <a:p>
            <a:endParaRPr lang="fi-FI" sz="2400" b="1" i="0" dirty="0">
              <a:solidFill>
                <a:srgbClr val="343841"/>
              </a:solidFill>
              <a:effectLst/>
              <a:latin typeface="Roboto" panose="02000000000000000000" pitchFamily="2" charset="0"/>
            </a:endParaRPr>
          </a:p>
          <a:p>
            <a:endParaRPr lang="fi-FI" sz="2400" b="1" i="0" dirty="0">
              <a:solidFill>
                <a:srgbClr val="343841"/>
              </a:solidFill>
              <a:effectLst/>
              <a:latin typeface="Roboto" panose="02000000000000000000" pitchFamily="2" charset="0"/>
            </a:endParaRPr>
          </a:p>
          <a:p>
            <a:endParaRPr lang="fi-FI" sz="2400" b="1" i="0" dirty="0">
              <a:solidFill>
                <a:srgbClr val="343841"/>
              </a:solidFill>
              <a:effectLst/>
              <a:latin typeface="Roboto" panose="02000000000000000000" pitchFamily="2" charset="0"/>
            </a:endParaRPr>
          </a:p>
          <a:p>
            <a:endParaRPr lang="fi-FI" sz="2400" b="1" i="0" dirty="0">
              <a:solidFill>
                <a:srgbClr val="343841"/>
              </a:solidFill>
              <a:effectLst/>
              <a:latin typeface="Roboto" panose="02000000000000000000" pitchFamily="2" charset="0"/>
            </a:endParaRPr>
          </a:p>
          <a:p>
            <a:endParaRPr lang="fi-FI" sz="2400" b="1" i="0" dirty="0">
              <a:solidFill>
                <a:srgbClr val="343841"/>
              </a:solidFill>
              <a:effectLst/>
              <a:latin typeface="Roboto" panose="02000000000000000000" pitchFamily="2" charset="0"/>
            </a:endParaRPr>
          </a:p>
          <a:p>
            <a:endParaRPr lang="fi-FI" sz="2400" b="1" i="0" dirty="0">
              <a:solidFill>
                <a:srgbClr val="343841"/>
              </a:solidFill>
              <a:effectLst/>
              <a:latin typeface="Roboto" panose="02000000000000000000" pitchFamily="2" charset="0"/>
            </a:endParaRP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41380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B10C0-1172-4147-BC86-53B57B30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sz="3100" b="1" i="0" dirty="0">
                <a:solidFill>
                  <a:srgbClr val="185B95"/>
                </a:solidFill>
                <a:effectLst/>
                <a:latin typeface="+mn-lt"/>
              </a:rPr>
            </a:br>
            <a:r>
              <a:rPr lang="fi-FI" sz="2400" i="0" dirty="0">
                <a:solidFill>
                  <a:srgbClr val="185B95"/>
                </a:solidFill>
                <a:effectLst/>
              </a:rPr>
              <a:t>Ve­sis­tö­jen var­sil­la ja kaltevilla aloilla teh­tä­vää lan­noi­tus­ta on ra­joi­tet­tu</a:t>
            </a:r>
            <a:br>
              <a:rPr lang="fi-FI" sz="2400" b="1" i="0" dirty="0">
                <a:solidFill>
                  <a:srgbClr val="185B95"/>
                </a:solidFill>
                <a:effectLst/>
              </a:rPr>
            </a:br>
            <a:endParaRPr lang="fi-FI" sz="2400" dirty="0">
              <a:solidFill>
                <a:srgbClr val="185B95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98D040-403A-45DD-8B15-280BE3CB2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64368"/>
            <a:ext cx="7204788" cy="435133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fi-FI" sz="1800" b="0" i="0" dirty="0">
                <a:effectLst/>
              </a:rPr>
              <a:t>Lan­noi­tus on kiel­let­tyä vii­si met­riä lä­hem­pä­nä ve­sis­töä</a:t>
            </a:r>
          </a:p>
          <a:p>
            <a:pPr lvl="1">
              <a:lnSpc>
                <a:spcPct val="100000"/>
              </a:lnSpc>
            </a:pPr>
            <a:r>
              <a:rPr lang="fi-FI" sz="1600" b="0" i="0" dirty="0">
                <a:effectLst/>
              </a:rPr>
              <a:t>Seu­raa­van viiden met­rin vyö­hyk­keel­lä ve­sis­tös­tä lan­nan ja or­gaa­nis­ten lan­noi­te­val­mis­tei­den pin­ta­le­vi­tys on kiel­let­ty, ell­ei pel­toa muo­ka­ta vuorokau­den ku­lu­es­sa le­vi­tyk­ses­tä </a:t>
            </a:r>
          </a:p>
          <a:p>
            <a:pPr algn="l">
              <a:lnSpc>
                <a:spcPct val="100000"/>
              </a:lnSpc>
            </a:pPr>
            <a:r>
              <a:rPr lang="fi-FI" sz="1800" b="0" i="0" dirty="0">
                <a:effectLst/>
              </a:rPr>
              <a:t>Kotieläinten laidunnus on sallittu vesistöjen varsilla</a:t>
            </a:r>
          </a:p>
          <a:p>
            <a:pPr algn="l">
              <a:lnSpc>
                <a:spcPct val="100000"/>
              </a:lnSpc>
            </a:pPr>
            <a:r>
              <a:rPr lang="fi-FI" sz="1800" b="0" i="0" dirty="0">
                <a:effectLst/>
              </a:rPr>
              <a:t>Jos perusloh­ko on kokonaan tai osittain vä­hin­tään 15 % kalteva, lie­te­lan­nan, virt­san ja nes­te­mäis­ten orgaanisten lan­noi­te­valmistei­den levittäminen on sallittua ainoastaan sijoittamalla </a:t>
            </a:r>
          </a:p>
          <a:p>
            <a:pPr lvl="1">
              <a:lnSpc>
                <a:spcPct val="100000"/>
              </a:lnSpc>
            </a:pPr>
            <a:r>
              <a:rPr lang="fi-FI" b="0" i="0" dirty="0">
                <a:effectLst/>
              </a:rPr>
              <a:t>Ehtoa on noudatettava silloin, jos kalteva ala on vähintään 0,25 ha kokoinen. </a:t>
            </a:r>
          </a:p>
          <a:p>
            <a:pPr algn="l">
              <a:lnSpc>
                <a:spcPct val="100000"/>
              </a:lnSpc>
            </a:pPr>
            <a:r>
              <a:rPr lang="fi-FI" sz="1800" b="0" i="0" dirty="0">
                <a:effectLst/>
              </a:rPr>
              <a:t>Voit levittää kaikki muut kuin nestemäiset lannat ja lannoitevalmisteet myös lohkon kalteville osille, mutta ne on muokattava maahan kahdentoista tunnin sisällä levityksestä</a:t>
            </a:r>
          </a:p>
          <a:p>
            <a:endParaRPr lang="fi-FI" dirty="0"/>
          </a:p>
        </p:txBody>
      </p:sp>
      <p:pic>
        <p:nvPicPr>
          <p:cNvPr id="7" name="Kuva 6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8B32A72B-F8E7-2C66-4FD5-24406B225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901" y="2080726"/>
            <a:ext cx="3320744" cy="3056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679F4A16-1B77-7791-86A4-030FA4819543}"/>
              </a:ext>
            </a:extLst>
          </p:cNvPr>
          <p:cNvSpPr txBox="1"/>
          <p:nvPr/>
        </p:nvSpPr>
        <p:spPr>
          <a:xfrm>
            <a:off x="8245901" y="5191954"/>
            <a:ext cx="3600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 i="0" dirty="0">
                <a:effectLst/>
              </a:rPr>
              <a:t>Voit tarkistaa lohkojesi kaltevuudet Vipu-palvelusta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50799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DA5DDE-07E8-4D65-B326-64C0330F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rgbClr val="185B95"/>
                </a:solidFill>
              </a:rPr>
              <a:t>Kasvinsuojelu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B3E8D0-5CD1-4D35-A990-17DC18DD9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b="0" i="0" dirty="0">
                <a:effectLst/>
              </a:rPr>
              <a:t>Saat käyttää kas­vin­suo­je­lu­ai­nee­na vain Suo­mes­sa hy­väk­syt­ty­jä val­mis­tei­ta</a:t>
            </a:r>
          </a:p>
          <a:p>
            <a:r>
              <a:rPr lang="fi-FI" sz="1800" b="0" i="0" dirty="0">
                <a:effectLst/>
              </a:rPr>
              <a:t>Käytä kas­vin­suo­je­lu­ai­nei­ta asi­an­mu­kai­ses­ti eli noudata val­mis­teen myyntipäällysmerkintöjä</a:t>
            </a:r>
          </a:p>
          <a:p>
            <a:r>
              <a:rPr lang="fi-FI" sz="1800" b="0" i="0" dirty="0">
                <a:effectLst/>
              </a:rPr>
              <a:t>Kasvinsuojeluaineiden käsittely ja varastointi sekä niiden pakkausten ja jäännösten käsittely </a:t>
            </a:r>
            <a:r>
              <a:rPr lang="fi-FI" sz="1800" dirty="0"/>
              <a:t>asianmukaisesti</a:t>
            </a:r>
            <a:r>
              <a:rPr lang="fi-FI" sz="1800" b="0" i="0" dirty="0">
                <a:effectLst/>
              </a:rPr>
              <a:t> </a:t>
            </a:r>
          </a:p>
          <a:p>
            <a:r>
              <a:rPr lang="fi-FI" sz="1800" b="0" i="0" dirty="0">
                <a:effectLst/>
              </a:rPr>
              <a:t>Vuoden 2021 alusta lähtien kasvinsuojeluaineruisku pitää testauttaa 3 vuoden välein</a:t>
            </a:r>
          </a:p>
          <a:p>
            <a:r>
              <a:rPr lang="fi-FI" sz="1800" i="0" dirty="0">
                <a:effectLst/>
              </a:rPr>
              <a:t>Kasvinsuojelututkintotodistus on voimassa 5 vuotta</a:t>
            </a:r>
          </a:p>
          <a:p>
            <a:pPr marL="457200" lvl="1" indent="0">
              <a:buNone/>
            </a:pPr>
            <a:r>
              <a:rPr lang="fi-FI" b="0" dirty="0"/>
              <a:t>- </a:t>
            </a:r>
            <a:r>
              <a:rPr lang="fi-FI" b="0" i="0" dirty="0">
                <a:effectLst/>
              </a:rPr>
              <a:t>Tarvitset kasvinsuojelututkinnon, jos käytät kasvinsuojeluaineita ammatissasi tai ostat ammattikäyttöön hyväksyttyjä kasvinsuojeluaineita</a:t>
            </a:r>
          </a:p>
          <a:p>
            <a:endParaRPr lang="fi-FI" sz="2400" i="0" dirty="0">
              <a:effectLst/>
            </a:endParaRPr>
          </a:p>
          <a:p>
            <a:endParaRPr lang="fi-FI" sz="2400" b="0" i="0" dirty="0">
              <a:effectLst/>
            </a:endParaRP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19488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911AA-0068-467D-B6A4-04721D47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Suojakaistat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F57FB0-16CD-4B68-9477-E28A466C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6372225" cy="4351338"/>
          </a:xfrm>
        </p:spPr>
        <p:txBody>
          <a:bodyPr>
            <a:normAutofit/>
          </a:bodyPr>
          <a:lstStyle/>
          <a:p>
            <a:r>
              <a:rPr lang="fi-FI" sz="1800" dirty="0"/>
              <a:t>Jos peruslohko sijaitsee vesistön varrella, on vesistön puoleiselle lohkon reunalle jätettävä kasvipeitteinen ja muokkaamaton, vähintään 3 metriä leveä suojakaista</a:t>
            </a:r>
          </a:p>
          <a:p>
            <a:r>
              <a:rPr lang="fi-FI" sz="1800" dirty="0"/>
              <a:t>Kasvillisuus voi koostua luonnonkasveista tai kylvetyistä nurmikasveista. Kaistalla ei saa olla puuvartisia kasveja</a:t>
            </a:r>
          </a:p>
          <a:p>
            <a:r>
              <a:rPr lang="fi-FI" sz="1800" dirty="0"/>
              <a:t>Jos suojakaistan kasvillisuus vaurioituu tai tuhoutuu, kylvä uusi nurmikasvusto suojakaistalle heti olosuhteiden salliessa</a:t>
            </a:r>
          </a:p>
          <a:p>
            <a:r>
              <a:rPr lang="fi-FI" sz="1800" dirty="0"/>
              <a:t>Kasvinsuojelu ja lannoitus ei ole sallittua suojakaistalla</a:t>
            </a:r>
          </a:p>
          <a:p>
            <a:r>
              <a:rPr lang="fi-FI" sz="1800" dirty="0"/>
              <a:t>Peruslohko ei sijaitse vesistön varrella, jos pellon ja vesistön välillä on muuta aluetta vähintään keskimäärin 10 metriä eikä vesi tulvankaan aikana nouse maatalousmaalle</a:t>
            </a:r>
          </a:p>
          <a:p>
            <a:r>
              <a:rPr lang="fi-FI" sz="1800" dirty="0"/>
              <a:t>Merkitse kaikista suojakaistalla tehtävistä toimista tiedot lohkokohtaisiin muistiinpanoihin</a:t>
            </a:r>
          </a:p>
          <a:p>
            <a:endParaRPr lang="fi-FI" sz="2000" dirty="0"/>
          </a:p>
          <a:p>
            <a:endParaRPr lang="fi-FI" sz="2400" dirty="0"/>
          </a:p>
        </p:txBody>
      </p:sp>
      <p:pic>
        <p:nvPicPr>
          <p:cNvPr id="7" name="Kuva 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5CC3F96B-E799-0172-85CA-8443D0D42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364" y="1690688"/>
            <a:ext cx="3917436" cy="3117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1455DA-6780-19F0-3537-4375B484F081}"/>
              </a:ext>
            </a:extLst>
          </p:cNvPr>
          <p:cNvSpPr txBox="1"/>
          <p:nvPr/>
        </p:nvSpPr>
        <p:spPr>
          <a:xfrm>
            <a:off x="7550664" y="5057775"/>
            <a:ext cx="3917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Voit tarkistaa Vipu-palvelusta vesistöjen varrella olevat lohkot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9445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E5F7B0-2CB3-4A2F-B473-57B92D71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Lupa kasvinsuojeluaineiden käyttöön suojakaistalla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9373EF-0E6B-4B4C-B086-A8557BF2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i-FI" sz="1800" dirty="0"/>
              <a:t>Vaikeissa rikkakasvitilanteissa voit käyttää kasvinsuojeluaineita sen käyttörajoitusten mukaisesti pesäketorjuntana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fi-FI" sz="1800" dirty="0">
                <a:solidFill>
                  <a:srgbClr val="000000"/>
                </a:solidFill>
              </a:rPr>
              <a:t>-&gt; l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ohkolla esiintyy laajamittaisesti helposti leviäviä rikkakasveja, hukkakauraa, persianjättiputkea, armenianjättiputkea, keltamajavankaalia,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alaskanlupiinia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, hamppuvillakkoa, tarhatatarta, japanintatarta,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sahalinintatarta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, komealupiinia, kurtturuusua, lännenpalsamia tai </a:t>
            </a:r>
            <a:r>
              <a:rPr lang="fi-FI" sz="1800" b="0" i="0" u="none" strike="noStrike" baseline="0" dirty="0" err="1">
                <a:solidFill>
                  <a:srgbClr val="000000"/>
                </a:solidFill>
              </a:rPr>
              <a:t>marunatuoksukkia</a:t>
            </a:r>
            <a:endParaRPr lang="fi-FI" sz="1800" b="0" i="0" u="none" strike="noStrike" baseline="0" dirty="0">
              <a:solidFill>
                <a:srgbClr val="000000"/>
              </a:solidFill>
            </a:endParaRPr>
          </a:p>
          <a:p>
            <a:pPr marL="914400" lvl="2" indent="0">
              <a:lnSpc>
                <a:spcPct val="110000"/>
              </a:lnSpc>
              <a:buNone/>
            </a:pPr>
            <a:endParaRPr lang="fi-FI" sz="1800" dirty="0"/>
          </a:p>
          <a:p>
            <a:pPr>
              <a:lnSpc>
                <a:spcPct val="110000"/>
              </a:lnSpc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Kasvinsuojeluaineiden käyttöön suojakaistalla (myös kasvikoodilla suojakaista ilmoitettavat alat) tarvitaan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kirjallinen lupahakemus </a:t>
            </a:r>
            <a:r>
              <a:rPr lang="fi-FI" sz="1800" i="0" u="none" strike="noStrike" baseline="0" dirty="0">
                <a:solidFill>
                  <a:srgbClr val="000000"/>
                </a:solidFill>
              </a:rPr>
              <a:t>paikallisesta </a:t>
            </a:r>
            <a:r>
              <a:rPr lang="fi-FI" sz="1800" i="0" u="none" strike="noStrike" baseline="0" dirty="0" err="1">
                <a:solidFill>
                  <a:srgbClr val="000000"/>
                </a:solidFill>
              </a:rPr>
              <a:t>ely-keskuksesta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, esimerkiksi sähköposti käy</a:t>
            </a:r>
          </a:p>
          <a:p>
            <a:pPr>
              <a:lnSpc>
                <a:spcPct val="110000"/>
              </a:lnSpc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Lupahakemuksessa vaaditaan perustelut, miksi on tarve käyttää kasvinsuojeluainetta:</a:t>
            </a:r>
          </a:p>
          <a:p>
            <a:pPr lvl="2">
              <a:lnSpc>
                <a:spcPct val="110000"/>
              </a:lnSpc>
            </a:pPr>
            <a:r>
              <a:rPr lang="fi-FI" sz="1800" dirty="0">
                <a:solidFill>
                  <a:srgbClr val="000000"/>
                </a:solidFill>
              </a:rPr>
              <a:t>v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aikea rikkakasvitilanne</a:t>
            </a:r>
          </a:p>
          <a:p>
            <a:pPr lvl="2">
              <a:lnSpc>
                <a:spcPct val="110000"/>
              </a:lnSpc>
            </a:pPr>
            <a:r>
              <a:rPr lang="fi-FI" sz="1800" dirty="0">
                <a:solidFill>
                  <a:srgbClr val="000000"/>
                </a:solidFill>
              </a:rPr>
              <a:t>s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uojakaistalla paljon helposti leviäviä rikkakasveja/hukkakauraa/tms.</a:t>
            </a:r>
          </a:p>
          <a:p>
            <a:pPr>
              <a:lnSpc>
                <a:spcPct val="110000"/>
              </a:lnSpc>
            </a:pPr>
            <a:r>
              <a:rPr lang="fi-FI" sz="1800" b="0" i="0" u="none" strike="noStrike" baseline="0" dirty="0">
                <a:solidFill>
                  <a:srgbClr val="000000"/>
                </a:solidFill>
              </a:rPr>
              <a:t>Hakijalle on toimitettava </a:t>
            </a:r>
            <a:r>
              <a:rPr lang="fi-FI" sz="1800" b="1" i="0" u="none" strike="noStrike" baseline="0" dirty="0">
                <a:solidFill>
                  <a:srgbClr val="000000"/>
                </a:solidFill>
              </a:rPr>
              <a:t>lupa kirjallisesti</a:t>
            </a:r>
            <a:r>
              <a:rPr lang="fi-FI" sz="1800" b="0" i="0" u="none" strike="noStrike" baseline="0" dirty="0">
                <a:solidFill>
                  <a:srgbClr val="000000"/>
                </a:solidFill>
              </a:rPr>
              <a:t>. Lupa voi olla vapaamuotoinen </a:t>
            </a:r>
          </a:p>
          <a:p>
            <a:pPr lvl="2">
              <a:lnSpc>
                <a:spcPct val="110000"/>
              </a:lnSpc>
            </a:pPr>
            <a:r>
              <a:rPr lang="fi-FI" sz="1900" dirty="0">
                <a:solidFill>
                  <a:srgbClr val="000000"/>
                </a:solidFill>
              </a:rPr>
              <a:t>l</a:t>
            </a:r>
            <a:r>
              <a:rPr lang="fi-FI" sz="1900" b="0" i="0" u="none" strike="noStrike" baseline="0" dirty="0">
                <a:solidFill>
                  <a:srgbClr val="000000"/>
                </a:solidFill>
              </a:rPr>
              <a:t>upa voidaan myöntää ensin myös suullisesti</a:t>
            </a:r>
            <a:endParaRPr lang="fi-FI" sz="19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7078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359B8A-3D20-4ED7-9DD0-583F0505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Luonnon monimuotoisuuden ja maiseman suojelu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B89677-0035-4A34-B67F-9089198CA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52021"/>
            <a:ext cx="869632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sz="2000" b="1" dirty="0"/>
              <a:t>Puiden leikkauskielto lintujen pesimäaikana</a:t>
            </a:r>
          </a:p>
          <a:p>
            <a:pPr lvl="1"/>
            <a:r>
              <a:rPr lang="fi-FI" sz="1700" dirty="0"/>
              <a:t>Maatalousmaalla olevia puita ei saa kaataa eikä leikata 1.5.-31.7.</a:t>
            </a:r>
          </a:p>
          <a:p>
            <a:pPr lvl="1"/>
            <a:r>
              <a:rPr lang="fi-FI" sz="1700" dirty="0"/>
              <a:t>Kielto</a:t>
            </a:r>
            <a:r>
              <a:rPr lang="fi-FI" sz="1700" spc="-60" dirty="0"/>
              <a:t> </a:t>
            </a:r>
            <a:r>
              <a:rPr lang="fi-FI" sz="1700" dirty="0"/>
              <a:t>ei</a:t>
            </a:r>
            <a:r>
              <a:rPr lang="fi-FI" sz="1700" spc="-40" dirty="0"/>
              <a:t> </a:t>
            </a:r>
            <a:r>
              <a:rPr lang="fi-FI" sz="1700" spc="-20" dirty="0"/>
              <a:t>koske</a:t>
            </a:r>
            <a:r>
              <a:rPr lang="fi-FI" sz="1700" spc="-45" dirty="0"/>
              <a:t> </a:t>
            </a:r>
            <a:r>
              <a:rPr lang="fi-FI" sz="1700" dirty="0"/>
              <a:t>pysyvien</a:t>
            </a:r>
            <a:r>
              <a:rPr lang="fi-FI" sz="1700" spc="-35" dirty="0"/>
              <a:t> </a:t>
            </a:r>
            <a:r>
              <a:rPr lang="fi-FI" sz="1700" dirty="0"/>
              <a:t>kasvien</a:t>
            </a:r>
            <a:r>
              <a:rPr lang="fi-FI" sz="1700" spc="-50" dirty="0"/>
              <a:t> </a:t>
            </a:r>
            <a:r>
              <a:rPr lang="fi-FI" sz="1700" dirty="0"/>
              <a:t>alaa</a:t>
            </a:r>
            <a:r>
              <a:rPr lang="fi-FI" sz="1700" spc="-50" dirty="0"/>
              <a:t> </a:t>
            </a:r>
            <a:r>
              <a:rPr lang="fi-FI" sz="1700" dirty="0"/>
              <a:t>eikä</a:t>
            </a:r>
            <a:r>
              <a:rPr lang="fi-FI" sz="1700" spc="-50" dirty="0"/>
              <a:t> </a:t>
            </a:r>
            <a:r>
              <a:rPr lang="fi-FI" sz="1700" dirty="0"/>
              <a:t>alaa,</a:t>
            </a:r>
            <a:r>
              <a:rPr lang="fi-FI" sz="1700" spc="-50" dirty="0"/>
              <a:t> </a:t>
            </a:r>
            <a:r>
              <a:rPr lang="fi-FI" sz="1700" dirty="0"/>
              <a:t>joka</a:t>
            </a:r>
            <a:r>
              <a:rPr lang="fi-FI" sz="1700" spc="-50" dirty="0"/>
              <a:t> </a:t>
            </a:r>
            <a:r>
              <a:rPr lang="fi-FI" sz="1700" spc="-10" dirty="0"/>
              <a:t>kuuluu </a:t>
            </a:r>
            <a:r>
              <a:rPr lang="fi-FI" sz="1700" dirty="0"/>
              <a:t>maatalousluonnon</a:t>
            </a:r>
            <a:r>
              <a:rPr lang="fi-FI" sz="1700" spc="-80" dirty="0"/>
              <a:t> </a:t>
            </a:r>
            <a:r>
              <a:rPr lang="fi-FI" sz="1700" dirty="0"/>
              <a:t>monimuotoisuuden</a:t>
            </a:r>
            <a:r>
              <a:rPr lang="fi-FI" sz="1700" spc="-45" dirty="0"/>
              <a:t> </a:t>
            </a:r>
            <a:r>
              <a:rPr lang="fi-FI" sz="1700" dirty="0"/>
              <a:t>ja</a:t>
            </a:r>
            <a:r>
              <a:rPr lang="fi-FI" sz="1700" spc="-45" dirty="0"/>
              <a:t> </a:t>
            </a:r>
            <a:r>
              <a:rPr lang="fi-FI" sz="1700" dirty="0"/>
              <a:t>maiseman</a:t>
            </a:r>
            <a:r>
              <a:rPr lang="fi-FI" sz="1700" spc="-70" dirty="0"/>
              <a:t> </a:t>
            </a:r>
            <a:r>
              <a:rPr lang="fi-FI" sz="1700" dirty="0"/>
              <a:t>hoitoa</a:t>
            </a:r>
            <a:r>
              <a:rPr lang="fi-FI" sz="1700" spc="-45" dirty="0"/>
              <a:t> </a:t>
            </a:r>
            <a:r>
              <a:rPr lang="fi-FI" sz="1700" spc="-10" dirty="0"/>
              <a:t>koskevaan ympäristösopimukseen</a:t>
            </a:r>
          </a:p>
          <a:p>
            <a:pPr lvl="1">
              <a:buFontTx/>
              <a:buChar char="-"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Säilytä maisemapiirteet</a:t>
            </a:r>
          </a:p>
          <a:p>
            <a:pPr lvl="1"/>
            <a:r>
              <a:rPr lang="fi-FI" sz="1700" dirty="0"/>
              <a:t>Sama ehto kuin ennenkin</a:t>
            </a:r>
          </a:p>
          <a:p>
            <a:pPr lvl="1"/>
            <a:r>
              <a:rPr lang="fi-FI" sz="1700" dirty="0"/>
              <a:t>K</a:t>
            </a:r>
            <a:r>
              <a:rPr lang="fi-FI" sz="1700" b="0" i="0" dirty="0">
                <a:effectLst/>
              </a:rPr>
              <a:t>ohteita, jotka on suojeltu luonnonsuojelulain perusteella ja sijaitsevat peruslohkon sisällä, peruslohkon pientareella tai toisiinsa rajoittuvien peruslohkojen välisellä alueella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Haitallisten vieraslajien torjunta</a:t>
            </a:r>
          </a:p>
          <a:p>
            <a:pPr lvl="1"/>
            <a:r>
              <a:rPr lang="fi-FI" sz="1700" dirty="0"/>
              <a:t>Hukkakauran ja jättiputken torjunta maatalousmaalla</a:t>
            </a:r>
            <a:endParaRPr lang="fi-FI" sz="1700" b="0" i="0" dirty="0">
              <a:effectLst/>
            </a:endParaRP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7617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90E337-EF21-4227-BA35-07AD7D0C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Luonnon monimuotoisuuden ja maiseman suojelu 2/2</a:t>
            </a:r>
            <a:endParaRPr lang="fi-FI" sz="2800" dirty="0">
              <a:solidFill>
                <a:srgbClr val="185B95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831468-847A-4243-B978-33A43227A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Pysyvät nurmet Natura 2000-alueilla</a:t>
            </a:r>
          </a:p>
          <a:p>
            <a:pPr lvl="1">
              <a:lnSpc>
                <a:spcPct val="100000"/>
              </a:lnSpc>
            </a:pPr>
            <a:r>
              <a:rPr lang="fi-FI" spc="-20" dirty="0"/>
              <a:t>Natura-</a:t>
            </a:r>
            <a:r>
              <a:rPr lang="fi-FI" dirty="0"/>
              <a:t>alan</a:t>
            </a:r>
            <a:r>
              <a:rPr lang="fi-FI" spc="-55" dirty="0"/>
              <a:t> </a:t>
            </a:r>
            <a:r>
              <a:rPr lang="fi-FI" dirty="0"/>
              <a:t>pysyvän</a:t>
            </a:r>
            <a:r>
              <a:rPr lang="fi-FI" spc="-45" dirty="0"/>
              <a:t> </a:t>
            </a:r>
            <a:r>
              <a:rPr lang="fi-FI" dirty="0"/>
              <a:t>nurmen</a:t>
            </a:r>
            <a:r>
              <a:rPr lang="fi-FI" spc="-50" dirty="0"/>
              <a:t> </a:t>
            </a:r>
            <a:r>
              <a:rPr lang="fi-FI" spc="-10" dirty="0"/>
              <a:t>säilyttämisvaatimus</a:t>
            </a:r>
            <a:r>
              <a:rPr lang="fi-FI" spc="-65" dirty="0"/>
              <a:t> </a:t>
            </a:r>
            <a:r>
              <a:rPr lang="fi-FI" spc="-20" dirty="0"/>
              <a:t>koskee</a:t>
            </a:r>
            <a:r>
              <a:rPr lang="fi-FI" spc="-55" dirty="0"/>
              <a:t> </a:t>
            </a:r>
            <a:r>
              <a:rPr lang="fi-FI" dirty="0"/>
              <a:t>kaikkia</a:t>
            </a:r>
            <a:r>
              <a:rPr lang="fi-FI" spc="-15" dirty="0"/>
              <a:t> </a:t>
            </a:r>
            <a:r>
              <a:rPr lang="fi-FI" spc="-10" dirty="0"/>
              <a:t>viljelijöitä, </a:t>
            </a:r>
            <a:r>
              <a:rPr lang="fi-FI" dirty="0"/>
              <a:t>myös</a:t>
            </a:r>
            <a:r>
              <a:rPr lang="fi-FI" spc="-100" dirty="0"/>
              <a:t> </a:t>
            </a:r>
            <a:r>
              <a:rPr lang="fi-FI" spc="-10" dirty="0"/>
              <a:t>luonnonmukaista</a:t>
            </a:r>
            <a:r>
              <a:rPr lang="fi-FI" spc="-95" dirty="0"/>
              <a:t> </a:t>
            </a:r>
            <a:r>
              <a:rPr lang="fi-FI" dirty="0"/>
              <a:t>tuotantoa</a:t>
            </a:r>
            <a:r>
              <a:rPr lang="fi-FI" spc="-85" dirty="0"/>
              <a:t> </a:t>
            </a:r>
            <a:r>
              <a:rPr lang="fi-FI" dirty="0"/>
              <a:t>harjoittavia</a:t>
            </a:r>
            <a:r>
              <a:rPr lang="fi-FI" spc="-60" dirty="0"/>
              <a:t> </a:t>
            </a:r>
            <a:r>
              <a:rPr lang="fi-FI" spc="-10" dirty="0"/>
              <a:t>viljelijöitä</a:t>
            </a:r>
            <a:endParaRPr lang="fi-FI" dirty="0"/>
          </a:p>
          <a:p>
            <a:pPr lvl="1">
              <a:lnSpc>
                <a:spcPct val="100000"/>
              </a:lnSpc>
            </a:pPr>
            <a:r>
              <a:rPr lang="fi-FI" spc="-10" dirty="0"/>
              <a:t>Pysyvät</a:t>
            </a:r>
            <a:r>
              <a:rPr lang="fi-FI" spc="-55" dirty="0"/>
              <a:t> </a:t>
            </a:r>
            <a:r>
              <a:rPr lang="fi-FI" dirty="0"/>
              <a:t>nurmet</a:t>
            </a:r>
            <a:r>
              <a:rPr lang="fi-FI" spc="-60" dirty="0"/>
              <a:t> </a:t>
            </a:r>
            <a:r>
              <a:rPr lang="fi-FI" dirty="0"/>
              <a:t>on</a:t>
            </a:r>
            <a:r>
              <a:rPr lang="fi-FI" spc="-50" dirty="0"/>
              <a:t> </a:t>
            </a:r>
            <a:r>
              <a:rPr lang="fi-FI" spc="-10" dirty="0"/>
              <a:t>säilytettävä</a:t>
            </a:r>
            <a:r>
              <a:rPr lang="fi-FI" spc="-55" dirty="0"/>
              <a:t> </a:t>
            </a:r>
            <a:r>
              <a:rPr lang="fi-FI" dirty="0"/>
              <a:t>eikä</a:t>
            </a:r>
            <a:r>
              <a:rPr lang="fi-FI" spc="-40" dirty="0"/>
              <a:t> </a:t>
            </a:r>
            <a:r>
              <a:rPr lang="fi-FI" spc="-10" dirty="0"/>
              <a:t>niitä </a:t>
            </a:r>
            <a:r>
              <a:rPr lang="fi-FI" dirty="0"/>
              <a:t>saa</a:t>
            </a:r>
            <a:r>
              <a:rPr lang="fi-FI" spc="-10" dirty="0"/>
              <a:t> kyntää</a:t>
            </a:r>
          </a:p>
          <a:p>
            <a:pPr lvl="1">
              <a:lnSpc>
                <a:spcPct val="100000"/>
              </a:lnSpc>
            </a:pPr>
            <a:r>
              <a:rPr lang="fi-FI" dirty="0"/>
              <a:t>Pysyvien</a:t>
            </a:r>
            <a:r>
              <a:rPr lang="fi-FI" spc="-55" dirty="0"/>
              <a:t> </a:t>
            </a:r>
            <a:r>
              <a:rPr lang="fi-FI" dirty="0"/>
              <a:t>nurmien</a:t>
            </a:r>
            <a:r>
              <a:rPr lang="fi-FI" spc="-55" dirty="0"/>
              <a:t> </a:t>
            </a:r>
            <a:r>
              <a:rPr lang="fi-FI" spc="-10" dirty="0"/>
              <a:t>kasvuston</a:t>
            </a:r>
            <a:r>
              <a:rPr lang="fi-FI" spc="-60" dirty="0"/>
              <a:t> </a:t>
            </a:r>
            <a:r>
              <a:rPr lang="fi-FI" dirty="0"/>
              <a:t>saa</a:t>
            </a:r>
            <a:r>
              <a:rPr lang="fi-FI" spc="-40" dirty="0"/>
              <a:t> </a:t>
            </a:r>
            <a:r>
              <a:rPr lang="fi-FI" spc="-10" dirty="0"/>
              <a:t>uudistaa </a:t>
            </a:r>
            <a:r>
              <a:rPr lang="fi-FI" dirty="0"/>
              <a:t>vain</a:t>
            </a:r>
            <a:r>
              <a:rPr lang="fi-FI" spc="-70" dirty="0"/>
              <a:t> </a:t>
            </a:r>
            <a:r>
              <a:rPr lang="fi-FI" dirty="0"/>
              <a:t>erityisestä</a:t>
            </a:r>
            <a:r>
              <a:rPr lang="fi-FI" spc="-70" dirty="0"/>
              <a:t> </a:t>
            </a:r>
            <a:r>
              <a:rPr lang="fi-FI" spc="-10" dirty="0"/>
              <a:t>syystä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Suojele lintuja ja luontoa</a:t>
            </a:r>
          </a:p>
          <a:p>
            <a:pPr lvl="1"/>
            <a:r>
              <a:rPr lang="fi-FI" dirty="0"/>
              <a:t>Nykyiset suojeluvaatimukset pysyvät ennallaan</a:t>
            </a:r>
          </a:p>
          <a:p>
            <a:pPr lvl="1"/>
            <a:endParaRPr lang="fi-FI" dirty="0"/>
          </a:p>
          <a:p>
            <a:pPr marL="0" indent="0">
              <a:buNone/>
            </a:pPr>
            <a:r>
              <a:rPr lang="fi-FI" sz="2000" b="1" dirty="0"/>
              <a:t>Tuottamattomat alat</a:t>
            </a:r>
          </a:p>
          <a:p>
            <a:pPr lvl="1"/>
            <a:r>
              <a:rPr lang="fi-FI" dirty="0"/>
              <a:t>K</a:t>
            </a:r>
            <a:r>
              <a:rPr lang="fi-FI"/>
              <a:t>oskee </a:t>
            </a:r>
            <a:r>
              <a:rPr lang="fi-FI" dirty="0"/>
              <a:t>tiloja jotka sijaitsevat Uudellamaalla, Varsinais-Suomessa ja Ahvenanmaalla</a:t>
            </a:r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788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1B3872-0F5D-4D89-8308-CD7FCCC6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Muita vesien suojelun vaatimuksia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5B236D-508B-450D-8297-03F38654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Veden ottamista koskevat ilmoitukset ja luvat</a:t>
            </a:r>
          </a:p>
          <a:p>
            <a:pPr lvl="1"/>
            <a:r>
              <a:rPr lang="fi-FI" sz="1700" dirty="0"/>
              <a:t>Pinta- tai pohjaveden ottamisesta on ilmoitettava kirjallisesti paikalliselle ELY-keskukselle, jos vettä otetaan yli 100 kuutiometriä vuorokaudessa</a:t>
            </a:r>
          </a:p>
          <a:p>
            <a:pPr lvl="1"/>
            <a:r>
              <a:rPr lang="fi-FI" sz="1700" dirty="0"/>
              <a:t>Ilmoitus on tehtävä 30 vuorokautta ennen veden oton aloittamista</a:t>
            </a:r>
          </a:p>
          <a:p>
            <a:pPr lvl="1"/>
            <a:r>
              <a:rPr lang="fi-FI" sz="1700" dirty="0"/>
              <a:t>Lupa tarvitaan, jos vesitaloushanke voi muuttaa vesistön tilaa (laatua tai veden määrää), rantaa tai vesiympäristöä tai vaikuttaa pohjaveteen</a:t>
            </a:r>
          </a:p>
          <a:p>
            <a:pPr lvl="1"/>
            <a:r>
              <a:rPr lang="fi-FI" sz="1700" dirty="0"/>
              <a:t>Otat pohjavettä yli 250 kuutiometriä vuorokaudessa muutoin kuin tilapäisesti</a:t>
            </a:r>
          </a:p>
          <a:p>
            <a:pPr lvl="1"/>
            <a:r>
              <a:rPr lang="fi-FI" sz="1700" dirty="0"/>
              <a:t>Jos on epäselvyyttä tarvitaanko lupa, on suositeltavaa ottaa yhteyttä paikalliseen ELY- keskukseen, tai kunnan ympäristönsuojeluviranomaiseen</a:t>
            </a:r>
          </a:p>
          <a:p>
            <a:r>
              <a:rPr lang="fi-FI" b="1" dirty="0"/>
              <a:t>Suojele maaperää ja pohjavettä</a:t>
            </a:r>
          </a:p>
          <a:p>
            <a:pPr lvl="1"/>
            <a:r>
              <a:rPr lang="fi-FI" sz="1500" dirty="0"/>
              <a:t>Maaperän ja pohjaveden kaikenlainen pilaaminen ja pilaantumisen vaaran aiheuttaminen on kielletty</a:t>
            </a:r>
          </a:p>
          <a:p>
            <a:r>
              <a:rPr lang="fi-FI" b="1" dirty="0"/>
              <a:t>Tarvitsetko ympäristöluvan tai ilmoituksen maataloustoiminnallesi</a:t>
            </a:r>
          </a:p>
          <a:p>
            <a:pPr lvl="1"/>
            <a:r>
              <a:rPr lang="fi-FI" sz="1500" dirty="0"/>
              <a:t>varmista luvan tai päätöksen tarve ELY-keskuksen ympäristövastuualueelta tai kunnan ympäristönsuojeluviranomaiselta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7206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D87E54-56FE-42B2-A3A2-B8A09282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Muista myös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AF03CC-98CF-4975-83D3-E00F12D31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800" dirty="0"/>
              <a:t>Rehujen turvallisuus</a:t>
            </a:r>
          </a:p>
          <a:p>
            <a:pPr lvl="1">
              <a:lnSpc>
                <a:spcPct val="100000"/>
              </a:lnSpc>
            </a:pPr>
            <a:r>
              <a:rPr lang="fi-FI" dirty="0"/>
              <a:t>Rehualan alkutuotannon toiminta (rekisteröidy rehualan alkutuotannon toimijaksi Ruokavirastoon, lomake F)</a:t>
            </a:r>
          </a:p>
          <a:p>
            <a:pPr lvl="1">
              <a:lnSpc>
                <a:spcPct val="100000"/>
              </a:lnSpc>
            </a:pPr>
            <a:r>
              <a:rPr lang="fi-FI" dirty="0"/>
              <a:t>Kirjanpito, (rehujen osto, myynti, luovutus, tuotanto)</a:t>
            </a:r>
          </a:p>
          <a:p>
            <a:pPr lvl="1">
              <a:lnSpc>
                <a:spcPct val="100000"/>
              </a:lnSpc>
            </a:pPr>
            <a:r>
              <a:rPr lang="fi-FI" b="0" i="0" dirty="0">
                <a:effectLst/>
              </a:rPr>
              <a:t>Re­hua saa hank­kia vain re­kis­te­röi­dyil­tä tai hy­väk­sy­tyil­tä rehualan toi­mi­joil­ta</a:t>
            </a:r>
            <a:endParaRPr lang="fi-FI" dirty="0"/>
          </a:p>
          <a:p>
            <a:pPr lvl="1">
              <a:lnSpc>
                <a:spcPct val="100000"/>
              </a:lnSpc>
            </a:pPr>
            <a:r>
              <a:rPr lang="fi-FI" dirty="0"/>
              <a:t>Käsittely, kuljetus, varastointi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Tuota turvallisia elintarvikkeita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Vaatimukset koskien kiellettyjä aineita, eläinlääkkeitä ja lääkityskirjanpitoa</a:t>
            </a:r>
          </a:p>
          <a:p>
            <a:pPr>
              <a:lnSpc>
                <a:spcPct val="100000"/>
              </a:lnSpc>
            </a:pPr>
            <a:r>
              <a:rPr lang="fi-FI" sz="1800" dirty="0"/>
              <a:t>Eläinten hyvinvointiin liittyvät lakisääteiset hoitovaatimukset</a:t>
            </a:r>
          </a:p>
        </p:txBody>
      </p:sp>
    </p:spTree>
    <p:extLst>
      <p:ext uri="{BB962C8B-B14F-4D97-AF65-F5344CB8AC3E}">
        <p14:creationId xmlns:p14="http://schemas.microsoft.com/office/powerpoint/2010/main" val="348625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03F5EBD-CA04-4798-B4A8-2155BACF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>
                <a:solidFill>
                  <a:srgbClr val="185B95"/>
                </a:solidFill>
              </a:rPr>
              <a:t>Lakisääteiset hoitovaatimukset (SMR)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397C955-CDFA-4B4B-968B-5C7BE040BE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/>
              <a:t>Ympäristö- ja ilmasto </a:t>
            </a:r>
            <a:r>
              <a:rPr lang="fi-FI" sz="1800" b="1" dirty="0" err="1"/>
              <a:t>SMR:t</a:t>
            </a:r>
            <a:r>
              <a:rPr lang="fi-FI" sz="1800" b="1" dirty="0"/>
              <a:t> </a:t>
            </a:r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r>
              <a:rPr lang="fi-FI" sz="1800" dirty="0"/>
              <a:t>SMR 1: Vesipuitedirektiivi FOSFORI</a:t>
            </a:r>
          </a:p>
          <a:p>
            <a:pPr marL="0" indent="0">
              <a:buNone/>
            </a:pPr>
            <a:r>
              <a:rPr lang="fi-FI" sz="1800" dirty="0"/>
              <a:t>SMR 2: Nitraattidirektiivi</a:t>
            </a:r>
          </a:p>
          <a:p>
            <a:pPr marL="0" indent="0">
              <a:buNone/>
            </a:pPr>
            <a:r>
              <a:rPr lang="fi-FI" sz="1800" dirty="0"/>
              <a:t>SMR 3: Lintudirektiivi</a:t>
            </a:r>
          </a:p>
          <a:p>
            <a:pPr marL="0" indent="0">
              <a:buNone/>
            </a:pPr>
            <a:r>
              <a:rPr lang="fi-FI" sz="1800" dirty="0"/>
              <a:t>SMR 4: Luontodirektiivi</a:t>
            </a:r>
          </a:p>
          <a:p>
            <a:pPr marL="0" indent="0">
              <a:buNone/>
            </a:pPr>
            <a:r>
              <a:rPr lang="fi-FI" sz="1800" dirty="0"/>
              <a:t>SMR 7: EU:n kasvinsuojeluaineasetus</a:t>
            </a:r>
          </a:p>
          <a:p>
            <a:pPr marL="0" indent="0">
              <a:buNone/>
            </a:pPr>
            <a:r>
              <a:rPr lang="fi-FI" sz="1800" dirty="0"/>
              <a:t>SMR 8: Torjunta-ainedirektiivi</a:t>
            </a:r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59935D9-E529-48A3-8ED2-32C5D5D015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/>
              <a:t>Muut </a:t>
            </a:r>
            <a:r>
              <a:rPr lang="fi-FI" sz="1800" b="1" dirty="0" err="1"/>
              <a:t>SMR:t</a:t>
            </a:r>
            <a:endParaRPr lang="fi-FI" sz="1800" b="1" dirty="0"/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r>
              <a:rPr lang="fi-FI" sz="1800" dirty="0"/>
              <a:t>SMR 5: EU:n yleinen elintarvikeasetus</a:t>
            </a:r>
          </a:p>
          <a:p>
            <a:pPr marL="0" indent="0">
              <a:buNone/>
            </a:pPr>
            <a:r>
              <a:rPr lang="fi-FI" sz="1800" dirty="0"/>
              <a:t>SMR 6: Hormonikieltodirektiivi</a:t>
            </a:r>
          </a:p>
          <a:p>
            <a:pPr marL="0" indent="0">
              <a:buNone/>
            </a:pPr>
            <a:r>
              <a:rPr lang="fi-FI" sz="1800" dirty="0"/>
              <a:t>SMR 9: Vasikkadirektiivi</a:t>
            </a:r>
          </a:p>
          <a:p>
            <a:pPr marL="0" indent="0">
              <a:buNone/>
            </a:pPr>
            <a:r>
              <a:rPr lang="fi-FI" sz="1800" dirty="0"/>
              <a:t>SMR 10: Sikadirektiivi</a:t>
            </a:r>
          </a:p>
          <a:p>
            <a:pPr marL="0" indent="0">
              <a:buNone/>
            </a:pPr>
            <a:r>
              <a:rPr lang="fi-FI" sz="1800" dirty="0"/>
              <a:t>SMR 11: Yleinen tuotantoeläinten suojelua koskeva direktiivi</a:t>
            </a:r>
          </a:p>
          <a:p>
            <a:endParaRPr lang="fi-FI" sz="1800" dirty="0"/>
          </a:p>
          <a:p>
            <a:r>
              <a:rPr lang="fi-FI" sz="1800" dirty="0"/>
              <a:t>Sosiaalinen ehdollisuus vuodesta 2025 alkaen  (koskee </a:t>
            </a:r>
            <a:r>
              <a:rPr lang="fi-FI" sz="1800" b="0" i="0" dirty="0">
                <a:effectLst/>
                <a:latin typeface="Roboto" panose="02000000000000000000" pitchFamily="2" charset="0"/>
              </a:rPr>
              <a:t>tuensaajien työntekijöiden työsuojelua ja työehtoja)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4129651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31997F-3C19-448B-9EA7-38418C36A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algn="ctr"/>
            <a:endParaRPr lang="fi-FI" sz="7200" dirty="0">
              <a:solidFill>
                <a:srgbClr val="185B95"/>
              </a:solidFill>
            </a:endParaRPr>
          </a:p>
          <a:p>
            <a:pPr marL="0" indent="0" algn="ctr">
              <a:buNone/>
            </a:pPr>
            <a:r>
              <a:rPr lang="fi-FI" sz="7200" dirty="0">
                <a:solidFill>
                  <a:srgbClr val="185B95"/>
                </a:solidFill>
                <a:cs typeface="Dreaming Outloud Script Pro" panose="020B0604020202020204" pitchFamily="66" charset="0"/>
              </a:rPr>
              <a:t>KIITOS!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79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0C489E-A052-40F5-AB90-7833E98D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i="0" dirty="0">
                <a:solidFill>
                  <a:srgbClr val="185B95"/>
                </a:solidFill>
                <a:effectLst/>
              </a:rPr>
              <a:t>Hyvän maatalouden ja ympäristön vaatimukset (GAEC)</a:t>
            </a:r>
            <a:endParaRPr lang="fi-FI" sz="2800" dirty="0">
              <a:solidFill>
                <a:srgbClr val="185B95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82FCE4-A09F-4DB1-AA7A-903ECA99E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749"/>
            <a:ext cx="9908178" cy="4705214"/>
          </a:xfrm>
        </p:spPr>
        <p:txBody>
          <a:bodyPr>
            <a:normAutofit/>
          </a:bodyPr>
          <a:lstStyle/>
          <a:p>
            <a:r>
              <a:rPr lang="fi-FI" sz="1600" dirty="0">
                <a:solidFill>
                  <a:srgbClr val="0F0F0F"/>
                </a:solidFill>
              </a:rPr>
              <a:t>GAEC 1	   Pysyvän nurmen alan kansallinen seuranta</a:t>
            </a:r>
          </a:p>
          <a:p>
            <a:r>
              <a:rPr lang="fi-FI" sz="1600" i="0" dirty="0">
                <a:solidFill>
                  <a:srgbClr val="0F0F0F"/>
                </a:solidFill>
                <a:effectLst/>
              </a:rPr>
              <a:t>GAEC 2	</a:t>
            </a:r>
            <a:r>
              <a:rPr lang="fi-FI" sz="1600" dirty="0">
                <a:solidFill>
                  <a:srgbClr val="0F0F0F"/>
                </a:solidFill>
              </a:rPr>
              <a:t>   </a:t>
            </a:r>
            <a:r>
              <a:rPr lang="fi-FI" sz="1600" i="0" dirty="0">
                <a:solidFill>
                  <a:srgbClr val="0F0F0F"/>
                </a:solidFill>
                <a:effectLst/>
              </a:rPr>
              <a:t>Turvemaiden suojel</a:t>
            </a:r>
            <a:r>
              <a:rPr lang="fi-FI" sz="1600" dirty="0">
                <a:solidFill>
                  <a:srgbClr val="0F0F0F"/>
                </a:solidFill>
              </a:rPr>
              <a:t>u ja ylimääräinen GAEC muiden alojen suojelu</a:t>
            </a:r>
          </a:p>
          <a:p>
            <a:r>
              <a:rPr lang="fi-FI" sz="1600" i="0" dirty="0">
                <a:solidFill>
                  <a:srgbClr val="0F0F0F"/>
                </a:solidFill>
                <a:effectLst/>
              </a:rPr>
              <a:t>GAEC 3	</a:t>
            </a:r>
            <a:r>
              <a:rPr lang="fi-FI" sz="1600" dirty="0">
                <a:solidFill>
                  <a:srgbClr val="0F0F0F"/>
                </a:solidFill>
              </a:rPr>
              <a:t>   </a:t>
            </a:r>
            <a:r>
              <a:rPr lang="fi-FI" sz="1600" i="0" dirty="0">
                <a:solidFill>
                  <a:srgbClr val="0F0F0F"/>
                </a:solidFill>
                <a:effectLst/>
              </a:rPr>
              <a:t>Sängen polttokielto</a:t>
            </a:r>
          </a:p>
          <a:p>
            <a:r>
              <a:rPr lang="fi-FI" sz="1600" dirty="0">
                <a:solidFill>
                  <a:srgbClr val="0F0F0F"/>
                </a:solidFill>
              </a:rPr>
              <a:t>GAEC 4	   Suojakaistat vesistöjen varrella (vähintään 3m)</a:t>
            </a:r>
          </a:p>
          <a:p>
            <a:pPr marL="457200" lvl="1" indent="0">
              <a:buNone/>
            </a:pPr>
            <a:r>
              <a:rPr lang="fi-FI" sz="1200" i="0" dirty="0">
                <a:solidFill>
                  <a:srgbClr val="0F0F0F"/>
                </a:solidFill>
                <a:effectLst/>
              </a:rPr>
              <a:t>              -&gt; kemiallinen torjunta mahdollista vain viranomaisen luvalla</a:t>
            </a:r>
          </a:p>
          <a:p>
            <a:r>
              <a:rPr lang="fi-FI" sz="1600" dirty="0">
                <a:solidFill>
                  <a:srgbClr val="0F0F0F"/>
                </a:solidFill>
              </a:rPr>
              <a:t>GAEC 5   </a:t>
            </a:r>
            <a:r>
              <a:rPr lang="fi-FI" sz="1600" i="0" dirty="0">
                <a:solidFill>
                  <a:srgbClr val="0F0F0F"/>
                </a:solidFill>
                <a:effectLst/>
              </a:rPr>
              <a:t>Kaltevien vesistön varsien maanmuokkaus (kuten GAEC 4)</a:t>
            </a:r>
          </a:p>
          <a:p>
            <a:r>
              <a:rPr lang="fi-FI" sz="1600" dirty="0">
                <a:solidFill>
                  <a:srgbClr val="0F0F0F"/>
                </a:solidFill>
              </a:rPr>
              <a:t>GAEC 6   Talviaikainen vähimmäismaanpeite ja kesantojen kasvipeite kesällä</a:t>
            </a:r>
          </a:p>
          <a:p>
            <a:r>
              <a:rPr lang="fi-FI" sz="1600" dirty="0">
                <a:solidFill>
                  <a:srgbClr val="0F0F0F"/>
                </a:solidFill>
              </a:rPr>
              <a:t>GAEC 7   Viljelykierto</a:t>
            </a:r>
          </a:p>
          <a:p>
            <a:pPr marL="457200" lvl="1" indent="0">
              <a:buNone/>
            </a:pPr>
            <a:r>
              <a:rPr lang="fi-FI" sz="1200" dirty="0">
                <a:solidFill>
                  <a:srgbClr val="0F0F0F"/>
                </a:solidFill>
              </a:rPr>
              <a:t>             -&gt; poikkeukset kuten nykyisin (vapautus pienille ja nurmi-, kesanto- ja palkokasvivaltaisille tiloille) Lisäksi luomutiloille vapautus</a:t>
            </a:r>
          </a:p>
          <a:p>
            <a:r>
              <a:rPr lang="fi-FI" sz="1600" dirty="0">
                <a:solidFill>
                  <a:srgbClr val="0F0F0F"/>
                </a:solidFill>
              </a:rPr>
              <a:t>GAEC 8</a:t>
            </a:r>
          </a:p>
          <a:p>
            <a:pPr lvl="1"/>
            <a:r>
              <a:rPr lang="fi-FI" sz="1200" dirty="0">
                <a:solidFill>
                  <a:srgbClr val="0F0F0F"/>
                </a:solidFill>
              </a:rPr>
              <a:t>Tuottamattomat alat (Uusimaa, Varsinais-Suomi &amp; Ahvenanmaa)</a:t>
            </a:r>
          </a:p>
          <a:p>
            <a:pPr lvl="1"/>
            <a:r>
              <a:rPr lang="fi-FI" sz="1200" dirty="0">
                <a:solidFill>
                  <a:srgbClr val="0F0F0F"/>
                </a:solidFill>
              </a:rPr>
              <a:t>Maisemapiirteiden säilyttäminen</a:t>
            </a:r>
          </a:p>
          <a:p>
            <a:pPr lvl="1"/>
            <a:r>
              <a:rPr lang="fi-FI" sz="1200" dirty="0">
                <a:solidFill>
                  <a:srgbClr val="0F0F0F"/>
                </a:solidFill>
              </a:rPr>
              <a:t>Puiden leikkauskielto lintujen pesimäaikana</a:t>
            </a:r>
          </a:p>
          <a:p>
            <a:pPr lvl="1"/>
            <a:r>
              <a:rPr lang="fi-FI" sz="1200" dirty="0">
                <a:solidFill>
                  <a:srgbClr val="0F0F0F"/>
                </a:solidFill>
              </a:rPr>
              <a:t>Haitallisten vieraskasvilajien torjunta</a:t>
            </a:r>
          </a:p>
          <a:p>
            <a:r>
              <a:rPr lang="fi-FI" sz="1600" dirty="0">
                <a:solidFill>
                  <a:srgbClr val="0F0F0F"/>
                </a:solidFill>
              </a:rPr>
              <a:t>GAEC 9 Pysyvän nurmen säilyttäminen Natura 2000-alueilla</a:t>
            </a:r>
          </a:p>
          <a:p>
            <a:endParaRPr lang="fi-FI" sz="1600" b="1" i="0" dirty="0">
              <a:solidFill>
                <a:srgbClr val="0F0F0F"/>
              </a:solidFill>
              <a:effectLst/>
            </a:endParaRPr>
          </a:p>
          <a:p>
            <a:endParaRPr lang="fi-FI" sz="2200" b="1" i="0" dirty="0">
              <a:solidFill>
                <a:srgbClr val="0F0F0F"/>
              </a:solidFill>
              <a:effectLst/>
            </a:endParaRPr>
          </a:p>
          <a:p>
            <a:pPr lvl="1"/>
            <a:endParaRPr lang="fi-FI" sz="1800" b="1" dirty="0">
              <a:solidFill>
                <a:srgbClr val="0F0F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7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448DD3-C001-4D4E-B821-0161D13E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 </a:t>
            </a:r>
            <a:br>
              <a:rPr lang="fi-FI" sz="2800" b="1" i="0" dirty="0">
                <a:solidFill>
                  <a:srgbClr val="343841"/>
                </a:solidFill>
                <a:effectLst/>
              </a:rPr>
            </a:br>
            <a:r>
              <a:rPr lang="fi-FI" sz="2800" b="1" i="0" dirty="0">
                <a:solidFill>
                  <a:srgbClr val="185B95"/>
                </a:solidFill>
                <a:effectLst/>
              </a:rPr>
              <a:t>Pysyvän nurmen säilyttäminen</a:t>
            </a:r>
            <a:br>
              <a:rPr lang="fi-FI" b="1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2C15B7-9CEF-4E07-920D-EC21576B8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55498" cy="4351338"/>
          </a:xfrm>
        </p:spPr>
        <p:txBody>
          <a:bodyPr>
            <a:normAutofit/>
          </a:bodyPr>
          <a:lstStyle/>
          <a:p>
            <a:r>
              <a:rPr lang="fi-FI" b="0" i="0" dirty="0">
                <a:effectLst/>
              </a:rPr>
              <a:t>Pysyvän nurmen määrä suhteessa maatalousmaan määrään ei saa vähentyä yli </a:t>
            </a:r>
            <a:r>
              <a:rPr lang="fi-FI" dirty="0"/>
              <a:t>5 %</a:t>
            </a:r>
            <a:r>
              <a:rPr lang="fi-FI" b="0" i="0" dirty="0">
                <a:effectLst/>
              </a:rPr>
              <a:t> Suomen strategiasuunnitelmassa vahvistetusta viiteosuudesta</a:t>
            </a:r>
          </a:p>
          <a:p>
            <a:pPr lvl="1"/>
            <a:r>
              <a:rPr lang="fi-FI" b="0" i="0" dirty="0">
                <a:effectLst/>
              </a:rPr>
              <a:t>Viitevuosi 2018</a:t>
            </a:r>
          </a:p>
          <a:p>
            <a:pPr lvl="1"/>
            <a:r>
              <a:rPr lang="fi-FI" dirty="0"/>
              <a:t>Tarkastellaan koko maan tasolla</a:t>
            </a:r>
          </a:p>
          <a:p>
            <a:pPr lvl="1"/>
            <a:r>
              <a:rPr lang="fi-FI" dirty="0"/>
              <a:t>Vaatimus k</a:t>
            </a:r>
            <a:r>
              <a:rPr lang="fi-FI" b="0" i="0" dirty="0">
                <a:effectLst/>
              </a:rPr>
              <a:t>oskee kaikkia viljelijöitä, myös luonn</a:t>
            </a:r>
            <a:r>
              <a:rPr lang="fi-FI" dirty="0"/>
              <a:t>onmukaista tuotantoa harjoittavia</a:t>
            </a:r>
          </a:p>
          <a:p>
            <a:pPr marL="457200" lvl="1" indent="0">
              <a:buNone/>
            </a:pPr>
            <a:endParaRPr lang="fi-FI" b="0" i="0" dirty="0">
              <a:effectLst/>
            </a:endParaRPr>
          </a:p>
          <a:p>
            <a:r>
              <a:rPr lang="fi-FI" b="0" i="0" dirty="0">
                <a:effectLst/>
              </a:rPr>
              <a:t>Pysyvää nurmea on maa, jota käytetään heinäkasvien tai muiden nurmirehukasvien kasvattamiseen, joka ei ole kuulunut tilan viljelykiertoon vähintään viiteen vuoteen</a:t>
            </a:r>
          </a:p>
          <a:p>
            <a:pPr lvl="1"/>
            <a:endParaRPr lang="fi-FI" b="0" i="0" dirty="0">
              <a:effectLst/>
            </a:endParaRPr>
          </a:p>
          <a:p>
            <a:pPr marL="12700" indent="0">
              <a:lnSpc>
                <a:spcPct val="100000"/>
              </a:lnSpc>
              <a:spcBef>
                <a:spcPts val="105"/>
              </a:spcBef>
              <a:buClr>
                <a:srgbClr val="D0006E"/>
              </a:buClr>
              <a:buNone/>
              <a:tabLst>
                <a:tab pos="241300" algn="l"/>
              </a:tabLst>
            </a:pPr>
            <a:endParaRPr lang="fi-FI" sz="3100" spc="-25" dirty="0">
              <a:solidFill>
                <a:srgbClr val="343841"/>
              </a:solidFill>
              <a:cs typeface="Calibri"/>
            </a:endParaRPr>
          </a:p>
          <a:p>
            <a:pPr marL="0" indent="0">
              <a:buNone/>
            </a:pPr>
            <a:endParaRPr lang="fi-FI" sz="3800" b="0" i="0" dirty="0">
              <a:solidFill>
                <a:srgbClr val="343841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1" name="Kuva 10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6CD641D4-6106-5BB3-DF66-40DB20CB1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990" y="1901857"/>
            <a:ext cx="3373810" cy="3054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8BD51F1C-7747-66D7-51DF-EC8B44C7658E}"/>
              </a:ext>
            </a:extLst>
          </p:cNvPr>
          <p:cNvSpPr txBox="1"/>
          <p:nvPr/>
        </p:nvSpPr>
        <p:spPr>
          <a:xfrm>
            <a:off x="8246690" y="5101828"/>
            <a:ext cx="33738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Voit tarkistaa Vipu-palvelusta pysyvän nurmen lohkot</a:t>
            </a:r>
          </a:p>
        </p:txBody>
      </p:sp>
    </p:spTree>
    <p:extLst>
      <p:ext uri="{BB962C8B-B14F-4D97-AF65-F5344CB8AC3E}">
        <p14:creationId xmlns:p14="http://schemas.microsoft.com/office/powerpoint/2010/main" val="60009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A6B0B4-EE2F-489D-9982-516657DC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rgbClr val="185B95"/>
                </a:solidFill>
              </a:rPr>
              <a:t>Pysyvän nurmen muodostuminen ja 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AB8B07-842C-4B24-940E-999D3D68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b="1" dirty="0">
                <a:cs typeface="Arial"/>
              </a:rPr>
              <a:t>Perusperiaate sama kuin viherryttämistuessa</a:t>
            </a:r>
            <a:endParaRPr lang="en-US" b="1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</a:pPr>
            <a:r>
              <a:rPr lang="fi-FI" sz="2000" dirty="0">
                <a:cs typeface="Arial"/>
              </a:rPr>
              <a:t>Lohko muuttuu pysyväksi nurmeksi kuudentena vuonna, kun sille on ilmoitettu kuusi vuotta peräkkäin nurmivuosia kerryttäviä kasveja</a:t>
            </a:r>
            <a:endParaRPr lang="en-US" sz="2000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</a:pPr>
            <a:r>
              <a:rPr lang="fi-FI" sz="2000" dirty="0">
                <a:cs typeface="Arial"/>
              </a:rPr>
              <a:t>Nurmivuodet nollaantuvat ja pysyvä nurmi poistuu, jos lohkolle ilmoittaa muun kuin nurmivuosia kerryttävän tai ylläpitävän kasvin</a:t>
            </a:r>
          </a:p>
          <a:p>
            <a:pPr marL="355600" marR="1155065" indent="-342900">
              <a:lnSpc>
                <a:spcPct val="100000"/>
              </a:lnSpc>
              <a:spcBef>
                <a:spcPts val="455"/>
              </a:spcBef>
              <a:tabLst>
                <a:tab pos="241300" algn="l"/>
              </a:tabLst>
            </a:pPr>
            <a:r>
              <a:rPr lang="fi-FI" b="1" spc="-10" dirty="0">
                <a:cs typeface="Calibri"/>
              </a:rPr>
              <a:t>Ekojärjestelmätuen</a:t>
            </a:r>
            <a:r>
              <a:rPr lang="fi-FI" b="1" spc="-85" dirty="0">
                <a:cs typeface="Calibri"/>
              </a:rPr>
              <a:t> </a:t>
            </a:r>
            <a:r>
              <a:rPr lang="fi-FI" b="1" i="1" dirty="0">
                <a:cs typeface="Calibri"/>
              </a:rPr>
              <a:t>viherlannoitusnurmet</a:t>
            </a:r>
            <a:r>
              <a:rPr lang="fi-FI" b="1" i="1" spc="-65" dirty="0">
                <a:cs typeface="Calibri"/>
              </a:rPr>
              <a:t> </a:t>
            </a:r>
            <a:r>
              <a:rPr lang="fi-FI" b="1" i="1" dirty="0">
                <a:cs typeface="Calibri"/>
              </a:rPr>
              <a:t>ja</a:t>
            </a:r>
            <a:r>
              <a:rPr lang="fi-FI" b="1" i="1" spc="-35" dirty="0">
                <a:cs typeface="Calibri"/>
              </a:rPr>
              <a:t> </a:t>
            </a:r>
            <a:r>
              <a:rPr lang="fi-FI" b="1" i="1" spc="-10" dirty="0">
                <a:cs typeface="Calibri"/>
              </a:rPr>
              <a:t>luonnonhoitonurmet </a:t>
            </a:r>
            <a:r>
              <a:rPr lang="fi-FI" b="1" spc="-10" dirty="0">
                <a:cs typeface="Calibri"/>
              </a:rPr>
              <a:t>sekä </a:t>
            </a:r>
            <a:r>
              <a:rPr lang="fi-FI" b="1" spc="-10" dirty="0">
                <a:cs typeface="Arial"/>
              </a:rPr>
              <a:t>y</a:t>
            </a:r>
            <a:r>
              <a:rPr lang="fi-FI" b="1" dirty="0">
                <a:cs typeface="Arial"/>
              </a:rPr>
              <a:t>mpäristökorvauksen </a:t>
            </a:r>
            <a:r>
              <a:rPr lang="fi-FI" b="1" i="1" dirty="0">
                <a:cs typeface="Arial"/>
              </a:rPr>
              <a:t>suojavyöhykenurmet ja turvepeltojen nurmet </a:t>
            </a:r>
            <a:endParaRPr lang="fi-FI" b="1" i="1" dirty="0">
              <a:effectLst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85"/>
              </a:spcBef>
              <a:tabLst>
                <a:tab pos="698500" algn="l"/>
              </a:tabLst>
            </a:pPr>
            <a:r>
              <a:rPr lang="fi-FI" sz="2000" dirty="0">
                <a:cs typeface="Calibri"/>
              </a:rPr>
              <a:t>Jäädyttävät</a:t>
            </a:r>
            <a:r>
              <a:rPr lang="fi-FI" sz="2000" spc="-80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nurmivuosien</a:t>
            </a:r>
            <a:r>
              <a:rPr lang="fi-FI" sz="2000" spc="-45" dirty="0">
                <a:cs typeface="Calibri"/>
              </a:rPr>
              <a:t> </a:t>
            </a:r>
            <a:r>
              <a:rPr lang="fi-FI" sz="2000" spc="-10" dirty="0">
                <a:cs typeface="Calibri"/>
              </a:rPr>
              <a:t>kertymisen</a:t>
            </a:r>
            <a:endParaRPr lang="fi-FI" sz="20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lang="fi-FI" sz="2000" dirty="0">
                <a:cs typeface="Calibri"/>
              </a:rPr>
              <a:t> Voi</a:t>
            </a:r>
            <a:r>
              <a:rPr lang="fi-FI" sz="2000" spc="-80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ilmoittaa</a:t>
            </a:r>
            <a:r>
              <a:rPr lang="fi-FI" sz="2000" spc="-80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myös</a:t>
            </a:r>
            <a:r>
              <a:rPr lang="fi-FI" sz="2000" spc="-80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pysyvän</a:t>
            </a:r>
            <a:r>
              <a:rPr lang="fi-FI" sz="2000" spc="-65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nurmen</a:t>
            </a:r>
            <a:r>
              <a:rPr lang="fi-FI" sz="2000" spc="-60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alalle</a:t>
            </a:r>
            <a:r>
              <a:rPr lang="fi-FI" sz="2000" spc="-55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(paitsi,</a:t>
            </a:r>
            <a:r>
              <a:rPr lang="fi-FI" sz="2000" spc="-40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jos</a:t>
            </a:r>
            <a:r>
              <a:rPr lang="fi-FI" sz="2000" spc="-60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ennallistaminen</a:t>
            </a:r>
            <a:r>
              <a:rPr lang="fi-FI" sz="2000" spc="-25" dirty="0">
                <a:cs typeface="Calibri"/>
              </a:rPr>
              <a:t> </a:t>
            </a:r>
            <a:r>
              <a:rPr lang="fi-FI" sz="2000" spc="-10" dirty="0">
                <a:cs typeface="Calibri"/>
              </a:rPr>
              <a:t>voimassa)</a:t>
            </a:r>
            <a:endParaRPr lang="fi-FI" sz="2000" dirty="0"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lang="fi-FI" sz="2000" dirty="0">
                <a:cs typeface="Calibri"/>
              </a:rPr>
              <a:t> Alaa</a:t>
            </a:r>
            <a:r>
              <a:rPr lang="fi-FI" sz="2000" spc="-50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ei</a:t>
            </a:r>
            <a:r>
              <a:rPr lang="fi-FI" sz="2000" spc="-30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lueta</a:t>
            </a:r>
            <a:r>
              <a:rPr lang="fi-FI" sz="2000" spc="-60" dirty="0">
                <a:cs typeface="Calibri"/>
              </a:rPr>
              <a:t> </a:t>
            </a:r>
            <a:r>
              <a:rPr lang="fi-FI" sz="2000" spc="-10" dirty="0">
                <a:cs typeface="Calibri"/>
              </a:rPr>
              <a:t>pysyväksi</a:t>
            </a:r>
            <a:r>
              <a:rPr lang="fi-FI" sz="2000" spc="-30" dirty="0">
                <a:cs typeface="Calibri"/>
              </a:rPr>
              <a:t> </a:t>
            </a:r>
            <a:r>
              <a:rPr lang="fi-FI" sz="2000" dirty="0">
                <a:cs typeface="Calibri"/>
              </a:rPr>
              <a:t>nurmeksi</a:t>
            </a:r>
            <a:r>
              <a:rPr lang="fi-FI" sz="2000" spc="-45" dirty="0">
                <a:cs typeface="Calibri"/>
              </a:rPr>
              <a:t> </a:t>
            </a:r>
            <a:r>
              <a:rPr lang="fi-FI" sz="2000" spc="-10" dirty="0">
                <a:cs typeface="Calibri"/>
              </a:rPr>
              <a:t>tukihakuvuonna</a:t>
            </a:r>
            <a:endParaRPr lang="fi-FI" sz="2000" dirty="0">
              <a:cs typeface="Calibri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565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1F2D74-9246-4BA4-9A4A-CBC93709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10515600" cy="1325563"/>
          </a:xfrm>
        </p:spPr>
        <p:txBody>
          <a:bodyPr>
            <a:normAutofit/>
          </a:bodyPr>
          <a:lstStyle/>
          <a:p>
            <a:r>
              <a:rPr lang="fi-FI" sz="2500" dirty="0">
                <a:solidFill>
                  <a:srgbClr val="185B95"/>
                </a:solidFill>
              </a:rPr>
              <a:t>Muusta</a:t>
            </a:r>
            <a:r>
              <a:rPr lang="fi-FI" sz="2500" spc="-114" dirty="0">
                <a:solidFill>
                  <a:srgbClr val="185B95"/>
                </a:solidFill>
              </a:rPr>
              <a:t> </a:t>
            </a:r>
            <a:r>
              <a:rPr lang="fi-FI" sz="2500" spc="-25" dirty="0">
                <a:solidFill>
                  <a:srgbClr val="185B95"/>
                </a:solidFill>
              </a:rPr>
              <a:t>käytöstä</a:t>
            </a:r>
            <a:r>
              <a:rPr lang="fi-FI" sz="2500" spc="-120" dirty="0">
                <a:solidFill>
                  <a:srgbClr val="185B95"/>
                </a:solidFill>
              </a:rPr>
              <a:t> </a:t>
            </a:r>
            <a:r>
              <a:rPr lang="fi-FI" sz="2500" spc="-20" dirty="0">
                <a:solidFill>
                  <a:srgbClr val="185B95"/>
                </a:solidFill>
              </a:rPr>
              <a:t>maatalousmaaksi</a:t>
            </a:r>
            <a:r>
              <a:rPr lang="fi-FI" sz="2500" spc="-125" dirty="0">
                <a:solidFill>
                  <a:srgbClr val="185B95"/>
                </a:solidFill>
              </a:rPr>
              <a:t> </a:t>
            </a:r>
            <a:r>
              <a:rPr lang="fi-FI" sz="2500" spc="-10" dirty="0">
                <a:solidFill>
                  <a:srgbClr val="185B95"/>
                </a:solidFill>
              </a:rPr>
              <a:t>otettu</a:t>
            </a:r>
            <a:r>
              <a:rPr lang="fi-FI" sz="2500" spc="-120" dirty="0">
                <a:solidFill>
                  <a:srgbClr val="185B95"/>
                </a:solidFill>
              </a:rPr>
              <a:t> ala vuodesta 2023 alkaen</a:t>
            </a:r>
            <a:endParaRPr lang="fi-FI" sz="2500" dirty="0">
              <a:solidFill>
                <a:srgbClr val="185B95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CDF93F-4461-47EB-B677-C059CB561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775"/>
            <a:ext cx="10515600" cy="4351338"/>
          </a:xfrm>
        </p:spPr>
        <p:txBody>
          <a:bodyPr>
            <a:normAutofit/>
          </a:bodyPr>
          <a:lstStyle/>
          <a:p>
            <a:r>
              <a:rPr lang="fi-FI" sz="1800" b="0" i="0" dirty="0">
                <a:effectLst/>
              </a:rPr>
              <a:t>Tarkoitetaan raivioita sekä aiemmin turvetuotannossa olleita aloja</a:t>
            </a:r>
          </a:p>
          <a:p>
            <a:r>
              <a:rPr lang="fi-FI" sz="1800" b="1" dirty="0"/>
              <a:t>K</a:t>
            </a:r>
            <a:r>
              <a:rPr lang="fi-FI" sz="1800" b="1" i="0" dirty="0">
                <a:effectLst/>
              </a:rPr>
              <a:t>aikki vuoden 2022 jälkeen muusta käytöstä maatalousmaaksi otettu ala on säilytettävä pysyvästi nurmikasvustolla</a:t>
            </a:r>
          </a:p>
          <a:p>
            <a:r>
              <a:rPr lang="fi-FI" sz="1800" dirty="0"/>
              <a:t>Kylvö viimeistään 30.6.</a:t>
            </a:r>
            <a:endParaRPr lang="fi-FI" sz="1800" i="0" dirty="0">
              <a:effectLst/>
            </a:endParaRPr>
          </a:p>
          <a:p>
            <a:r>
              <a:rPr lang="fi-FI" sz="1800" dirty="0"/>
              <a:t>N</a:t>
            </a:r>
            <a:r>
              <a:rPr lang="fi-FI" sz="1800" b="0" i="0" dirty="0">
                <a:effectLst/>
              </a:rPr>
              <a:t>urmikasvuston voi uusia vain suorakylvönä tai kevennetyllä muokkauksella niin, että kylvät uuden kasvuston välittömästi aiemman kasvuston muokkauksen jälkeen</a:t>
            </a:r>
          </a:p>
          <a:p>
            <a:r>
              <a:rPr lang="fi-FI" sz="1800" b="0" i="0" dirty="0">
                <a:effectLst/>
              </a:rPr>
              <a:t>Kyntö kielletty</a:t>
            </a:r>
          </a:p>
          <a:p>
            <a:r>
              <a:rPr lang="fi-FI" sz="1800" dirty="0">
                <a:cs typeface="Trebuchet MS"/>
              </a:rPr>
              <a:t>Nurmikasvivaatimus</a:t>
            </a:r>
            <a:r>
              <a:rPr lang="fi-FI" sz="1800" spc="-40" dirty="0">
                <a:cs typeface="Trebuchet MS"/>
              </a:rPr>
              <a:t> </a:t>
            </a:r>
            <a:r>
              <a:rPr lang="fi-FI" sz="1800" spc="-80" dirty="0">
                <a:cs typeface="Trebuchet MS"/>
              </a:rPr>
              <a:t>ei</a:t>
            </a:r>
            <a:r>
              <a:rPr lang="fi-FI" sz="1800" spc="5" dirty="0">
                <a:cs typeface="Trebuchet MS"/>
              </a:rPr>
              <a:t> </a:t>
            </a:r>
            <a:r>
              <a:rPr lang="fi-FI" sz="1800" spc="50" dirty="0">
                <a:cs typeface="Trebuchet MS"/>
              </a:rPr>
              <a:t>koske</a:t>
            </a:r>
            <a:r>
              <a:rPr lang="fi-FI" sz="1800" spc="-5" dirty="0">
                <a:cs typeface="Trebuchet MS"/>
              </a:rPr>
              <a:t> </a:t>
            </a:r>
          </a:p>
          <a:p>
            <a:pPr lvl="1"/>
            <a:r>
              <a:rPr lang="fi-FI" sz="1600" spc="-50" dirty="0">
                <a:cs typeface="Trebuchet MS"/>
              </a:rPr>
              <a:t>tilusjärjestelypäätösten</a:t>
            </a:r>
            <a:r>
              <a:rPr lang="fi-FI" sz="1600" dirty="0">
                <a:cs typeface="Trebuchet MS"/>
              </a:rPr>
              <a:t> mukaisia</a:t>
            </a:r>
            <a:r>
              <a:rPr lang="fi-FI" sz="1600" spc="-5" dirty="0">
                <a:cs typeface="Trebuchet MS"/>
              </a:rPr>
              <a:t> </a:t>
            </a:r>
            <a:r>
              <a:rPr lang="fi-FI" sz="1600" dirty="0">
                <a:cs typeface="Trebuchet MS"/>
              </a:rPr>
              <a:t>uusia</a:t>
            </a:r>
            <a:r>
              <a:rPr lang="fi-FI" sz="1600" spc="-10" dirty="0">
                <a:cs typeface="Trebuchet MS"/>
              </a:rPr>
              <a:t> </a:t>
            </a:r>
            <a:r>
              <a:rPr lang="fi-FI" sz="1600" spc="-65" dirty="0">
                <a:cs typeface="Trebuchet MS"/>
              </a:rPr>
              <a:t>aloja</a:t>
            </a:r>
          </a:p>
          <a:p>
            <a:pPr lvl="1"/>
            <a:r>
              <a:rPr lang="fi-FI" sz="1600" b="0" i="0" dirty="0">
                <a:effectLst/>
              </a:rPr>
              <a:t>viljelytoimia hankaloittavien esteiden poistoa ja peruslohkon muotoa parantavia muutoksia</a:t>
            </a:r>
            <a:endParaRPr lang="fi-FI" sz="1600" dirty="0"/>
          </a:p>
          <a:p>
            <a:pPr lvl="1"/>
            <a:r>
              <a:rPr lang="fi-FI" sz="1600" spc="-20" dirty="0"/>
              <a:t>l</a:t>
            </a:r>
            <a:r>
              <a:rPr lang="fi-FI" sz="1600" b="0" i="0" spc="-20" dirty="0">
                <a:effectLst/>
              </a:rPr>
              <a:t>ohkoja,</a:t>
            </a:r>
            <a:r>
              <a:rPr lang="fi-FI" sz="1600" b="0" i="0" dirty="0">
                <a:effectLst/>
              </a:rPr>
              <a:t> jotka ovat viljelykelpoisia 31.12.2022 -&gt; peruskunnostustoimet oltava tehty</a:t>
            </a:r>
          </a:p>
          <a:p>
            <a:r>
              <a:rPr lang="fi-FI" sz="1800" b="0" i="0" dirty="0">
                <a:effectLst/>
              </a:rPr>
              <a:t>Et voi ilmoittaa 2023 raivatulle alalle ympäristösitoumuksen tai ekojärjestelmätuen mukaisia nurmitoimenpiteitä</a:t>
            </a:r>
            <a:endParaRPr lang="fi-FI" sz="1800" dirty="0"/>
          </a:p>
          <a:p>
            <a:endParaRPr lang="fi-FI" sz="1800" dirty="0">
              <a:cs typeface="Trebuchet MS"/>
            </a:endParaRP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93821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A47CB8-7896-4F0B-A337-6DF86AF0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rgbClr val="185B95"/>
                </a:solidFill>
              </a:rPr>
              <a:t>Vaatimukset turvemaille vuodesta 2025 alkaen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9E1BF-0F1F-4F89-97A5-7A05271CF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pc="-20" dirty="0">
                <a:cs typeface="Calibri"/>
              </a:rPr>
              <a:t>Turvemaata</a:t>
            </a:r>
            <a:r>
              <a:rPr lang="fi-FI" spc="-80" dirty="0">
                <a:cs typeface="Calibri"/>
              </a:rPr>
              <a:t> </a:t>
            </a:r>
            <a:r>
              <a:rPr lang="fi-FI" dirty="0">
                <a:cs typeface="Calibri"/>
              </a:rPr>
              <a:t>olevalta</a:t>
            </a:r>
            <a:r>
              <a:rPr lang="fi-FI" spc="-55" dirty="0">
                <a:cs typeface="Calibri"/>
              </a:rPr>
              <a:t> </a:t>
            </a:r>
            <a:r>
              <a:rPr lang="fi-FI" dirty="0">
                <a:cs typeface="Calibri"/>
              </a:rPr>
              <a:t>maatalousmaalta</a:t>
            </a:r>
            <a:r>
              <a:rPr lang="fi-FI" spc="-45" dirty="0">
                <a:cs typeface="Calibri"/>
              </a:rPr>
              <a:t> </a:t>
            </a:r>
            <a:r>
              <a:rPr lang="fi-FI" dirty="0">
                <a:cs typeface="Calibri"/>
              </a:rPr>
              <a:t>ei</a:t>
            </a:r>
            <a:r>
              <a:rPr lang="fi-FI" spc="-65" dirty="0">
                <a:cs typeface="Calibri"/>
              </a:rPr>
              <a:t> </a:t>
            </a:r>
            <a:r>
              <a:rPr lang="fi-FI" dirty="0">
                <a:cs typeface="Calibri"/>
              </a:rPr>
              <a:t>saa</a:t>
            </a:r>
            <a:r>
              <a:rPr lang="fi-FI" spc="-55" dirty="0">
                <a:cs typeface="Calibri"/>
              </a:rPr>
              <a:t> </a:t>
            </a:r>
            <a:r>
              <a:rPr lang="fi-FI" dirty="0">
                <a:cs typeface="Calibri"/>
              </a:rPr>
              <a:t>ottaa</a:t>
            </a:r>
            <a:r>
              <a:rPr lang="fi-FI" spc="-45" dirty="0">
                <a:cs typeface="Calibri"/>
              </a:rPr>
              <a:t> </a:t>
            </a:r>
            <a:r>
              <a:rPr lang="fi-FI" spc="-20" dirty="0">
                <a:cs typeface="Calibri"/>
              </a:rPr>
              <a:t>maa-</a:t>
            </a:r>
            <a:r>
              <a:rPr lang="fi-FI" spc="-10" dirty="0">
                <a:cs typeface="Calibri"/>
              </a:rPr>
              <a:t>ainesta</a:t>
            </a:r>
          </a:p>
          <a:p>
            <a:r>
              <a:rPr lang="fi-FI" spc="-20" dirty="0">
                <a:cs typeface="Calibri"/>
              </a:rPr>
              <a:t>Turvemaata</a:t>
            </a:r>
            <a:r>
              <a:rPr lang="fi-FI" spc="-75" dirty="0">
                <a:cs typeface="Calibri"/>
              </a:rPr>
              <a:t> </a:t>
            </a:r>
            <a:r>
              <a:rPr lang="fi-FI" dirty="0">
                <a:cs typeface="Calibri"/>
              </a:rPr>
              <a:t>olevaa</a:t>
            </a:r>
            <a:r>
              <a:rPr lang="fi-FI" spc="-65" dirty="0">
                <a:cs typeface="Calibri"/>
              </a:rPr>
              <a:t> </a:t>
            </a:r>
            <a:r>
              <a:rPr lang="fi-FI" dirty="0">
                <a:cs typeface="Calibri"/>
              </a:rPr>
              <a:t>maatalousmaata</a:t>
            </a:r>
            <a:r>
              <a:rPr lang="fi-FI" spc="-50" dirty="0">
                <a:cs typeface="Calibri"/>
              </a:rPr>
              <a:t> </a:t>
            </a:r>
            <a:r>
              <a:rPr lang="fi-FI" dirty="0">
                <a:cs typeface="Calibri"/>
              </a:rPr>
              <a:t>tai</a:t>
            </a:r>
            <a:r>
              <a:rPr lang="fi-FI" spc="-45" dirty="0">
                <a:cs typeface="Calibri"/>
              </a:rPr>
              <a:t> </a:t>
            </a:r>
            <a:r>
              <a:rPr lang="fi-FI" dirty="0">
                <a:cs typeface="Calibri"/>
              </a:rPr>
              <a:t>sillä</a:t>
            </a:r>
            <a:r>
              <a:rPr lang="fi-FI" spc="-60" dirty="0">
                <a:cs typeface="Calibri"/>
              </a:rPr>
              <a:t> </a:t>
            </a:r>
            <a:r>
              <a:rPr lang="fi-FI" dirty="0">
                <a:cs typeface="Calibri"/>
              </a:rPr>
              <a:t>olevaa</a:t>
            </a:r>
            <a:r>
              <a:rPr lang="fi-FI" spc="-55" dirty="0">
                <a:cs typeface="Calibri"/>
              </a:rPr>
              <a:t> </a:t>
            </a:r>
            <a:r>
              <a:rPr lang="fi-FI" spc="-10" dirty="0">
                <a:cs typeface="Calibri"/>
              </a:rPr>
              <a:t>kasvustoa </a:t>
            </a:r>
            <a:r>
              <a:rPr lang="fi-FI" dirty="0">
                <a:cs typeface="Calibri"/>
              </a:rPr>
              <a:t>ei</a:t>
            </a:r>
            <a:r>
              <a:rPr lang="fi-FI" spc="-20" dirty="0">
                <a:cs typeface="Calibri"/>
              </a:rPr>
              <a:t> </a:t>
            </a:r>
            <a:r>
              <a:rPr lang="fi-FI" dirty="0">
                <a:cs typeface="Calibri"/>
              </a:rPr>
              <a:t>saa</a:t>
            </a:r>
            <a:r>
              <a:rPr lang="fi-FI" spc="-5" dirty="0">
                <a:cs typeface="Calibri"/>
              </a:rPr>
              <a:t> </a:t>
            </a:r>
            <a:r>
              <a:rPr lang="fi-FI" spc="-10" dirty="0">
                <a:cs typeface="Calibri"/>
              </a:rPr>
              <a:t>polttaa</a:t>
            </a:r>
          </a:p>
          <a:p>
            <a:r>
              <a:rPr lang="fi-FI" spc="-20" dirty="0">
                <a:cs typeface="Calibri"/>
              </a:rPr>
              <a:t>Turvemaata</a:t>
            </a:r>
            <a:r>
              <a:rPr lang="fi-FI" spc="-70" dirty="0">
                <a:cs typeface="Calibri"/>
              </a:rPr>
              <a:t> </a:t>
            </a:r>
            <a:r>
              <a:rPr lang="fi-FI" dirty="0">
                <a:cs typeface="Calibri"/>
              </a:rPr>
              <a:t>olevalle</a:t>
            </a:r>
            <a:r>
              <a:rPr lang="fi-FI" spc="-65" dirty="0">
                <a:cs typeface="Calibri"/>
              </a:rPr>
              <a:t> </a:t>
            </a:r>
            <a:r>
              <a:rPr lang="fi-FI" dirty="0">
                <a:cs typeface="Calibri"/>
              </a:rPr>
              <a:t>maatalousmaalle</a:t>
            </a:r>
            <a:r>
              <a:rPr lang="fi-FI" spc="-50" dirty="0">
                <a:cs typeface="Calibri"/>
              </a:rPr>
              <a:t> </a:t>
            </a:r>
            <a:r>
              <a:rPr lang="fi-FI" dirty="0">
                <a:cs typeface="Calibri"/>
              </a:rPr>
              <a:t>ei</a:t>
            </a:r>
            <a:r>
              <a:rPr lang="fi-FI" spc="-70" dirty="0">
                <a:cs typeface="Calibri"/>
              </a:rPr>
              <a:t> </a:t>
            </a:r>
            <a:r>
              <a:rPr lang="fi-FI" dirty="0">
                <a:cs typeface="Calibri"/>
              </a:rPr>
              <a:t>saa</a:t>
            </a:r>
            <a:r>
              <a:rPr lang="fi-FI" spc="-50" dirty="0">
                <a:cs typeface="Calibri"/>
              </a:rPr>
              <a:t> </a:t>
            </a:r>
            <a:r>
              <a:rPr lang="fi-FI" dirty="0">
                <a:cs typeface="Calibri"/>
              </a:rPr>
              <a:t>kaivaa</a:t>
            </a:r>
            <a:r>
              <a:rPr lang="fi-FI" spc="-50" dirty="0">
                <a:cs typeface="Calibri"/>
              </a:rPr>
              <a:t> </a:t>
            </a:r>
            <a:r>
              <a:rPr lang="fi-FI" dirty="0">
                <a:cs typeface="Calibri"/>
              </a:rPr>
              <a:t>uusia</a:t>
            </a:r>
            <a:r>
              <a:rPr lang="fi-FI" spc="-60" dirty="0">
                <a:cs typeface="Calibri"/>
              </a:rPr>
              <a:t> </a:t>
            </a:r>
            <a:r>
              <a:rPr lang="fi-FI" spc="-20" dirty="0">
                <a:cs typeface="Calibri"/>
              </a:rPr>
              <a:t>avo-</a:t>
            </a:r>
            <a:r>
              <a:rPr lang="fi-FI" dirty="0">
                <a:cs typeface="Calibri"/>
              </a:rPr>
              <a:t>ojia</a:t>
            </a:r>
            <a:r>
              <a:rPr lang="fi-FI" spc="-35" dirty="0">
                <a:cs typeface="Calibri"/>
              </a:rPr>
              <a:t> </a:t>
            </a:r>
            <a:r>
              <a:rPr lang="fi-FI" dirty="0">
                <a:cs typeface="Calibri"/>
              </a:rPr>
              <a:t>paitsi,</a:t>
            </a:r>
            <a:r>
              <a:rPr lang="fi-FI" spc="-40" dirty="0">
                <a:cs typeface="Calibri"/>
              </a:rPr>
              <a:t> </a:t>
            </a:r>
            <a:r>
              <a:rPr lang="fi-FI" dirty="0">
                <a:cs typeface="Calibri"/>
              </a:rPr>
              <a:t>jos</a:t>
            </a:r>
            <a:r>
              <a:rPr lang="fi-FI" spc="-30" dirty="0">
                <a:cs typeface="Calibri"/>
              </a:rPr>
              <a:t> </a:t>
            </a:r>
            <a:r>
              <a:rPr lang="fi-FI" dirty="0">
                <a:cs typeface="Calibri"/>
              </a:rPr>
              <a:t>uuden</a:t>
            </a:r>
            <a:r>
              <a:rPr lang="fi-FI" spc="-55" dirty="0">
                <a:cs typeface="Calibri"/>
              </a:rPr>
              <a:t> </a:t>
            </a:r>
            <a:r>
              <a:rPr lang="fi-FI" dirty="0">
                <a:cs typeface="Calibri"/>
              </a:rPr>
              <a:t>avo-ojan</a:t>
            </a:r>
            <a:r>
              <a:rPr lang="fi-FI" spc="-10" dirty="0">
                <a:cs typeface="Calibri"/>
              </a:rPr>
              <a:t> </a:t>
            </a:r>
            <a:r>
              <a:rPr lang="fi-FI" dirty="0">
                <a:cs typeface="Calibri"/>
              </a:rPr>
              <a:t>kaivuu</a:t>
            </a:r>
            <a:r>
              <a:rPr lang="fi-FI" spc="-40" dirty="0">
                <a:cs typeface="Calibri"/>
              </a:rPr>
              <a:t> </a:t>
            </a:r>
            <a:r>
              <a:rPr lang="fi-FI" dirty="0">
                <a:cs typeface="Calibri"/>
              </a:rPr>
              <a:t>liittyy</a:t>
            </a:r>
            <a:r>
              <a:rPr lang="fi-FI" spc="-25" dirty="0">
                <a:cs typeface="Calibri"/>
              </a:rPr>
              <a:t> rakennettavan</a:t>
            </a:r>
            <a:r>
              <a:rPr lang="fi-FI" spc="-55" dirty="0">
                <a:cs typeface="Calibri"/>
              </a:rPr>
              <a:t> </a:t>
            </a:r>
            <a:r>
              <a:rPr lang="fi-FI" spc="-10" dirty="0">
                <a:cs typeface="Calibri"/>
              </a:rPr>
              <a:t>kosteikon </a:t>
            </a:r>
            <a:r>
              <a:rPr lang="fi-FI" dirty="0">
                <a:cs typeface="Calibri"/>
              </a:rPr>
              <a:t>perustamiseen</a:t>
            </a:r>
            <a:r>
              <a:rPr lang="fi-FI" spc="-130" dirty="0">
                <a:cs typeface="Calibri"/>
              </a:rPr>
              <a:t> </a:t>
            </a:r>
            <a:r>
              <a:rPr lang="fi-FI" dirty="0">
                <a:cs typeface="Calibri"/>
              </a:rPr>
              <a:t>tai</a:t>
            </a:r>
            <a:r>
              <a:rPr lang="fi-FI" spc="-60" dirty="0">
                <a:cs typeface="Calibri"/>
              </a:rPr>
              <a:t> </a:t>
            </a:r>
            <a:r>
              <a:rPr lang="fi-FI" dirty="0">
                <a:cs typeface="Calibri"/>
              </a:rPr>
              <a:t>määriteltäviin,</a:t>
            </a:r>
            <a:r>
              <a:rPr lang="fi-FI" spc="-85" dirty="0">
                <a:cs typeface="Calibri"/>
              </a:rPr>
              <a:t> </a:t>
            </a:r>
            <a:r>
              <a:rPr lang="fi-FI" dirty="0">
                <a:cs typeface="Calibri"/>
              </a:rPr>
              <a:t>useita</a:t>
            </a:r>
            <a:r>
              <a:rPr lang="fi-FI" spc="-85" dirty="0">
                <a:cs typeface="Calibri"/>
              </a:rPr>
              <a:t> </a:t>
            </a:r>
            <a:r>
              <a:rPr lang="fi-FI" dirty="0">
                <a:cs typeface="Calibri"/>
              </a:rPr>
              <a:t>maanomistajia</a:t>
            </a:r>
            <a:r>
              <a:rPr lang="fi-FI" spc="-70" dirty="0">
                <a:cs typeface="Calibri"/>
              </a:rPr>
              <a:t> </a:t>
            </a:r>
            <a:r>
              <a:rPr lang="fi-FI" spc="-10" dirty="0">
                <a:cs typeface="Calibri"/>
              </a:rPr>
              <a:t>koskeviin peruskuivatus-</a:t>
            </a:r>
            <a:r>
              <a:rPr lang="fi-FI" spc="-50" dirty="0">
                <a:cs typeface="Calibri"/>
              </a:rPr>
              <a:t> </a:t>
            </a:r>
            <a:r>
              <a:rPr lang="fi-FI" dirty="0">
                <a:cs typeface="Calibri"/>
              </a:rPr>
              <a:t>tai</a:t>
            </a:r>
            <a:r>
              <a:rPr lang="fi-FI" spc="-5" dirty="0">
                <a:cs typeface="Calibri"/>
              </a:rPr>
              <a:t> </a:t>
            </a:r>
            <a:r>
              <a:rPr lang="fi-FI" spc="-10" dirty="0">
                <a:cs typeface="Calibri"/>
              </a:rPr>
              <a:t>tilusjärjestelyhankkeisiin</a:t>
            </a:r>
          </a:p>
          <a:p>
            <a:r>
              <a:rPr lang="fi-FI" dirty="0">
                <a:cs typeface="Calibri"/>
              </a:rPr>
              <a:t>Pysyvää</a:t>
            </a:r>
            <a:r>
              <a:rPr lang="fi-FI" spc="-45" dirty="0">
                <a:cs typeface="Calibri"/>
              </a:rPr>
              <a:t> </a:t>
            </a:r>
            <a:r>
              <a:rPr lang="fi-FI" dirty="0">
                <a:cs typeface="Calibri"/>
              </a:rPr>
              <a:t>nurmea,</a:t>
            </a:r>
            <a:r>
              <a:rPr lang="fi-FI" spc="-55" dirty="0">
                <a:cs typeface="Calibri"/>
              </a:rPr>
              <a:t> </a:t>
            </a:r>
            <a:r>
              <a:rPr lang="fi-FI" dirty="0">
                <a:cs typeface="Calibri"/>
              </a:rPr>
              <a:t>joka</a:t>
            </a:r>
            <a:r>
              <a:rPr lang="fi-FI" spc="-30" dirty="0">
                <a:cs typeface="Calibri"/>
              </a:rPr>
              <a:t> </a:t>
            </a:r>
            <a:r>
              <a:rPr lang="fi-FI" dirty="0">
                <a:cs typeface="Calibri"/>
              </a:rPr>
              <a:t>sijaitsee</a:t>
            </a:r>
            <a:r>
              <a:rPr lang="fi-FI" spc="-60" dirty="0">
                <a:cs typeface="Calibri"/>
              </a:rPr>
              <a:t> </a:t>
            </a:r>
            <a:r>
              <a:rPr lang="fi-FI" dirty="0">
                <a:cs typeface="Calibri"/>
              </a:rPr>
              <a:t>turvemaalla,</a:t>
            </a:r>
            <a:r>
              <a:rPr lang="fi-FI" spc="-55" dirty="0">
                <a:cs typeface="Calibri"/>
              </a:rPr>
              <a:t> </a:t>
            </a:r>
            <a:r>
              <a:rPr lang="fi-FI" dirty="0">
                <a:cs typeface="Calibri"/>
              </a:rPr>
              <a:t>ei</a:t>
            </a:r>
            <a:r>
              <a:rPr lang="fi-FI" spc="-50" dirty="0">
                <a:cs typeface="Calibri"/>
              </a:rPr>
              <a:t> </a:t>
            </a:r>
            <a:r>
              <a:rPr lang="fi-FI" dirty="0">
                <a:cs typeface="Calibri"/>
              </a:rPr>
              <a:t>saa</a:t>
            </a:r>
            <a:r>
              <a:rPr lang="fi-FI" spc="-40" dirty="0">
                <a:cs typeface="Calibri"/>
              </a:rPr>
              <a:t> </a:t>
            </a:r>
            <a:r>
              <a:rPr lang="fi-FI" dirty="0">
                <a:cs typeface="Calibri"/>
              </a:rPr>
              <a:t>kyntää</a:t>
            </a:r>
            <a:r>
              <a:rPr lang="fi-FI" spc="-35" dirty="0">
                <a:cs typeface="Calibri"/>
              </a:rPr>
              <a:t> </a:t>
            </a:r>
            <a:r>
              <a:rPr lang="fi-FI" spc="-20" dirty="0">
                <a:cs typeface="Calibri"/>
              </a:rPr>
              <a:t>kuin </a:t>
            </a:r>
            <a:r>
              <a:rPr lang="fi-FI" dirty="0">
                <a:cs typeface="Calibri"/>
              </a:rPr>
              <a:t>kerran</a:t>
            </a:r>
            <a:r>
              <a:rPr lang="fi-FI" spc="-90" dirty="0">
                <a:cs typeface="Calibri"/>
              </a:rPr>
              <a:t> </a:t>
            </a:r>
            <a:r>
              <a:rPr lang="fi-FI" dirty="0">
                <a:cs typeface="Calibri"/>
              </a:rPr>
              <a:t>neljän</a:t>
            </a:r>
            <a:r>
              <a:rPr lang="fi-FI" spc="-90" dirty="0">
                <a:cs typeface="Calibri"/>
              </a:rPr>
              <a:t> </a:t>
            </a:r>
            <a:r>
              <a:rPr lang="fi-FI" dirty="0">
                <a:cs typeface="Calibri"/>
              </a:rPr>
              <a:t>vuoden</a:t>
            </a:r>
            <a:r>
              <a:rPr lang="fi-FI" spc="-85" dirty="0">
                <a:cs typeface="Calibri"/>
              </a:rPr>
              <a:t> </a:t>
            </a:r>
            <a:r>
              <a:rPr lang="fi-FI" dirty="0">
                <a:cs typeface="Calibri"/>
              </a:rPr>
              <a:t>ajanjaksolla</a:t>
            </a:r>
            <a:r>
              <a:rPr lang="fi-FI" spc="-65" dirty="0">
                <a:cs typeface="Calibri"/>
              </a:rPr>
              <a:t> </a:t>
            </a:r>
            <a:r>
              <a:rPr lang="fi-FI" dirty="0">
                <a:cs typeface="Calibri"/>
              </a:rPr>
              <a:t>(tätä</a:t>
            </a:r>
            <a:r>
              <a:rPr lang="fi-FI" spc="-65" dirty="0">
                <a:cs typeface="Calibri"/>
              </a:rPr>
              <a:t> </a:t>
            </a:r>
            <a:r>
              <a:rPr lang="fi-FI" dirty="0">
                <a:cs typeface="Calibri"/>
              </a:rPr>
              <a:t>vaatimusta</a:t>
            </a:r>
            <a:r>
              <a:rPr lang="fi-FI" spc="-80" dirty="0">
                <a:cs typeface="Calibri"/>
              </a:rPr>
              <a:t> </a:t>
            </a:r>
            <a:r>
              <a:rPr lang="fi-FI" dirty="0">
                <a:cs typeface="Calibri"/>
              </a:rPr>
              <a:t>ei</a:t>
            </a:r>
            <a:r>
              <a:rPr lang="fi-FI" spc="-80" dirty="0">
                <a:cs typeface="Calibri"/>
              </a:rPr>
              <a:t> </a:t>
            </a:r>
            <a:r>
              <a:rPr lang="fi-FI" dirty="0">
                <a:cs typeface="Calibri"/>
              </a:rPr>
              <a:t>sovelleta</a:t>
            </a:r>
            <a:r>
              <a:rPr lang="fi-FI" spc="-75" dirty="0">
                <a:cs typeface="Calibri"/>
              </a:rPr>
              <a:t> </a:t>
            </a:r>
            <a:r>
              <a:rPr lang="fi-FI" spc="-10" dirty="0">
                <a:cs typeface="Calibri"/>
              </a:rPr>
              <a:t>raivioiden </a:t>
            </a:r>
            <a:r>
              <a:rPr lang="fi-FI" spc="-20" dirty="0">
                <a:cs typeface="Calibri"/>
              </a:rPr>
              <a:t>kasvipeitteisyysvaatimuksen</a:t>
            </a:r>
            <a:r>
              <a:rPr lang="fi-FI" spc="-55" dirty="0">
                <a:cs typeface="Calibri"/>
              </a:rPr>
              <a:t> </a:t>
            </a:r>
            <a:r>
              <a:rPr lang="fi-FI" dirty="0">
                <a:cs typeface="Calibri"/>
              </a:rPr>
              <a:t>mukaisiin</a:t>
            </a:r>
            <a:r>
              <a:rPr lang="fi-FI" spc="-5" dirty="0">
                <a:cs typeface="Calibri"/>
              </a:rPr>
              <a:t> </a:t>
            </a:r>
            <a:r>
              <a:rPr lang="fi-FI" dirty="0">
                <a:cs typeface="Calibri"/>
              </a:rPr>
              <a:t>aloihin</a:t>
            </a:r>
            <a:r>
              <a:rPr lang="fi-FI" spc="-5" dirty="0">
                <a:cs typeface="Calibri"/>
              </a:rPr>
              <a:t> </a:t>
            </a:r>
            <a:r>
              <a:rPr lang="fi-FI" dirty="0">
                <a:cs typeface="Calibri"/>
              </a:rPr>
              <a:t>eikä</a:t>
            </a:r>
            <a:r>
              <a:rPr lang="fi-FI" spc="-20" dirty="0">
                <a:cs typeface="Calibri"/>
              </a:rPr>
              <a:t> Natura 2000-</a:t>
            </a:r>
            <a:r>
              <a:rPr lang="fi-FI" spc="-15" dirty="0">
                <a:cs typeface="Calibri"/>
              </a:rPr>
              <a:t> </a:t>
            </a:r>
            <a:r>
              <a:rPr lang="fi-FI" spc="-10" dirty="0">
                <a:cs typeface="Calibri"/>
              </a:rPr>
              <a:t>mukaisiin aloihin)</a:t>
            </a:r>
          </a:p>
          <a:p>
            <a:endParaRPr lang="fi-FI" spc="-10" dirty="0">
              <a:cs typeface="Calibri"/>
            </a:endParaRPr>
          </a:p>
          <a:p>
            <a:endParaRPr lang="fi-FI" spc="-10" dirty="0">
              <a:cs typeface="Calibri"/>
            </a:endParaRPr>
          </a:p>
          <a:p>
            <a:endParaRPr lang="fi-FI" sz="2400" dirty="0">
              <a:latin typeface="Calibri"/>
              <a:cs typeface="Calibri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840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0FDACF-CC90-426F-9AC9-BA2704AB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fi-FI" sz="2400" b="1" i="0" dirty="0">
                <a:solidFill>
                  <a:srgbClr val="343841"/>
                </a:solidFill>
                <a:effectLst/>
                <a:latin typeface="+mn-lt"/>
              </a:rPr>
            </a:br>
            <a:r>
              <a:rPr lang="fi-FI" sz="2800" i="0" dirty="0">
                <a:solidFill>
                  <a:srgbClr val="185B95"/>
                </a:solidFill>
                <a:effectLst/>
              </a:rPr>
              <a:t>Sängen polttokielto</a:t>
            </a:r>
            <a:br>
              <a:rPr lang="fi-FI" b="1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49BEFA-842E-474E-BE11-1588B5060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15125" cy="4351338"/>
          </a:xfrm>
        </p:spPr>
        <p:txBody>
          <a:bodyPr/>
          <a:lstStyle/>
          <a:p>
            <a:r>
              <a:rPr lang="fi-FI" b="0" i="0" dirty="0">
                <a:effectLst/>
              </a:rPr>
              <a:t>Tavoitteena on säilyttää maaperän orgaanista ainesta</a:t>
            </a:r>
          </a:p>
          <a:p>
            <a:pPr>
              <a:lnSpc>
                <a:spcPct val="100000"/>
              </a:lnSpc>
            </a:pPr>
            <a:r>
              <a:rPr lang="fi-FI" b="0" i="0" dirty="0">
                <a:effectLst/>
              </a:rPr>
              <a:t>Älä polta viljojen, tattarin, kvinoan, öljykasvien, kuitukasvien, palkokasvien tai siemenmausteiden sänkeä</a:t>
            </a:r>
            <a:endParaRPr lang="fi-FI" dirty="0"/>
          </a:p>
          <a:p>
            <a:r>
              <a:rPr lang="fi-FI" b="0" i="0" dirty="0">
                <a:effectLst/>
              </a:rPr>
              <a:t>Sängen polttokielto ei koske nurmea</a:t>
            </a:r>
          </a:p>
          <a:p>
            <a:endParaRPr lang="fi-FI" sz="1800" dirty="0">
              <a:solidFill>
                <a:srgbClr val="343841"/>
              </a:solidFill>
              <a:latin typeface="Roboto" panose="02000000000000000000" pitchFamily="2" charset="0"/>
            </a:endParaRPr>
          </a:p>
          <a:p>
            <a:endParaRPr lang="fi-FI" b="0" i="0" dirty="0">
              <a:solidFill>
                <a:srgbClr val="343841"/>
              </a:solidFill>
              <a:effectLst/>
              <a:latin typeface="Roboto" panose="02000000000000000000" pitchFamily="2" charset="0"/>
            </a:endParaRPr>
          </a:p>
          <a:p>
            <a:endParaRPr lang="fi-FI" dirty="0">
              <a:solidFill>
                <a:srgbClr val="343841"/>
              </a:solidFill>
              <a:latin typeface="Roboto" panose="02000000000000000000" pitchFamily="2" charset="0"/>
            </a:endParaRPr>
          </a:p>
          <a:p>
            <a:endParaRPr lang="fi-FI" dirty="0"/>
          </a:p>
        </p:txBody>
      </p:sp>
      <p:pic>
        <p:nvPicPr>
          <p:cNvPr id="7" name="Kuva 6" descr="Kuva, joka sisältää kohteen ruoho, taivas, piha-, heinä&#10;&#10;Kuvaus luotu automaattisesti">
            <a:extLst>
              <a:ext uri="{FF2B5EF4-FFF2-40B4-BE49-F238E27FC236}">
                <a16:creationId xmlns:a16="http://schemas.microsoft.com/office/drawing/2014/main" id="{113F9580-568F-5CDE-3C0C-C9DFBFC6D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60" r="52335"/>
          <a:stretch/>
        </p:blipFill>
        <p:spPr>
          <a:xfrm>
            <a:off x="7931844" y="1825625"/>
            <a:ext cx="3421956" cy="3692014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D3D5145-1FF0-4E34-A6CA-AF9BE8C0E73C}"/>
              </a:ext>
            </a:extLst>
          </p:cNvPr>
          <p:cNvSpPr txBox="1"/>
          <p:nvPr/>
        </p:nvSpPr>
        <p:spPr>
          <a:xfrm>
            <a:off x="9098792" y="5521890"/>
            <a:ext cx="1438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</a:t>
            </a:r>
            <a:r>
              <a:rPr lang="fi-FI" sz="1100" dirty="0" err="1"/>
              <a:t>Pixabay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95332384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1AE0FE23D6459113E48C7AFF170E" ma:contentTypeVersion="10" ma:contentTypeDescription="Create a new document." ma:contentTypeScope="" ma:versionID="87d9173894724cc144633b1646d8d4ff">
  <xsd:schema xmlns:xsd="http://www.w3.org/2001/XMLSchema" xmlns:xs="http://www.w3.org/2001/XMLSchema" xmlns:p="http://schemas.microsoft.com/office/2006/metadata/properties" xmlns:ns2="0123031f-e947-4b25-8dfc-c4abd861bdf2" xmlns:ns3="96dd3c4d-fbd0-4b9a-88ac-301973ed0ddc" targetNamespace="http://schemas.microsoft.com/office/2006/metadata/properties" ma:root="true" ma:fieldsID="665849f6b76df3920c2d989a2e196a4b" ns2:_="" ns3:_="">
    <xsd:import namespace="0123031f-e947-4b25-8dfc-c4abd861bdf2"/>
    <xsd:import namespace="96dd3c4d-fbd0-4b9a-88ac-301973ed0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3031f-e947-4b25-8dfc-c4abd861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3c4d-fbd0-4b9a-88ac-301973ed0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3E8508-7A8D-4FD6-B7FA-BA0B8466B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3031f-e947-4b25-8dfc-c4abd861bdf2"/>
    <ds:schemaRef ds:uri="96dd3c4d-fbd0-4b9a-88ac-301973ed0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Maaseutuohjelman_yhteinen_esityspohja_2021_240221</Template>
  <TotalTime>5861</TotalTime>
  <Words>2906</Words>
  <Application>Microsoft Office PowerPoint</Application>
  <PresentationFormat>Widescreen</PresentationFormat>
  <Paragraphs>351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Sisältökalvot</vt:lpstr>
      <vt:lpstr>Ehdollisuus</vt:lpstr>
      <vt:lpstr>Mitä on ehdollisuus?</vt:lpstr>
      <vt:lpstr>Lakisääteiset hoitovaatimukset (SMR)</vt:lpstr>
      <vt:lpstr>Hyvän maatalouden ja ympäristön vaatimukset (GAEC)</vt:lpstr>
      <vt:lpstr>  Pysyvän nurmen säilyttäminen </vt:lpstr>
      <vt:lpstr>Pysyvän nurmen muodostuminen ja seuranta</vt:lpstr>
      <vt:lpstr>Muusta käytöstä maatalousmaaksi otettu ala vuodesta 2023 alkaen</vt:lpstr>
      <vt:lpstr>Vaatimukset turvemaille vuodesta 2025 alkaen</vt:lpstr>
      <vt:lpstr> Sängen polttokielto </vt:lpstr>
      <vt:lpstr>Talviaikainen vähimmäismaanpeite</vt:lpstr>
      <vt:lpstr>Vähimmäismaanpeitteeseen hyväksytään</vt:lpstr>
      <vt:lpstr>Kesannot 1/2          </vt:lpstr>
      <vt:lpstr>Kesannot 2/2</vt:lpstr>
      <vt:lpstr>Viljelykierto</vt:lpstr>
      <vt:lpstr>Yksivuotinen viljelykierto</vt:lpstr>
      <vt:lpstr>Usean vuoden viljelykierto</vt:lpstr>
      <vt:lpstr>Viljelykiertoa voi täyttää välikasvilla</vt:lpstr>
      <vt:lpstr>Lannoituksen ehdot ja viljavuustutkimus</vt:lpstr>
      <vt:lpstr>Viljavuustutkimus ehdollisuudessa</vt:lpstr>
      <vt:lpstr>Fosforilannoituksen poikkeukset 2023</vt:lpstr>
      <vt:lpstr>Lannoita ehtojen mukaisesti</vt:lpstr>
      <vt:lpstr> Ve­sis­tö­jen var­sil­la ja kaltevilla aloilla teh­tä­vää lan­noi­tus­ta on ra­joi­tet­tu </vt:lpstr>
      <vt:lpstr>Kasvinsuojelu</vt:lpstr>
      <vt:lpstr>Suojakaistat </vt:lpstr>
      <vt:lpstr>Lupa kasvinsuojeluaineiden käyttöön suojakaistalla</vt:lpstr>
      <vt:lpstr>Luonnon monimuotoisuuden ja maiseman suojelu 1/2</vt:lpstr>
      <vt:lpstr>Luonnon monimuotoisuuden ja maiseman suojelu 2/2</vt:lpstr>
      <vt:lpstr>Muita vesien suojelun vaatimuksia</vt:lpstr>
      <vt:lpstr>Muista myös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Tulosviestintä 2022</dc:title>
  <dc:creator>Nivukoski Emilia (Ruokavirasto)</dc:creator>
  <cp:lastModifiedBy>Koukku Mika</cp:lastModifiedBy>
  <cp:revision>143</cp:revision>
  <cp:lastPrinted>2023-03-15T10:37:40Z</cp:lastPrinted>
  <dcterms:created xsi:type="dcterms:W3CDTF">2022-04-05T10:40:53Z</dcterms:created>
  <dcterms:modified xsi:type="dcterms:W3CDTF">2023-03-30T06:01:00Z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0x010100D85B1AE0FE23D6459113E48C7AFF170E</vt:lpwstr>
  </property>
</Properties>
</file>