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36"/>
  </p:notesMasterIdLst>
  <p:handoutMasterIdLst>
    <p:handoutMasterId r:id="rId37"/>
  </p:handoutMasterIdLst>
  <p:sldIdLst>
    <p:sldId id="362" r:id="rId7"/>
    <p:sldId id="363" r:id="rId8"/>
    <p:sldId id="398" r:id="rId9"/>
    <p:sldId id="375" r:id="rId10"/>
    <p:sldId id="399" r:id="rId11"/>
    <p:sldId id="372" r:id="rId12"/>
    <p:sldId id="373" r:id="rId13"/>
    <p:sldId id="374" r:id="rId14"/>
    <p:sldId id="376" r:id="rId15"/>
    <p:sldId id="377" r:id="rId16"/>
    <p:sldId id="381" r:id="rId17"/>
    <p:sldId id="380" r:id="rId18"/>
    <p:sldId id="379" r:id="rId19"/>
    <p:sldId id="378" r:id="rId20"/>
    <p:sldId id="382" r:id="rId21"/>
    <p:sldId id="386" r:id="rId22"/>
    <p:sldId id="385" r:id="rId23"/>
    <p:sldId id="395" r:id="rId24"/>
    <p:sldId id="384" r:id="rId25"/>
    <p:sldId id="383" r:id="rId26"/>
    <p:sldId id="388" r:id="rId27"/>
    <p:sldId id="389" r:id="rId28"/>
    <p:sldId id="390" r:id="rId29"/>
    <p:sldId id="387" r:id="rId30"/>
    <p:sldId id="394" r:id="rId31"/>
    <p:sldId id="393" r:id="rId32"/>
    <p:sldId id="392" r:id="rId33"/>
    <p:sldId id="391" r:id="rId34"/>
    <p:sldId id="396" r:id="rId35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8BB1AF-6858-877A-FDA8-74459CAE159D}" name="Pekala Henna" initials="PH" userId="S::henna.pekala@kouvola.fi::b95e0dc7-0aab-4583-9f32-cded371d711a" providerId="AD"/>
  <p188:author id="{1A9C31D7-EFD6-5A57-6ECA-6493AE078763}" name="Takala Suvi" initials="TS" userId="S::suvi.takala@kouvola.fi::b100a97c-5b13-4e3d-92cc-508a68892894" providerId="AD"/>
  <p188:author id="{2D01CCF7-0D64-C9AB-0795-A7DC96FDE19F}" name="Pirhonen Katriina" initials="PK" userId="S::katriina.pirhonen@kouvola.fi::a83c3103-f240-4ea2-aecd-146e790094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1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22.3.2023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179"/>
            <a:ext cx="2946347" cy="498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22.3.2023.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78316"/>
            <a:ext cx="5439410" cy="390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6347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342" y="9431179"/>
            <a:ext cx="2946347" cy="498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1. ja 2. kohta saattaa tulla uutena useammille, näitä tilanteita voi tulla eniten. 3 vuoden rajoitus koskee kasvulohkotasolla, nimenomaan samalle kohdalle.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17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14052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18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97330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58252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26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30822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29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73374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95548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3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67118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u="sng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5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59411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7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439146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8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23570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9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49045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13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05249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Jos joku kysyy: Saako sadon korjata viherlannoitusnurmelta? Vielä sitä ei ole missään kielletty korjaamasta ja aikaisemmalla kaudella on niin myös saanut tehdä. </a:t>
            </a:r>
          </a:p>
          <a:p>
            <a:r>
              <a:rPr lang="fi-FI" dirty="0"/>
              <a:t>Cap-suunnitelmassa sanotaan: ”Ne viherlannoitusnurmet, joilta ei korjata satoa, niitetään toisena viherlannoitusvuonna”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16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2810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7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image" Target="../media/image1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12" Type="http://schemas.openxmlformats.org/officeDocument/2006/relationships/image" Target="../media/image1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14.emf"/><Relationship Id="rId10" Type="http://schemas.openxmlformats.org/officeDocument/2006/relationships/image" Target="../media/image35.emf"/><Relationship Id="rId4" Type="http://schemas.openxmlformats.org/officeDocument/2006/relationships/image" Target="../media/image13.emf"/><Relationship Id="rId9" Type="http://schemas.openxmlformats.org/officeDocument/2006/relationships/image" Target="../media/image34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12" Type="http://schemas.openxmlformats.org/officeDocument/2006/relationships/image" Target="../media/image1.pn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18" Type="http://schemas.openxmlformats.org/officeDocument/2006/relationships/image" Target="../media/image63.emf"/><Relationship Id="rId3" Type="http://schemas.openxmlformats.org/officeDocument/2006/relationships/image" Target="../media/image48.emf"/><Relationship Id="rId21" Type="http://schemas.openxmlformats.org/officeDocument/2006/relationships/image" Target="../media/image66.jpeg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" Type="http://schemas.openxmlformats.org/officeDocument/2006/relationships/image" Target="../media/image47.emf"/><Relationship Id="rId16" Type="http://schemas.openxmlformats.org/officeDocument/2006/relationships/image" Target="../media/image61.emf"/><Relationship Id="rId20" Type="http://schemas.openxmlformats.org/officeDocument/2006/relationships/image" Target="../media/image6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24" Type="http://schemas.openxmlformats.org/officeDocument/2006/relationships/image" Target="../media/image1.png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23" Type="http://schemas.openxmlformats.org/officeDocument/2006/relationships/image" Target="../media/image68.jpeg"/><Relationship Id="rId10" Type="http://schemas.openxmlformats.org/officeDocument/2006/relationships/image" Target="../media/image55.emf"/><Relationship Id="rId19" Type="http://schemas.openxmlformats.org/officeDocument/2006/relationships/image" Target="../media/image64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Relationship Id="rId14" Type="http://schemas.openxmlformats.org/officeDocument/2006/relationships/image" Target="../media/image59.emf"/><Relationship Id="rId22" Type="http://schemas.openxmlformats.org/officeDocument/2006/relationships/image" Target="../media/image6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BF3BF066-ADBD-EE37-A114-A5C0379274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1F4250F-9C74-4B20-F1F0-BF622E1E91E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4AA6CB63-BB11-41AF-1593-6DDD655546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30BC280-F8D6-2FC7-316E-EE56859F6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D05660-D070-CD1F-DE75-A4016E2D8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7587CA54-C1D4-9B5A-2797-14F669DD8D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4F197B85-9557-D82B-6B16-10FA5A0B9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90E00B-6616-516D-B7CF-D473512D2C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B75B037-FFC2-8CB0-60EE-D4DF48C21E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C3CE5EBD-1309-962B-B304-6EF829D7D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C3DF3E-2DEC-4BD9-7156-20BE5B978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7A5379E-F9D5-EC78-5156-6A1319BFD5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A4FBE63-30CE-29A3-40DD-CD99A562BB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17F57A-196F-8414-86CC-CEFCA695C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59A6A54-A3C3-24F0-7B00-727999AD20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A285718-8DEF-7F4A-6409-497F6124D5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FB0380-3AF2-BE40-2B31-18BF7DF1C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29E9CCDD-8D92-29A6-7E19-DA94BA7762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6816839-C459-49BC-87CE-5DA7B4C32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0F23DC-35EA-DA10-F755-BD9EFB260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3F70A23-8AB0-2639-0087-DEC34D9136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DA3689A-2023-A558-0417-55D92BB10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C70DDE-A4FB-52BF-17ED-072ABBCDD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95D1E93A-86E8-76B1-3DD9-2CEF47CF3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3BE0CCB-C17F-A2F2-B6B9-E20397D42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BF1332-6B45-2C52-31FF-5F8497C46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84CFC3F6-E3EF-6F8C-A53A-FE0E6094E9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BC31B43-F9BA-0E57-E8E8-B955F3ED4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6BFE6B-474C-747C-6449-3D1B8AD01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863" y="6330916"/>
            <a:ext cx="1854863" cy="249839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9B41F7F-C644-14E0-C737-0C739FA6F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AECECCD-E88B-926D-0F81-695D399934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71A28066-149B-DA9E-4000-7B6B7C61F64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605A63F-F842-1035-1E89-ACB04E282C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C12D08A9-8D91-9364-AA8E-CDC0D67921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0E4FB09-5D0F-4E25-B2FE-DC448BBE1C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881D58D-4A24-5060-5D35-FD945203E7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EE37430-C15A-A448-41B1-6904E9C3B7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8BE30AC-1518-2674-B635-D002E60F3F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0B58BCF-83AD-87F3-DB32-C17B61F30D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19D34AE3-9033-C66B-1C9D-B1AC8BA51F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8920560-5C2E-5B13-CA66-92C1DD50AA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0203" y="6323776"/>
            <a:ext cx="1105201" cy="253486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CB5C360-EAF1-8C18-DFA9-262E029D45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7882" y="6326043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3186F8-1029-6232-3284-821F86F6F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1490" y="2632770"/>
            <a:ext cx="3679477" cy="495603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1D37B34-ED83-E443-4D48-CE87DC8AE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0420" y="3553142"/>
            <a:ext cx="2167200" cy="497064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00AC72-19BF-8600-5C59-239C6CFF2B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0167" y="3553142"/>
            <a:ext cx="2174400" cy="4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8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5EF02B-C6BD-8DF9-06AE-2E03A1CFF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1490" y="2632770"/>
            <a:ext cx="3679477" cy="495603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BA5851-C56A-4857-A522-40D1D1EC99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0420" y="3553142"/>
            <a:ext cx="2167200" cy="497064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E850D1-A622-60C4-24B3-4E4CC5DFD3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0167" y="3553142"/>
            <a:ext cx="2174400" cy="4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1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C5D0A-A9B1-6464-CCD9-C03DA5D241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32927" y="6262132"/>
            <a:ext cx="1952373" cy="2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7FAEA3-B33E-F4D8-09F6-EEA78A25F0D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32927" y="6262132"/>
            <a:ext cx="1952373" cy="2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2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4A261C-B43B-CC26-A17D-82961B8D08F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832927" y="6262132"/>
            <a:ext cx="1952373" cy="2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2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7024E6-9C53-8950-14DC-CF71E2B7610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215765" y="6358075"/>
            <a:ext cx="1854863" cy="249839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91ED22-CC83-5407-0ABB-F9601E1C810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313106" y="6344412"/>
            <a:ext cx="1105200" cy="253486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CDD746-1FC2-7B40-4307-CC635AF5C12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660784" y="6350251"/>
            <a:ext cx="1105015" cy="2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4CCCD3-E87B-7DEC-42AC-F2858BDE40B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313105" y="6350935"/>
            <a:ext cx="1105201" cy="25348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704C44-A133-60F7-BBF4-BC0FAC62BED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215765" y="6358075"/>
            <a:ext cx="1854863" cy="249839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32285A46-E24D-061F-9A98-AECBB80B4C2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60784" y="6353202"/>
            <a:ext cx="1112400" cy="2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111" r:id="rId17"/>
    <p:sldLayoutId id="21474841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Ekojärjestelmätuki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9246" y="3859152"/>
            <a:ext cx="5327009" cy="609199"/>
          </a:xfrm>
        </p:spPr>
        <p:txBody>
          <a:bodyPr>
            <a:normAutofit lnSpcReduction="10000"/>
          </a:bodyPr>
          <a:lstStyle/>
          <a:p>
            <a:r>
              <a:rPr lang="en-FI" dirty="0">
                <a:latin typeface="Tahoma"/>
                <a:ea typeface="Tahoma"/>
                <a:cs typeface="Tahoma"/>
              </a:rPr>
              <a:t>Kouvolan maaseutupalvelut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FI" dirty="0">
                <a:latin typeface="Tahoma"/>
                <a:ea typeface="Tahoma"/>
                <a:cs typeface="Tahoma"/>
              </a:rPr>
              <a:t>Henna Pekala ja Suvi Takala</a:t>
            </a: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093" y="2326677"/>
            <a:ext cx="5684799" cy="1102323"/>
          </a:xfrm>
        </p:spPr>
        <p:txBody>
          <a:bodyPr>
            <a:normAutofit/>
          </a:bodyPr>
          <a:lstStyle/>
          <a:p>
            <a:r>
              <a:rPr lang="fi-FI" dirty="0"/>
              <a:t>Luonnonhoitonurmet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2B8D1A-AF24-A898-B3AE-DD58EDDF42F7}"/>
              </a:ext>
            </a:extLst>
          </p:cNvPr>
          <p:cNvSpPr txBox="1"/>
          <p:nvPr/>
        </p:nvSpPr>
        <p:spPr>
          <a:xfrm>
            <a:off x="5766459" y="3429000"/>
            <a:ext cx="434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Tukitaso vuonna 2023 enintään: 65€/ha</a:t>
            </a:r>
          </a:p>
        </p:txBody>
      </p:sp>
    </p:spTree>
    <p:extLst>
      <p:ext uri="{BB962C8B-B14F-4D97-AF65-F5344CB8AC3E}">
        <p14:creationId xmlns:p14="http://schemas.microsoft.com/office/powerpoint/2010/main" val="8463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379" y="327428"/>
            <a:ext cx="5028688" cy="877578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</a:rPr>
              <a:t>Luonnonhoitonurmet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578439" y="1375809"/>
            <a:ext cx="9589949" cy="6315375"/>
          </a:xfrm>
        </p:spPr>
        <p:txBody>
          <a:bodyPr/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Kasvustoksi kelpaa vuonna 2023 tai aikaisemmin kylvetty monivuotinen nurmikasvusto (myös luonnonheiniä ja ruohovartisia kasveja kasvavat kasvustot).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Siemenseoksen painosta</a:t>
            </a:r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enintään 20 % typensitojakasveja.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Perustettavasta kasvustosta viljelymuistiinpanoihin kirjattava kasvilajit ja niiden osuudet seoksesta.</a:t>
            </a:r>
          </a:p>
          <a:p>
            <a:pPr marL="0" indent="0">
              <a:buNone/>
            </a:pP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Muokkaus: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S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allittu vain perustamisen ja päättämisen yhteydessä.</a:t>
            </a: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Niitto: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Tehtävä vähintään joka toinen vuosi 31.8. mennessä.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ahoissa rikkakasvitilanteissa joka vuosi viimeistään 31.8. niin, että rikkakasvien leviäminen estyy.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45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582" y="170384"/>
            <a:ext cx="4711403" cy="972418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Luonnonhoitonurmet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9001" y="1271899"/>
            <a:ext cx="10073997" cy="463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Lannoitus: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Ei saa lannoittaa.</a:t>
            </a: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Kasvinsuojelu:</a:t>
            </a:r>
          </a:p>
          <a:p>
            <a:r>
              <a:rPr lang="fi-FI" dirty="0">
                <a:solidFill>
                  <a:srgbClr val="000000"/>
                </a:solidFill>
              </a:rPr>
              <a:t>H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yväksytty vain kasvuston päättämisen yhteydessä.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Jos päätetty kasvinsuojeluaineilla</a:t>
            </a:r>
            <a:r>
              <a:rPr lang="fi-FI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 ei voi sitoutua seuraavana vuonna samalla alalla toimenpiteeseen.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Kasvuston säilyttäminen: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Kasvusto säilytettävä 31.8. asti.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Toisesta vuodesta alkaen syyskylvöisten kasvien kylvö, kylvöön liittyvä lannoitus ja kasvinsuojeluaineiden käyttö on sallittu 1.8. alkaen.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85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48" y="457482"/>
            <a:ext cx="8155957" cy="843544"/>
          </a:xfrm>
        </p:spPr>
        <p:txBody>
          <a:bodyPr>
            <a:normAutofit fontScale="90000"/>
          </a:bodyPr>
          <a:lstStyle/>
          <a:p>
            <a:r>
              <a:rPr lang="fi-FI" sz="3600">
                <a:solidFill>
                  <a:schemeClr val="tx1"/>
                </a:solidFill>
              </a:rPr>
              <a:t>Luonnonhoitonurmista ei makseta: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53348" y="1960779"/>
            <a:ext cx="10043279" cy="5633987"/>
          </a:xfrm>
        </p:spPr>
        <p:txBody>
          <a:bodyPr/>
          <a:lstStyle/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Vuodesta 2023 alkaen raivatuille aloille</a:t>
            </a:r>
          </a:p>
          <a:p>
            <a:pPr marL="0" indent="0">
              <a:buNone/>
            </a:pP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Natura-alueiden pysyvien nurmien aloille</a:t>
            </a:r>
          </a:p>
          <a:p>
            <a:pPr marL="0" indent="0">
              <a:buNone/>
            </a:pP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Pysyvien nurmien aloille, mikäli ennallistamisvelvoite olisi otettu käyttöön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i="0" u="none" strike="noStrike" baseline="0" dirty="0">
                <a:solidFill>
                  <a:srgbClr val="000000"/>
                </a:solidFill>
              </a:rPr>
              <a:t>HUOM! </a:t>
            </a:r>
            <a:r>
              <a:rPr lang="fi-FI" i="0" u="none" strike="noStrike" baseline="0" dirty="0">
                <a:solidFill>
                  <a:srgbClr val="000000"/>
                </a:solidFill>
              </a:rPr>
              <a:t>Luonnonhoitonurmet luetaan mukaan kesantorajoitteeseen luonnonhaittakorvauksessa. </a:t>
            </a:r>
          </a:p>
          <a:p>
            <a:pPr marL="0" indent="0">
              <a:buNone/>
            </a:pP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4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348BDD9-1347-CBD5-1E1F-A62B555E9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5431" y="2326677"/>
            <a:ext cx="6973078" cy="1102323"/>
          </a:xfrm>
        </p:spPr>
        <p:txBody>
          <a:bodyPr>
            <a:noAutofit/>
          </a:bodyPr>
          <a:lstStyle/>
          <a:p>
            <a:r>
              <a:rPr lang="fi-FI" dirty="0"/>
              <a:t>Viherlannoitusnurmet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817A12-A26B-5FE1-EB8E-C4C950F4A711}"/>
              </a:ext>
            </a:extLst>
          </p:cNvPr>
          <p:cNvSpPr txBox="1"/>
          <p:nvPr/>
        </p:nvSpPr>
        <p:spPr>
          <a:xfrm>
            <a:off x="5323100" y="3429000"/>
            <a:ext cx="45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Tukitaso vuonna 2023 enintään: 80€/ha</a:t>
            </a:r>
          </a:p>
        </p:txBody>
      </p:sp>
    </p:spTree>
    <p:extLst>
      <p:ext uri="{BB962C8B-B14F-4D97-AF65-F5344CB8AC3E}">
        <p14:creationId xmlns:p14="http://schemas.microsoft.com/office/powerpoint/2010/main" val="180129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344" y="160125"/>
            <a:ext cx="4903393" cy="852466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Viherlannoitusnurmet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27098" y="1218213"/>
            <a:ext cx="8937804" cy="44215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Kasvustoksi kelpaa vuonna 2023 tai aikaisemmin kylvetty nurmikasvien ja typensitojakasvien seoskasvusto.</a:t>
            </a:r>
          </a:p>
          <a:p>
            <a:pPr marL="0" indent="0">
              <a:buNone/>
            </a:pP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Siemenseos:</a:t>
            </a:r>
          </a:p>
          <a:p>
            <a:pPr lvl="1"/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Vähintään</a:t>
            </a:r>
            <a:r>
              <a:rPr lang="fi-FI" sz="2000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i-FI" sz="2000" b="1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4</a:t>
            </a:r>
            <a:r>
              <a:rPr lang="fi-FI" sz="2000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eri kasvilajia.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Siemenseoksen painosta </a:t>
            </a:r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vähintään 20 </a:t>
            </a:r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%</a:t>
            </a:r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typensitojakasveja.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Viljelymuistiinpanoihin on kirjattava siemenseoksen kasvilajit ja niiden osuudet.</a:t>
            </a: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Muokkaus: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Sallittu vain kasvuston perustamisen ja päättämisen yhteydessä.</a:t>
            </a: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Niitto: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Tehtävä vähintään joka toinen vuosi 31.8. mennessä.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ahoissa rikkakasvitilanteissa joka vuosi viimeistään 31.8. niin, että rikkakasvien leviäminen estyy.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83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7" y="76994"/>
            <a:ext cx="5642380" cy="785813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Viherlannoitusnurmet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86427" y="1192120"/>
            <a:ext cx="8419145" cy="447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Lannoitus: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Ei saa lannoittaa.</a:t>
            </a: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Kasvinsuojelu:</a:t>
            </a:r>
          </a:p>
          <a:p>
            <a:pPr lvl="1"/>
            <a:r>
              <a:rPr lang="fi-FI" sz="2400" dirty="0">
                <a:solidFill>
                  <a:srgbClr val="000000"/>
                </a:solidFill>
              </a:rPr>
              <a:t>H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yväksytty vain kasvuston päättämisen yhteydessä.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Jos päätetty kasvinsuojeluaineilla</a:t>
            </a:r>
            <a:r>
              <a:rPr lang="fi-FI" sz="20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 ei voi sitoutua seuraavana vuonna samalla alalla toimenpiteeseen.</a:t>
            </a:r>
            <a:endParaRPr lang="fi-FI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Kasvuston säilyttäminen: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Kasvusto säilytettävä 31.8. asti.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Toisesta vuodesta alkaen syyskylvöisten kasvien kylvö, kylvöön liittyvä lannoitus ja kasvinsuojeluaineiden käyttö on sallittu 1.8. alkaen.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4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022" y="342802"/>
            <a:ext cx="9029956" cy="785813"/>
          </a:xfrm>
        </p:spPr>
        <p:txBody>
          <a:bodyPr>
            <a:normAutofit/>
          </a:bodyPr>
          <a:lstStyle/>
          <a:p>
            <a:r>
              <a:rPr lang="fi-FI" sz="3200" b="1" i="0" u="sng" strike="noStrike" baseline="0">
                <a:solidFill>
                  <a:srgbClr val="000000"/>
                </a:solidFill>
              </a:rPr>
              <a:t>Viherlannoitusnurmista ei makseta: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96310" y="1604866"/>
            <a:ext cx="8950247" cy="3900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000" b="0" i="0" u="none" strike="noStrike" baseline="0" dirty="0">
                <a:solidFill>
                  <a:srgbClr val="000000"/>
                </a:solidFill>
              </a:rPr>
              <a:t>Vuodesta 2023 alkaen raivatuille aloille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Luomusitoumuksessa olevalle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alalle</a:t>
            </a:r>
          </a:p>
          <a:p>
            <a:pPr>
              <a:lnSpc>
                <a:spcPct val="150000"/>
              </a:lnSpc>
            </a:pPr>
            <a:r>
              <a:rPr lang="fi-FI" sz="2000" b="0" i="0" u="none" strike="noStrike" baseline="0" dirty="0">
                <a:solidFill>
                  <a:srgbClr val="000000"/>
                </a:solidFill>
              </a:rPr>
              <a:t>Natura-alueiden pysyvien nurmien aloille</a:t>
            </a:r>
          </a:p>
          <a:p>
            <a:pPr>
              <a:lnSpc>
                <a:spcPct val="150000"/>
              </a:lnSpc>
            </a:pPr>
            <a:r>
              <a:rPr lang="fi-FI" sz="2000" b="0" i="0" u="none" strike="noStrike" baseline="0" dirty="0">
                <a:solidFill>
                  <a:srgbClr val="000000"/>
                </a:solidFill>
              </a:rPr>
              <a:t>Pysyvien nurmien aloille, mikäli ennallistamisvelvoite olisi otettu käyttöön</a:t>
            </a:r>
          </a:p>
          <a:p>
            <a:pPr marL="0" indent="0">
              <a:buNone/>
            </a:pP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b="1" dirty="0">
                <a:latin typeface="Tahoma"/>
                <a:ea typeface="Tahoma"/>
                <a:cs typeface="Tahoma"/>
              </a:rPr>
              <a:t>HUOM! 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Samalle alalle voidaan myöntää viherlannoitusnurmia koskevan ekojärjestelmän tuki </a:t>
            </a:r>
            <a:r>
              <a:rPr lang="fi-FI" sz="2000" b="1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enintään </a:t>
            </a:r>
            <a:r>
              <a:rPr lang="fi-FI" sz="2000" b="1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kolmena</a:t>
            </a:r>
            <a:r>
              <a:rPr lang="fi-FI" sz="2000" b="1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vuonna peräkkäin.</a:t>
            </a:r>
          </a:p>
          <a:p>
            <a:pPr marL="0" indent="0">
              <a:buNone/>
            </a:pPr>
            <a:endParaRPr lang="fi-FI" sz="2000" b="1" i="0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741" y="212537"/>
            <a:ext cx="9947988" cy="785813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Viherlannoitusnurmet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402802" y="1328928"/>
            <a:ext cx="6645829" cy="420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/>
              <a:t> </a:t>
            </a:r>
            <a:r>
              <a:rPr lang="fi-FI" sz="2400" b="1" i="0" u="sng" strike="noStrike" baseline="0">
                <a:solidFill>
                  <a:srgbClr val="000000"/>
                </a:solidFill>
              </a:rPr>
              <a:t>Siirtymäsäännös: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Vuonna 2022 ilmoitettu viherlannoitusnurmi voi olla myös vuonna 2023 ekojärjestelmätuen viherlannoitusnurmena</a:t>
            </a:r>
            <a:r>
              <a:rPr lang="fi-FI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</a:t>
            </a:r>
            <a:r>
              <a:rPr lang="fi-FI" sz="2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jos: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i-F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 </a:t>
            </a:r>
            <a:r>
              <a:rPr lang="fi-FI" sz="20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ollut viherlannoitusnurmena enintään kaksi vuotta.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i-FI" sz="2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</a:t>
            </a:r>
            <a:r>
              <a:rPr lang="fi-F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 </a:t>
            </a:r>
            <a:r>
              <a:rPr lang="fi-FI" sz="20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täyttää</a:t>
            </a:r>
            <a:r>
              <a:rPr lang="fi-FI" sz="20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ekojärjestelmätuen viherlannoitusnurmen ehdot.</a:t>
            </a:r>
          </a:p>
          <a:p>
            <a:pPr>
              <a:lnSpc>
                <a:spcPct val="100000"/>
              </a:lnSpc>
            </a:pPr>
            <a:endParaRPr lang="fi-FI"/>
          </a:p>
          <a:p>
            <a:pPr marL="0" indent="0">
              <a:lnSpc>
                <a:spcPct val="100000"/>
              </a:lnSpc>
              <a:buNone/>
            </a:pPr>
            <a:r>
              <a:rPr lang="fi-FI" b="1"/>
              <a:t>HUOM! Täydennyskylvö ei täytä ehtoa </a:t>
            </a:r>
            <a:r>
              <a:rPr lang="fi-FI" b="1">
                <a:sym typeface="Wingdings" panose="05000000000000000000" pitchFamily="2" charset="2"/>
              </a:rPr>
              <a:t> </a:t>
            </a:r>
            <a:r>
              <a:rPr lang="fi-FI" b="1"/>
              <a:t>pitänyt olla </a:t>
            </a:r>
            <a:r>
              <a:rPr lang="fi-FI" b="1" u="sng"/>
              <a:t>neljä</a:t>
            </a:r>
            <a:r>
              <a:rPr lang="fi-FI" b="1"/>
              <a:t> kasvilajia jo vuonna 2022.</a:t>
            </a:r>
          </a:p>
        </p:txBody>
      </p:sp>
    </p:spTree>
    <p:extLst>
      <p:ext uri="{BB962C8B-B14F-4D97-AF65-F5344CB8AC3E}">
        <p14:creationId xmlns:p14="http://schemas.microsoft.com/office/powerpoint/2010/main" val="236262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18437DB-AC2F-3CB7-14F8-4084D76F2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138" y="2243515"/>
            <a:ext cx="6770913" cy="1102323"/>
          </a:xfrm>
        </p:spPr>
        <p:txBody>
          <a:bodyPr>
            <a:noAutofit/>
          </a:bodyPr>
          <a:lstStyle/>
          <a:p>
            <a:r>
              <a:rPr lang="fi-FI" dirty="0"/>
              <a:t>Monimuotoisuuskasvit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D7BDF6D-44EC-5001-D80F-D56B568053AE}"/>
              </a:ext>
            </a:extLst>
          </p:cNvPr>
          <p:cNvSpPr txBox="1"/>
          <p:nvPr/>
        </p:nvSpPr>
        <p:spPr>
          <a:xfrm>
            <a:off x="5635933" y="3445365"/>
            <a:ext cx="463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Tukitaso vuonna 2023 enintään: 300€/ha</a:t>
            </a:r>
          </a:p>
        </p:txBody>
      </p:sp>
    </p:spTree>
    <p:extLst>
      <p:ext uri="{BB962C8B-B14F-4D97-AF65-F5344CB8AC3E}">
        <p14:creationId xmlns:p14="http://schemas.microsoft.com/office/powerpoint/2010/main" val="394394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43FED44-8983-E92D-1A46-64B1A487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77" y="288960"/>
            <a:ext cx="8314508" cy="785813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</a:rPr>
              <a:t>Ekojärjestelmätuki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76FEFE9-45B4-8777-3FBF-C71B19414B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9249" y="1438346"/>
            <a:ext cx="8551364" cy="48583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Uusi viljelijöille vapaaehtoinen tuki, jonka t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oimet mahdollisimman laajan viljelijäjoukon </a:t>
            </a:r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Wingdings" panose="05000000000000000000" pitchFamily="2" charset="2"/>
              </a:rPr>
              <a:t>valittavissa  täyttää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EU:n maatalouspolitiikan ympäristö- ja ilmastotavoitteita.</a:t>
            </a:r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endParaRPr lang="fi-FI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Vaatimuksena ehdollisuuden noudattaminen, erilainen kuin ympäristökorvaus.</a:t>
            </a:r>
          </a:p>
          <a:p>
            <a:pPr marL="0" indent="0">
              <a:buNone/>
            </a:pPr>
            <a:endParaRPr lang="fi-FI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Maksetaan maatalousmaalle, joka on maankäyttölajiltaan peltoa ja jota käytetään maataloustoimintaan </a:t>
            </a:r>
            <a:r>
              <a:rPr lang="fi-FI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Oltava tuenhakijan hallinnassa ja kasvusto perustettu viimeistään 30.6. tukihakuvuonna.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Ei vaadi korvauskelpoisuutta.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2884A2-6902-3638-419E-8A37951E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13" y="1438346"/>
            <a:ext cx="1705634" cy="1727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44AEF7-2F4E-73B5-B480-9FAF9C98D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13" y="3534699"/>
            <a:ext cx="1705634" cy="178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83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10" y="223670"/>
            <a:ext cx="4872913" cy="785813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Monimuotoisuuskasvit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1348" y="1598215"/>
            <a:ext cx="4356652" cy="3661569"/>
          </a:xfrm>
        </p:spPr>
        <p:txBody>
          <a:bodyPr/>
          <a:lstStyle/>
          <a:p>
            <a:r>
              <a:rPr lang="fi-FI" dirty="0">
                <a:solidFill>
                  <a:srgbClr val="000000"/>
                </a:solidFill>
              </a:rPr>
              <a:t>K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asvustot kylvettävä vuonna 2023, hyväksytään myös syksyllä 2022 kylvetyt syyskylvöiset kasvit.</a:t>
            </a: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Kasvustoa ei saa perustaa suorakylvämällä nurmeen.</a:t>
            </a: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Viljelymuistiinpanoihin on kirjattava siemenseoksen kasvilajit ja niiden osuudet.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1598215"/>
            <a:ext cx="4942478" cy="4287578"/>
          </a:xfrm>
        </p:spPr>
        <p:txBody>
          <a:bodyPr/>
          <a:lstStyle/>
          <a:p>
            <a:r>
              <a:rPr lang="fi-FI" b="1" u="sng" dirty="0">
                <a:solidFill>
                  <a:srgbClr val="000000"/>
                </a:solidFill>
              </a:rPr>
              <a:t>S</a:t>
            </a:r>
            <a:r>
              <a:rPr lang="fi-FI" sz="2000" b="1" i="0" u="sng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iemenseoksessa oltava vähintään kahta kasvia valitusta ryhmästä:</a:t>
            </a:r>
          </a:p>
          <a:p>
            <a:pPr marL="0" indent="0">
              <a:buNone/>
            </a:pPr>
            <a:endParaRPr lang="fi-FI" sz="2000" b="1" i="0" u="sng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riistakasvit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pölyttäjähyönteis- ja maisemakasvit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niittykasvit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peltolintukasvit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91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35" y="290854"/>
            <a:ext cx="4858950" cy="785813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Monimuotoisuuskasvit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2258" y="1451996"/>
            <a:ext cx="4356652" cy="3661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Lannoitus: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Saa lannoittaa vain kasvuston perustamisen yhteydessä.</a:t>
            </a:r>
          </a:p>
          <a:p>
            <a:pPr marL="457200" lvl="1" indent="0">
              <a:buNone/>
            </a:pPr>
            <a:endParaRPr lang="fi-FI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Kasvinsuojelu: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 saa käyttää kasvinsuojeluaineita</a:t>
            </a:r>
            <a:r>
              <a:rPr lang="fi-FI" sz="2000" b="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i-FI" sz="200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koko </a:t>
            </a:r>
            <a:r>
              <a:rPr lang="fi-FI" sz="2000" b="1" i="1" strike="noStrike" baseline="0" dirty="0">
                <a:latin typeface="Tahoma"/>
                <a:ea typeface="Tahoma"/>
                <a:cs typeface="Tahoma"/>
              </a:rPr>
              <a:t>kalenterivuonna.</a:t>
            </a:r>
          </a:p>
          <a:p>
            <a:pPr marL="457200" lvl="1" indent="0">
              <a:buNone/>
            </a:pPr>
            <a:endParaRPr lang="fi-FI" sz="20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</a:rPr>
              <a:t>Muokkaus: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</a:rPr>
              <a:t>Sallittu vain perustamisen ja päättämisen yhteydessä.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1358690"/>
            <a:ext cx="5147751" cy="4433797"/>
          </a:xfrm>
        </p:spPr>
        <p:txBody>
          <a:bodyPr/>
          <a:lstStyle/>
          <a:p>
            <a:pPr marL="0" indent="0">
              <a:buNone/>
            </a:pPr>
            <a:r>
              <a:rPr lang="fi-FI" sz="2000" b="1" i="0" u="sng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Niitto: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Sallittu pääasiallisen kukinnan jälkeen, mutta aikaisintaan 1.8.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Riistakasvien sadon saa korjata riistaeläinten ruokintaa varten myös aiemmin kuin 1.8.</a:t>
            </a:r>
          </a:p>
          <a:p>
            <a:pPr lvl="1"/>
            <a:endParaRPr lang="fi-FI" sz="20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sz="2000" b="1" i="0" u="sng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Laidunnus: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 sallittu.</a:t>
            </a:r>
          </a:p>
          <a:p>
            <a:pPr lvl="1"/>
            <a:endParaRPr lang="fi-FI" sz="20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sz="2000" b="1" i="0" u="sng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Kasvuston säilyttäminen: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Kasvusto on säilytettävä 30.9. asti.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54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92" y="291825"/>
            <a:ext cx="9154886" cy="785813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tx1"/>
                </a:solidFill>
              </a:rPr>
              <a:t>Monimuotoisuuskasvit, riistakasvit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5192" y="1463791"/>
            <a:ext cx="5635237" cy="4105860"/>
          </a:xfrm>
        </p:spPr>
        <p:txBody>
          <a:bodyPr/>
          <a:lstStyle/>
          <a:p>
            <a:r>
              <a:rPr lang="fi-FI" dirty="0"/>
              <a:t>Perustettavan riistakasvikasvuston etäisyyden on oltava vähintään 50 metriä sellaisesta tiestä, jonka liikennetiheys on yli 3000 autoa vuorokaudessa.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Kasvusto on käytettävä riistan ruokintaan joko:</a:t>
            </a:r>
          </a:p>
          <a:p>
            <a:pPr lvl="1"/>
            <a:r>
              <a:rPr lang="fi-FI" dirty="0"/>
              <a:t>pellolla </a:t>
            </a:r>
          </a:p>
          <a:p>
            <a:pPr lvl="1"/>
            <a:r>
              <a:rPr lang="fi-FI" dirty="0"/>
              <a:t>sen läheisyydessä </a:t>
            </a:r>
          </a:p>
          <a:p>
            <a:pPr lvl="1"/>
            <a:r>
              <a:rPr lang="fi-FI" dirty="0"/>
              <a:t>tai erillisellä ruokintapaikalla. </a:t>
            </a:r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017DB9A-8E63-636B-8D4A-D25E84BD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63" y="1561539"/>
            <a:ext cx="4476215" cy="343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BC8E5D1-A687-983A-E0B6-9D4A3474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682" y="4591963"/>
            <a:ext cx="2915057" cy="134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91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44" y="115138"/>
            <a:ext cx="10461171" cy="785813"/>
          </a:xfrm>
        </p:spPr>
        <p:txBody>
          <a:bodyPr>
            <a:normAutofit/>
          </a:bodyPr>
          <a:lstStyle/>
          <a:p>
            <a:r>
              <a:rPr lang="fi-FI" sz="3200" b="1" i="0" u="none" strike="noStrike" baseline="0">
                <a:solidFill>
                  <a:srgbClr val="000000"/>
                </a:solidFill>
              </a:rPr>
              <a:t>Monimuotoisuuskasvit, riistakasvit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sz="2000"/>
              <a:t>viljat</a:t>
            </a:r>
          </a:p>
          <a:p>
            <a:r>
              <a:rPr lang="fi-FI" sz="2000"/>
              <a:t>tattari </a:t>
            </a:r>
          </a:p>
          <a:p>
            <a:r>
              <a:rPr lang="fi-FI" sz="2000"/>
              <a:t>auringonkukka</a:t>
            </a:r>
          </a:p>
          <a:p>
            <a:r>
              <a:rPr lang="fi-FI" sz="2000"/>
              <a:t>öljypellava</a:t>
            </a:r>
          </a:p>
          <a:p>
            <a:r>
              <a:rPr lang="fi-FI" sz="2000"/>
              <a:t>rypsi</a:t>
            </a:r>
          </a:p>
          <a:p>
            <a:r>
              <a:rPr lang="fi-FI" sz="2000"/>
              <a:t>rapsi </a:t>
            </a:r>
          </a:p>
          <a:p>
            <a:r>
              <a:rPr lang="fi-FI" sz="2000"/>
              <a:t>sinappi</a:t>
            </a:r>
          </a:p>
          <a:p>
            <a:r>
              <a:rPr lang="fi-FI" sz="2000"/>
              <a:t>herne</a:t>
            </a:r>
          </a:p>
          <a:p>
            <a:r>
              <a:rPr lang="fi-FI" sz="2000"/>
              <a:t>härkäpapu 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191069" y="2021163"/>
            <a:ext cx="5221960" cy="4215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rehukaali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öljyretikka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rehusokerijuurikas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naattinauris tai turnipsi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ruisvirna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rehuvirna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ruistankio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heinäkasvit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apilat</a:t>
            </a: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09CDCC5-F941-4EBF-1E2B-D78E326847D6}"/>
              </a:ext>
            </a:extLst>
          </p:cNvPr>
          <p:cNvSpPr txBox="1"/>
          <p:nvPr/>
        </p:nvSpPr>
        <p:spPr>
          <a:xfrm>
            <a:off x="838201" y="1062089"/>
            <a:ext cx="690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Siemenseoksessa on oltava vähintään kahden seuraavan kasvin tai kasviryhmän siemeniä: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2BF941-7D8F-3C46-AD5B-FAC7A5A58403}"/>
              </a:ext>
            </a:extLst>
          </p:cNvPr>
          <p:cNvSpPr txBox="1"/>
          <p:nvPr/>
        </p:nvSpPr>
        <p:spPr>
          <a:xfrm>
            <a:off x="5506689" y="4615982"/>
            <a:ext cx="62142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>
                <a:latin typeface="Tahoma"/>
                <a:ea typeface="Tahoma"/>
                <a:cs typeface="Tahoma"/>
              </a:rPr>
              <a:t>HUOM! Jos riistasiemenseoksessa on vilja, heinäkasvi tai apila </a:t>
            </a:r>
            <a:r>
              <a:rPr lang="fi-FI" sz="2000" b="1">
                <a:latin typeface="Tahoma"/>
                <a:ea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fi-FI" sz="2000" b="1">
                <a:latin typeface="Tahoma"/>
                <a:ea typeface="Tahoma"/>
                <a:cs typeface="Tahoma"/>
              </a:rPr>
              <a:t>lisäksi oltava myös jokin yksivuotinen kasvi (</a:t>
            </a:r>
            <a:r>
              <a:rPr lang="fi-FI" sz="2000" b="1" u="sng">
                <a:latin typeface="Tahoma"/>
                <a:ea typeface="Tahoma"/>
                <a:cs typeface="Tahoma"/>
              </a:rPr>
              <a:t>ei</a:t>
            </a:r>
            <a:r>
              <a:rPr lang="fi-FI" sz="2000" b="1">
                <a:latin typeface="Tahoma"/>
                <a:ea typeface="Tahoma"/>
                <a:cs typeface="Tahoma"/>
              </a:rPr>
              <a:t>  heinä, apila tai vilja). </a:t>
            </a:r>
            <a:endParaRPr lang="fi-FI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8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6394"/>
            <a:ext cx="11353800" cy="785813"/>
          </a:xfrm>
        </p:spPr>
        <p:txBody>
          <a:bodyPr>
            <a:normAutofit fontScale="90000"/>
          </a:bodyPr>
          <a:lstStyle/>
          <a:p>
            <a:r>
              <a:rPr lang="fi-FI" sz="3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Monimuotoisuuskasvit, </a:t>
            </a:r>
            <a:r>
              <a:rPr lang="fi-FI" sz="32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pölyttäjähyönteis- ja</a:t>
            </a:r>
            <a:r>
              <a:rPr lang="fi-FI" sz="3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maisemakasvit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60485"/>
            <a:ext cx="3145970" cy="3661569"/>
          </a:xfrm>
        </p:spPr>
        <p:txBody>
          <a:bodyPr/>
          <a:lstStyle/>
          <a:p>
            <a:r>
              <a:rPr lang="fi-FI"/>
              <a:t>Auringonkukka</a:t>
            </a:r>
          </a:p>
          <a:p>
            <a:r>
              <a:rPr lang="fi-FI"/>
              <a:t>Hunajakukka</a:t>
            </a:r>
          </a:p>
          <a:p>
            <a:r>
              <a:rPr lang="fi-FI"/>
              <a:t>Sinimailanen</a:t>
            </a:r>
          </a:p>
          <a:p>
            <a:r>
              <a:rPr lang="fi-FI"/>
              <a:t>Persianapila</a:t>
            </a:r>
          </a:p>
          <a:p>
            <a:r>
              <a:rPr lang="fi-FI"/>
              <a:t>muut kylvövuonna kukkivat apilat</a:t>
            </a:r>
          </a:p>
          <a:p>
            <a:r>
              <a:rPr lang="fi-FI"/>
              <a:t>Keltalupiini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57598" y="2060485"/>
            <a:ext cx="5567193" cy="38646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Virnat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Tahoma"/>
                <a:ea typeface="Tahoma"/>
                <a:cs typeface="Tahoma"/>
              </a:rPr>
              <a:t>ruis- tai ahdekaunokki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Malvat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Kehäkukat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Öljypellava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Mesikät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37FD4AB-8555-0471-EBC2-E30A384375F2}"/>
              </a:ext>
            </a:extLst>
          </p:cNvPr>
          <p:cNvSpPr txBox="1"/>
          <p:nvPr/>
        </p:nvSpPr>
        <p:spPr>
          <a:xfrm>
            <a:off x="672652" y="1159451"/>
            <a:ext cx="690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Siemenseoksessa oltava vähintään kahden seuraavan kasvin tai kasviryhmän siemeniä: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14D18E3-BF74-00C5-B03F-9535EE396C96}"/>
              </a:ext>
            </a:extLst>
          </p:cNvPr>
          <p:cNvSpPr txBox="1"/>
          <p:nvPr/>
        </p:nvSpPr>
        <p:spPr>
          <a:xfrm>
            <a:off x="5772137" y="4672648"/>
            <a:ext cx="690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Lisäksi seoksessa voi olla muita kylvövuonna kukkivia kaksisirkkaisia kasveja enintään 30% siemenseoksen painosta.</a:t>
            </a:r>
          </a:p>
        </p:txBody>
      </p:sp>
    </p:spTree>
    <p:extLst>
      <p:ext uri="{BB962C8B-B14F-4D97-AF65-F5344CB8AC3E}">
        <p14:creationId xmlns:p14="http://schemas.microsoft.com/office/powerpoint/2010/main" val="224008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92"/>
            <a:ext cx="7578012" cy="785813"/>
          </a:xfrm>
        </p:spPr>
        <p:txBody>
          <a:bodyPr>
            <a:normAutofit/>
          </a:bodyPr>
          <a:lstStyle/>
          <a:p>
            <a:r>
              <a:rPr lang="fi-FI" sz="3200" b="1" i="0" u="none" strike="noStrike" baseline="0">
                <a:solidFill>
                  <a:srgbClr val="000000"/>
                </a:solidFill>
              </a:rPr>
              <a:t>Monimuotoisuuskasvit, niittykasvit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938191"/>
            <a:ext cx="4135015" cy="3294095"/>
          </a:xfrm>
        </p:spPr>
        <p:txBody>
          <a:bodyPr/>
          <a:lstStyle/>
          <a:p>
            <a:pPr marL="0" indent="0">
              <a:buNone/>
            </a:pPr>
            <a:endParaRPr lang="fi-FI"/>
          </a:p>
          <a:p>
            <a:r>
              <a:rPr lang="fi-FI"/>
              <a:t>harakankello </a:t>
            </a:r>
          </a:p>
          <a:p>
            <a:r>
              <a:rPr lang="fi-FI"/>
              <a:t>valkoailakki </a:t>
            </a:r>
          </a:p>
          <a:p>
            <a:r>
              <a:rPr lang="fi-FI"/>
              <a:t>ahdekaunokki </a:t>
            </a:r>
          </a:p>
          <a:p>
            <a:r>
              <a:rPr lang="fi-FI"/>
              <a:t>keltasauramo </a:t>
            </a:r>
          </a:p>
          <a:p>
            <a:r>
              <a:rPr lang="fi-FI"/>
              <a:t>ketoneilikka </a:t>
            </a:r>
          </a:p>
          <a:p>
            <a:r>
              <a:rPr lang="fi-FI"/>
              <a:t>mäkitervakko </a:t>
            </a:r>
          </a:p>
          <a:p>
            <a:r>
              <a:rPr lang="fi-FI"/>
              <a:t>nurmikohokki 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259131" y="2369974"/>
            <a:ext cx="4737204" cy="35997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purtojuuri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puna-ailakki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päivänkakkara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ruusuruoho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err="1">
                <a:latin typeface="Tahoma"/>
                <a:ea typeface="Tahoma"/>
                <a:cs typeface="Tahoma"/>
              </a:rPr>
              <a:t>särmäkuisma</a:t>
            </a:r>
            <a:r>
              <a:rPr lang="fi-FI" sz="2000">
                <a:latin typeface="Tahoma"/>
                <a:ea typeface="Tahoma"/>
                <a:cs typeface="Tahoma"/>
              </a:rPr>
              <a:t> tai </a:t>
            </a:r>
            <a:endParaRPr lang="fi-FI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muu vastaava kotimainen niittykasvi </a:t>
            </a:r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1C9A6F0-C683-C1C1-BCD3-9ADE8A669EDA}"/>
              </a:ext>
            </a:extLst>
          </p:cNvPr>
          <p:cNvSpPr txBox="1"/>
          <p:nvPr/>
        </p:nvSpPr>
        <p:spPr>
          <a:xfrm>
            <a:off x="838200" y="1321296"/>
            <a:ext cx="102356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 u="sng">
                <a:latin typeface="Tahoma"/>
                <a:ea typeface="Tahoma"/>
                <a:cs typeface="Tahoma"/>
              </a:rPr>
              <a:t>Siemenseoksessa on oltava nurmiröllin, lampaannadan tai jäykkänadan ja vähintään yhden monivuotisen niittykasvin siemeniä: </a:t>
            </a:r>
            <a:endParaRPr lang="fi-FI" sz="2000" b="1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40CD812-BC4E-2CCE-A46B-B34131E4A1E9}"/>
              </a:ext>
            </a:extLst>
          </p:cNvPr>
          <p:cNvSpPr txBox="1"/>
          <p:nvPr/>
        </p:nvSpPr>
        <p:spPr>
          <a:xfrm>
            <a:off x="4800031" y="5141295"/>
            <a:ext cx="723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Lisäksi seoksessa voi olla yksivuotisten niittykasvien tai virnojen siemeniä, ei kuitenkaan viljojen siemeniä. </a:t>
            </a:r>
          </a:p>
        </p:txBody>
      </p:sp>
    </p:spTree>
    <p:extLst>
      <p:ext uri="{BB962C8B-B14F-4D97-AF65-F5344CB8AC3E}">
        <p14:creationId xmlns:p14="http://schemas.microsoft.com/office/powerpoint/2010/main" val="233999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52" y="332054"/>
            <a:ext cx="8417767" cy="785813"/>
          </a:xfrm>
        </p:spPr>
        <p:txBody>
          <a:bodyPr>
            <a:normAutofit/>
          </a:bodyPr>
          <a:lstStyle/>
          <a:p>
            <a:r>
              <a:rPr lang="fi-FI" sz="32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Monimuotoisuuskasvit, </a:t>
            </a:r>
            <a:r>
              <a:rPr lang="fi-FI" sz="3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peltolintukasvit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3170" y="2377536"/>
            <a:ext cx="4356652" cy="3661569"/>
          </a:xfrm>
        </p:spPr>
        <p:txBody>
          <a:bodyPr/>
          <a:lstStyle/>
          <a:p>
            <a:r>
              <a:rPr lang="fi-FI"/>
              <a:t>Ruisvirnan</a:t>
            </a:r>
          </a:p>
          <a:p>
            <a:r>
              <a:rPr lang="fi-FI"/>
              <a:t>Hunajakukan</a:t>
            </a:r>
          </a:p>
          <a:p>
            <a:r>
              <a:rPr lang="fi-FI"/>
              <a:t>Kehäkukan</a:t>
            </a:r>
          </a:p>
          <a:p>
            <a:r>
              <a:rPr lang="fi-FI"/>
              <a:t>Pellavien</a:t>
            </a:r>
          </a:p>
          <a:p>
            <a:r>
              <a:rPr lang="fi-FI"/>
              <a:t>Durran</a:t>
            </a:r>
          </a:p>
          <a:p>
            <a:r>
              <a:rPr lang="fi-FI"/>
              <a:t>Punahirssin</a:t>
            </a:r>
          </a:p>
          <a:p>
            <a:r>
              <a:rPr lang="fi-FI"/>
              <a:t>Tattarin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820591" y="2377536"/>
            <a:ext cx="4998462" cy="38646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Maissin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Auringonkukan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Kvinoan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Rypsin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Rapsin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Kuminan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viljojen siemeniä </a:t>
            </a:r>
          </a:p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486140F-09CD-5EC6-A871-74D6616B4572}"/>
              </a:ext>
            </a:extLst>
          </p:cNvPr>
          <p:cNvSpPr txBox="1"/>
          <p:nvPr/>
        </p:nvSpPr>
        <p:spPr>
          <a:xfrm>
            <a:off x="858852" y="1320928"/>
            <a:ext cx="108101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 u="sng">
                <a:latin typeface="Tahoma"/>
                <a:ea typeface="+mn-lt"/>
                <a:cs typeface="+mn-lt"/>
              </a:rPr>
              <a:t>Siemenseoksessa on oltava em. niittykasvien seokseen hyväksyttävien kasvien</a:t>
            </a:r>
            <a:endParaRPr lang="en-US" sz="2000" b="1" u="sng">
              <a:latin typeface="Tahoma"/>
              <a:ea typeface="Tahoma"/>
              <a:cs typeface="Tahoma"/>
            </a:endParaRPr>
          </a:p>
          <a:p>
            <a:r>
              <a:rPr lang="fi-FI" sz="2000" b="1" u="sng">
                <a:latin typeface="Tahoma"/>
                <a:ea typeface="+mn-lt"/>
                <a:cs typeface="+mn-lt"/>
              </a:rPr>
              <a:t>lisäksi jonkun seuraavan kasvin siemeniä:</a:t>
            </a:r>
            <a:endParaRPr lang="fi-FI" sz="2000" b="1" u="sng">
              <a:latin typeface="Tahoma"/>
              <a:ea typeface="Tahoma"/>
              <a:cs typeface="Tahoma"/>
            </a:endParaRP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8A498E6-DEB1-01FE-06E2-57040909DA6B}"/>
              </a:ext>
            </a:extLst>
          </p:cNvPr>
          <p:cNvSpPr txBox="1">
            <a:spLocks/>
          </p:cNvSpPr>
          <p:nvPr/>
        </p:nvSpPr>
        <p:spPr>
          <a:xfrm>
            <a:off x="6872180" y="2726258"/>
            <a:ext cx="3919635" cy="386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>
                <a:latin typeface="Tahoma"/>
                <a:ea typeface="Tahoma"/>
                <a:cs typeface="Tahoma"/>
              </a:rPr>
              <a:t>Viljojen siemeniä voi olla enintään 50 kg/ha.  </a:t>
            </a:r>
            <a:endParaRPr lang="fi-FI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i-FI" sz="2000">
              <a:latin typeface="Tahoma"/>
              <a:ea typeface="Tahoma"/>
              <a:cs typeface="Tahoma"/>
            </a:endParaRPr>
          </a:p>
          <a:p>
            <a:endParaRPr lang="fi-FI" sz="200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fi-FI" sz="2000" b="1">
                <a:latin typeface="Tahoma"/>
                <a:ea typeface="Tahoma"/>
                <a:cs typeface="Tahoma"/>
              </a:rPr>
              <a:t>HUOM! Apiloita </a:t>
            </a:r>
            <a:r>
              <a:rPr lang="fi-FI" sz="2000" b="1" u="sng">
                <a:latin typeface="Tahoma"/>
                <a:ea typeface="Tahoma"/>
                <a:cs typeface="Tahoma"/>
              </a:rPr>
              <a:t>ei</a:t>
            </a:r>
            <a:r>
              <a:rPr lang="fi-FI" sz="2000" b="1">
                <a:latin typeface="Tahoma"/>
                <a:ea typeface="Tahoma"/>
                <a:cs typeface="Tahoma"/>
              </a:rPr>
              <a:t> hyväksytä peltolintukasvien siemenseokseen.</a:t>
            </a:r>
          </a:p>
          <a:p>
            <a:pPr fontAlgn="auto">
              <a:spcAft>
                <a:spcPts val="0"/>
              </a:spcAft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56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1" y="511129"/>
            <a:ext cx="10569251" cy="785813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Monimuotoisuuskasvit, niitty- ja peltolintukasvit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6821" y="1892747"/>
            <a:ext cx="4607768" cy="420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i="0" u="sng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Maksun rajoitteet:</a:t>
            </a: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Samalle alalle tukihakemuksessa </a:t>
            </a:r>
            <a:r>
              <a:rPr lang="fi-FI" b="0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ilmoitetuille </a:t>
            </a:r>
            <a:r>
              <a:rPr lang="fi-FI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niitty-</a:t>
            </a:r>
            <a:r>
              <a:rPr lang="fi-FI" b="0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 </a:t>
            </a:r>
            <a:r>
              <a:rPr lang="fi-FI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peltolintukasveille </a:t>
            </a:r>
            <a:r>
              <a:rPr lang="fi-FI" b="0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voidaan myöntää tuki </a:t>
            </a:r>
            <a:r>
              <a:rPr lang="fi-FI" i="0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enintään kahtena vuonna peräkkäin.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F6F9ED-5639-1C1B-8878-C37E3BEC1C5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931161" y="1892746"/>
            <a:ext cx="5340219" cy="4200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b="1" i="0" u="sng" strike="noStrike" baseline="0" dirty="0">
                <a:solidFill>
                  <a:srgbClr val="000000"/>
                </a:solidFill>
              </a:rPr>
              <a:t>Siirtymäsäännös:</a:t>
            </a:r>
          </a:p>
          <a:p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uonna 2022 ympäristökorvauksen monimuotoisuuspeltona ilmoitettu niitty- tai peltolintukasvien kasvusto voidaan ilmoittaa vuonna 2023 ekojärjestelmän monimuotoisuuskasvien kasvustona, jos se </a:t>
            </a:r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on ehtojen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mukainen.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78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6035" y="1775181"/>
            <a:ext cx="7633995" cy="3661569"/>
          </a:xfrm>
        </p:spPr>
        <p:txBody>
          <a:bodyPr>
            <a:normAutofit/>
          </a:bodyPr>
          <a:lstStyle/>
          <a:p>
            <a:r>
              <a:rPr lang="fi-FI"/>
              <a:t>Luonnonhoitonurmia, viherlannoitusnurmia ja monimuotoisuuskasveja koskevien ekojärjestelmien tukea myönnetään </a:t>
            </a:r>
            <a:r>
              <a:rPr lang="fi-FI" b="1" u="sng"/>
              <a:t>enintään 25 prosentille suorien tukien tukikelpoisesta alasta.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Tukialueella C luonnonhoitonurmia koskevan ekojärjestelmän tukea myönnetään </a:t>
            </a:r>
            <a:r>
              <a:rPr lang="fi-FI" b="1" u="sng"/>
              <a:t>enintään 10 prosentille suorien tukien tukikelpoisesta alasta.</a:t>
            </a:r>
          </a:p>
          <a:p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04144C4-8C6A-9C2F-D5A1-5FF9DBEC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64" y="387054"/>
            <a:ext cx="9332167" cy="785812"/>
          </a:xfrm>
        </p:spPr>
        <p:txBody>
          <a:bodyPr>
            <a:normAutofit fontScale="90000"/>
          </a:bodyPr>
          <a:lstStyle/>
          <a:p>
            <a:r>
              <a:rPr lang="fi-FI" sz="3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Muita ekojärjestelmätuen maksun rajoitteita:</a:t>
            </a:r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56FAF6-6A69-3F72-6088-98D4E32E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182" y="1935936"/>
            <a:ext cx="1651426" cy="2097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71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70DD9-B29F-BB86-5AC6-692E7F2F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598" y="1796816"/>
            <a:ext cx="4862804" cy="1829832"/>
          </a:xfrm>
        </p:spPr>
        <p:txBody>
          <a:bodyPr>
            <a:normAutofit/>
          </a:bodyPr>
          <a:lstStyle/>
          <a:p>
            <a:r>
              <a:rPr lang="fi-FI" sz="5400">
                <a:solidFill>
                  <a:schemeClr val="tx1"/>
                </a:solidFill>
              </a:rPr>
              <a:t>Kiitos!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0809874-6327-EDCD-2FED-4650136C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376" y="1915435"/>
            <a:ext cx="1678207" cy="1783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87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3FDC5-45FA-76AD-36EE-FCC23C18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3" y="259718"/>
            <a:ext cx="3354866" cy="844428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Ekojärjestelmät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61644A-34CF-7784-FE65-FE14CB281F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9881" y="2110363"/>
            <a:ext cx="3432238" cy="3655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u="sng" dirty="0">
                <a:latin typeface="Tahoma"/>
                <a:ea typeface="Tahoma"/>
                <a:cs typeface="Tahoma"/>
              </a:rPr>
              <a:t>Sitoumuskaudet: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Tahoma"/>
                <a:ea typeface="Tahoma"/>
                <a:cs typeface="Tahoma"/>
              </a:rPr>
              <a:t>31.10. - 15.4./16.5.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Tahoma"/>
                <a:ea typeface="Tahoma"/>
                <a:cs typeface="Tahoma"/>
              </a:rPr>
              <a:t>Kalenterivuosi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dirty="0">
                <a:latin typeface="Tahoma"/>
                <a:ea typeface="Tahoma"/>
                <a:cs typeface="Tahoma"/>
              </a:rPr>
              <a:t>Kalenterivuosi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Tahoma"/>
                <a:ea typeface="Tahoma"/>
                <a:cs typeface="Tahoma"/>
              </a:rPr>
              <a:t>Kalenterivuosi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67226B-8438-B6AC-6178-651C7B23A8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33455" y="2110363"/>
            <a:ext cx="4656648" cy="3739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u="sng" dirty="0">
                <a:latin typeface="Tahoma"/>
                <a:ea typeface="Tahoma"/>
                <a:cs typeface="Tahoma"/>
              </a:rPr>
              <a:t>Tukitaso vuonna 2023 enintään: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latin typeface="Tahoma"/>
                <a:ea typeface="Tahoma"/>
                <a:cs typeface="Tahoma"/>
              </a:rPr>
              <a:t>50 €/ha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latin typeface="Tahoma"/>
                <a:ea typeface="Tahoma"/>
                <a:cs typeface="Tahoma"/>
              </a:rPr>
              <a:t>65 €/ha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latin typeface="Tahoma"/>
                <a:ea typeface="Tahoma"/>
                <a:cs typeface="Tahoma"/>
              </a:rPr>
              <a:t>80 €/ha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latin typeface="Tahoma"/>
                <a:ea typeface="Tahoma"/>
                <a:cs typeface="Tahoma"/>
              </a:rPr>
              <a:t>300 €/ha</a:t>
            </a:r>
            <a:endParaRPr lang="fi-F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27092604-3445-96FC-7B99-85E5BD3EA39F}"/>
              </a:ext>
            </a:extLst>
          </p:cNvPr>
          <p:cNvSpPr txBox="1">
            <a:spLocks/>
          </p:cNvSpPr>
          <p:nvPr/>
        </p:nvSpPr>
        <p:spPr>
          <a:xfrm>
            <a:off x="649833" y="2146183"/>
            <a:ext cx="8589302" cy="366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i-FI" sz="2400" b="1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Toimenpiteet: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Talviaikainen kasvipeite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Luonnonhoitonurmet</a:t>
            </a: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Viherlannoitusnurmet </a:t>
            </a:r>
            <a:endParaRPr lang="fi-FI" sz="2400" dirty="0">
              <a:solidFill>
                <a:srgbClr val="000000"/>
              </a:solidFill>
            </a:endParaRPr>
          </a:p>
          <a:p>
            <a:pPr marL="457200" indent="-45720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Monimuotoisuuskasvit</a:t>
            </a:r>
            <a:endParaRPr lang="fi-FI" sz="24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fi-FI" b="1" u="sng" dirty="0"/>
          </a:p>
          <a:p>
            <a:pPr>
              <a:spcAft>
                <a:spcPts val="0"/>
              </a:spcAft>
            </a:pPr>
            <a:endParaRPr lang="fi-FI" b="1" u="sng" dirty="0">
              <a:latin typeface="Tahoma"/>
              <a:ea typeface="Tahoma"/>
              <a:cs typeface="Tahoma"/>
            </a:endParaRPr>
          </a:p>
          <a:p>
            <a:pPr fontAlgn="auto">
              <a:spcAft>
                <a:spcPts val="0"/>
              </a:spcAft>
            </a:pPr>
            <a:r>
              <a:rPr lang="fi-FI" dirty="0">
                <a:latin typeface="Tahoma"/>
                <a:ea typeface="Tahoma"/>
                <a:cs typeface="Tahoma"/>
              </a:rPr>
              <a:t>Tuenhakijan oltava aktiiviviljelijä.</a:t>
            </a:r>
          </a:p>
          <a:p>
            <a:pPr fontAlgn="auto">
              <a:spcAft>
                <a:spcPts val="0"/>
              </a:spcAft>
            </a:pPr>
            <a:r>
              <a:rPr lang="fi-FI" dirty="0">
                <a:latin typeface="Tahoma"/>
                <a:ea typeface="Tahoma"/>
                <a:cs typeface="Tahoma"/>
              </a:rPr>
              <a:t>Saa valita yhden tai vaikka kaikki toimenpiteet.</a:t>
            </a:r>
          </a:p>
          <a:p>
            <a:pPr fontAlgn="auto">
              <a:spcAft>
                <a:spcPts val="0"/>
              </a:spcAft>
            </a:pPr>
            <a:r>
              <a:rPr lang="fi-FI" dirty="0"/>
              <a:t>Ekojärjestelmiin voidaan myöntää tukea enintään 86 miljoonaa euroa vuonna 2023.</a:t>
            </a:r>
            <a:endParaRPr lang="fi-FI" dirty="0">
              <a:latin typeface="Tahoma"/>
              <a:ea typeface="Tahoma"/>
              <a:cs typeface="Tahoma"/>
            </a:endParaRPr>
          </a:p>
          <a:p>
            <a:pPr fontAlgn="auto">
              <a:spcAft>
                <a:spcPts val="0"/>
              </a:spcAft>
            </a:pP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32FB188-032D-93BD-B395-CF963DF4AFEB}"/>
              </a:ext>
            </a:extLst>
          </p:cNvPr>
          <p:cNvSpPr txBox="1"/>
          <p:nvPr/>
        </p:nvSpPr>
        <p:spPr>
          <a:xfrm>
            <a:off x="526418" y="1193330"/>
            <a:ext cx="11353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Valittavissa</a:t>
            </a:r>
            <a:r>
              <a:rPr lang="fi-FI" sz="240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neljä eri </a:t>
            </a: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toimenpidettä, joihin sitoudutaan </a:t>
            </a:r>
            <a:r>
              <a:rPr lang="fi-FI" sz="2400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vuodeksi </a:t>
            </a:r>
            <a:r>
              <a:rPr lang="fi-FI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kerrallaan</a:t>
            </a:r>
            <a:r>
              <a:rPr lang="fi-FI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</a:t>
            </a:r>
            <a:endParaRPr lang="fi-FI" i="0" strike="noStrike" baseline="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68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AEB5A81-FB06-1E8A-8BD2-150DA6896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Talviaikainen kasvipeitteisyys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53D65F-3981-3791-7CC9-2F5D4AC8F748}"/>
              </a:ext>
            </a:extLst>
          </p:cNvPr>
          <p:cNvSpPr txBox="1"/>
          <p:nvPr/>
        </p:nvSpPr>
        <p:spPr>
          <a:xfrm>
            <a:off x="5567265" y="3645159"/>
            <a:ext cx="4254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Tukitaso vuonna 2023 enintään: 50€/ha</a:t>
            </a:r>
          </a:p>
        </p:txBody>
      </p:sp>
    </p:spTree>
    <p:extLst>
      <p:ext uri="{BB962C8B-B14F-4D97-AF65-F5344CB8AC3E}">
        <p14:creationId xmlns:p14="http://schemas.microsoft.com/office/powerpoint/2010/main" val="104962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BA9BF9-10FD-94B1-67E7-412EE5E0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26" y="278899"/>
            <a:ext cx="6369854" cy="785813"/>
          </a:xfrm>
        </p:spPr>
        <p:txBody>
          <a:bodyPr/>
          <a:lstStyle/>
          <a:p>
            <a:r>
              <a:rPr lang="fi-FI" sz="3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Talviaikainen kasvipeitteisyys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305726-CBBD-0B1C-D51C-B15A1CCBAA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0330" y="1407388"/>
            <a:ext cx="5327468" cy="4385900"/>
          </a:xfrm>
        </p:spPr>
        <p:txBody>
          <a:bodyPr>
            <a:normAutofit/>
          </a:bodyPr>
          <a:lstStyle/>
          <a:p>
            <a:r>
              <a:rPr lang="fi-FI" b="1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Toimenpiteeseen voi ilmoittaa</a:t>
            </a:r>
            <a:r>
              <a:rPr lang="fi-FI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peltoalaa</a:t>
            </a:r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pysyvien kasvien alaa</a:t>
            </a:r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endParaRPr lang="fi-FI" sz="20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pysyvää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nurmea</a:t>
            </a:r>
          </a:p>
          <a:p>
            <a:pPr marL="457200" lvl="1" indent="0">
              <a:buNone/>
            </a:pPr>
            <a:endParaRPr lang="fi-FI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fi-FI" b="1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Tukea voidaan myöntää:</a:t>
            </a:r>
            <a:r>
              <a:rPr lang="fi-FI" b="1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pPr lvl="1"/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pellon ja pysyvien kasvien aloista, jotka säilytetään muokkaamattomana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31.10.2023 </a:t>
            </a:r>
            <a:r>
              <a:rPr lang="fi-FI" sz="20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-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15.4.2024.</a:t>
            </a:r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 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pysyvien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nurmien alasta, jotka säilytetään </a:t>
            </a:r>
            <a:r>
              <a:rPr lang="fi-FI" sz="200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muokkaamattomana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31.10.2023 -</a:t>
            </a:r>
            <a:r>
              <a:rPr lang="fi-FI" sz="20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i-FI" sz="20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16.5.2024.</a:t>
            </a:r>
            <a:endParaRPr lang="fi-FI" sz="2000" b="1" dirty="0">
              <a:latin typeface="Tahoma"/>
              <a:ea typeface="Tahoma"/>
              <a:cs typeface="Tahoma"/>
            </a:endParaRP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738D4BA-989B-2C5D-643B-418C4652D6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86792" y="1407388"/>
            <a:ext cx="5874878" cy="464462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Talviaikaiseen kasvipeitteisyyteen hyväksyttävää alaa </a:t>
            </a:r>
            <a:r>
              <a:rPr lang="fi-FI" sz="2000" i="0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ei saa kyntää eikä muutoin muokata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ja alalla oleva sänki- tai kasvipeite on säilytettävä.</a:t>
            </a:r>
            <a:r>
              <a:rPr lang="fi-FI" sz="20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</a:p>
          <a:p>
            <a:endParaRPr lang="fi-FI" sz="20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Tuenhakija ilmoittaa kasvipeitteiset alat syysilmoituksella, toimenpide valitaan jo kevään peltotukihaussa.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b="1" i="0" u="none" strike="noStrike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dirty="0"/>
              <a:t>Myös ehdollisuuden vähimmäismaanpeite (33%) voi saada tuen, jos ala on aitoa kasvipeitettä tai sänkeä </a:t>
            </a:r>
            <a:r>
              <a:rPr lang="fi-FI" b="1" dirty="0">
                <a:sym typeface="Wingdings" panose="05000000000000000000" pitchFamily="2" charset="2"/>
              </a:rPr>
              <a:t> K</a:t>
            </a:r>
            <a:r>
              <a:rPr lang="fi-FI" b="1" dirty="0"/>
              <a:t>evytmuokattu ala ei käy!</a:t>
            </a:r>
          </a:p>
          <a:p>
            <a:pPr marL="0" indent="0">
              <a:buNone/>
            </a:pPr>
            <a:endParaRPr lang="fi-FI" b="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342900" indent="-342900"/>
            <a:r>
              <a:rPr lang="fi-FI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HUOM! Vain</a:t>
            </a:r>
            <a:r>
              <a:rPr lang="fi-FI" b="1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aito </a:t>
            </a:r>
            <a:r>
              <a:rPr lang="fi-FI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kasvipeitteisyys hyväksytään.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sz="2000" b="1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9027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CA8A987-8B36-E807-A91C-C0686027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60" y="309996"/>
            <a:ext cx="11429489" cy="785813"/>
          </a:xfrm>
        </p:spPr>
        <p:txBody>
          <a:bodyPr>
            <a:no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Talviaikaiseen kasvipeitteeseen hyväksyttävät alat: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403E05C-F3AF-7AD0-9086-3F73AC665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1455" y="1568855"/>
            <a:ext cx="4905949" cy="4467623"/>
          </a:xfrm>
        </p:spPr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viljojen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 tattarin, kvinoan, öljykasvien, kuitukasvien, palkokasvien ja siemenmausteiden sekä näiden </a:t>
            </a:r>
            <a:r>
              <a:rPr lang="fi-FI" sz="180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seoskasvustojen korjaamattomat kasvustot ja sänki</a:t>
            </a:r>
            <a:endParaRPr lang="en-US" sz="1800" dirty="0"/>
          </a:p>
          <a:p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syyskylvöiset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viljat, syyskylvöiset öljykasvit sekä muut syyskylvöiset kasvit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nurmikasvit ja ruokohelpi, pois lukien luonnonlaitumet ja hakamaat</a:t>
            </a:r>
          </a:p>
          <a:p>
            <a:r>
              <a:rPr lang="fi-FI" sz="18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luonnonhoitonurmet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ja viherlannoitusnurmet</a:t>
            </a:r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E74993B-6A2A-2FFC-571C-7C928682740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60163" y="1568855"/>
            <a:ext cx="5418894" cy="4670684"/>
          </a:xfrm>
        </p:spPr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kumina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mansikka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pysyvät puutarhakasvit, joiden riviväleissä on kasvusto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kerääjäkasvit ja </a:t>
            </a:r>
            <a:r>
              <a:rPr lang="fi-FI" sz="18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välikasvit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maanparannus- ja saneerauskasvit</a:t>
            </a:r>
          </a:p>
          <a:p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monimuotoisuuskasvit 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viherkesannot</a:t>
            </a:r>
            <a:endParaRPr lang="fi-FI" sz="18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5E802B4-ACF8-EE65-F6A8-3F3EB18087C9}"/>
              </a:ext>
            </a:extLst>
          </p:cNvPr>
          <p:cNvSpPr txBox="1"/>
          <p:nvPr/>
        </p:nvSpPr>
        <p:spPr>
          <a:xfrm>
            <a:off x="920469" y="5271608"/>
            <a:ext cx="1060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Kemiallisesti tuhottu nurmikasvien, viljojen, tattarin, kvinoan, öljykasvien, kuitukasvien, palkokasvien ja siemenmausteiden sekä näiden seoskasvustojen sänki hyväksytään.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748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E938C-555C-CB72-DB4B-FBC7EA55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81" y="500419"/>
            <a:ext cx="13096692" cy="785813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Pysyvän nurmen vaikutus talviaikaiseen kasvipeitteisyyteen: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CFA372-1569-6FC5-5A00-21ECD0B8E8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3359" y="1800519"/>
            <a:ext cx="9445281" cy="4012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Jos </a:t>
            </a:r>
            <a:r>
              <a:rPr lang="en-US" b="1" dirty="0" err="1">
                <a:latin typeface="Tahoma"/>
                <a:ea typeface="Tahoma"/>
                <a:cs typeface="Tahoma"/>
              </a:rPr>
              <a:t>pysyvän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nurmen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lohkolle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haetaan</a:t>
            </a:r>
            <a:r>
              <a:rPr lang="en-US" b="1" dirty="0">
                <a:latin typeface="Tahoma"/>
                <a:ea typeface="Tahoma"/>
                <a:cs typeface="Tahoma"/>
              </a:rPr>
              <a:t> </a:t>
            </a:r>
            <a:r>
              <a:rPr lang="en-US" b="1" dirty="0" err="1">
                <a:latin typeface="Tahoma"/>
                <a:ea typeface="Tahoma"/>
                <a:cs typeface="Tahoma"/>
              </a:rPr>
              <a:t>talviaikaisen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kasvipeitteisyyden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tukea</a:t>
            </a:r>
            <a:r>
              <a:rPr lang="en-US" b="1" dirty="0">
                <a:latin typeface="Tahoma"/>
                <a:ea typeface="Tahoma"/>
                <a:cs typeface="Tahoma"/>
              </a:rPr>
              <a:t>, </a:t>
            </a:r>
            <a:r>
              <a:rPr lang="en-US" b="1" dirty="0" err="1">
                <a:latin typeface="Tahoma"/>
                <a:ea typeface="Tahoma"/>
                <a:cs typeface="Tahoma"/>
              </a:rPr>
              <a:t>sitä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ei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voida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muokata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u="sng" dirty="0">
                <a:latin typeface="Tahoma"/>
                <a:ea typeface="Tahoma"/>
                <a:cs typeface="Tahoma"/>
              </a:rPr>
              <a:t>31.10. - 16.5. </a:t>
            </a:r>
            <a:r>
              <a:rPr lang="en-US" b="1" dirty="0" err="1">
                <a:latin typeface="Tahoma"/>
                <a:ea typeface="Tahoma"/>
                <a:cs typeface="Tahoma"/>
              </a:rPr>
              <a:t>välisenä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aikana</a:t>
            </a:r>
            <a:r>
              <a:rPr lang="en-US" b="1" dirty="0">
                <a:latin typeface="Tahoma"/>
                <a:ea typeface="Tahoma"/>
                <a:cs typeface="Tahoma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err="1">
                <a:latin typeface="Tahoma"/>
                <a:ea typeface="Tahoma"/>
                <a:cs typeface="Tahoma"/>
              </a:rPr>
              <a:t>Pysyvän</a:t>
            </a:r>
            <a:r>
              <a:rPr lang="en-US" b="1" u="sng" dirty="0">
                <a:latin typeface="Tahoma"/>
                <a:ea typeface="Tahoma"/>
                <a:cs typeface="Tahoma"/>
              </a:rPr>
              <a:t> </a:t>
            </a:r>
            <a:r>
              <a:rPr lang="en-US" b="1" u="sng" dirty="0" err="1">
                <a:latin typeface="Tahoma"/>
                <a:ea typeface="Tahoma"/>
                <a:cs typeface="Tahoma"/>
              </a:rPr>
              <a:t>nurmen</a:t>
            </a:r>
            <a:r>
              <a:rPr lang="en-US" b="1" u="sng" dirty="0">
                <a:latin typeface="Tahoma"/>
                <a:ea typeface="Tahoma"/>
                <a:cs typeface="Tahoma"/>
              </a:rPr>
              <a:t> </a:t>
            </a:r>
            <a:r>
              <a:rPr lang="en-US" b="1" u="sng" dirty="0" err="1">
                <a:latin typeface="Tahoma"/>
                <a:ea typeface="Tahoma"/>
                <a:cs typeface="Tahoma"/>
              </a:rPr>
              <a:t>säilyttämisvaatimus</a:t>
            </a:r>
            <a:r>
              <a:rPr lang="en-US" b="1" u="sng" dirty="0">
                <a:latin typeface="Tahoma"/>
                <a:ea typeface="Tahoma"/>
                <a:cs typeface="Tahoma"/>
              </a:rPr>
              <a:t>: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Jos </a:t>
            </a:r>
            <a:r>
              <a:rPr lang="en-US" dirty="0" err="1">
                <a:latin typeface="Tahoma"/>
                <a:ea typeface="Tahoma"/>
                <a:cs typeface="Tahoma"/>
              </a:rPr>
              <a:t>yhdellekin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pysyvän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nurmen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lohkolle</a:t>
            </a:r>
            <a:r>
              <a:rPr lang="en-US" dirty="0">
                <a:latin typeface="Tahoma"/>
                <a:ea typeface="Tahoma"/>
                <a:cs typeface="Tahoma"/>
              </a:rPr>
              <a:t> on </a:t>
            </a:r>
            <a:r>
              <a:rPr lang="en-US" dirty="0" err="1">
                <a:latin typeface="Tahoma"/>
                <a:ea typeface="Tahoma"/>
                <a:cs typeface="Tahoma"/>
              </a:rPr>
              <a:t>haettu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talviaikaisen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kasvipeitteisyyden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tukea</a:t>
            </a:r>
            <a:r>
              <a:rPr lang="en-US" dirty="0">
                <a:latin typeface="Tahoma"/>
                <a:ea typeface="Tahoma"/>
                <a:cs typeface="Tahoma"/>
              </a:rPr>
              <a:t>, </a:t>
            </a:r>
            <a:r>
              <a:rPr lang="en-US" dirty="0" err="1">
                <a:latin typeface="Tahoma"/>
                <a:ea typeface="Tahoma"/>
                <a:cs typeface="Tahoma"/>
              </a:rPr>
              <a:t>muokkauskielto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koskee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kaikkia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tilan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pysyvän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nurmen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lohkoja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b="1" u="sng" dirty="0">
                <a:latin typeface="Tahoma"/>
                <a:ea typeface="Tahoma"/>
                <a:cs typeface="Tahoma"/>
              </a:rPr>
              <a:t>31.10. - 15.4. </a:t>
            </a:r>
            <a:r>
              <a:rPr lang="en-US" dirty="0" err="1">
                <a:latin typeface="Tahoma"/>
                <a:ea typeface="Tahoma"/>
                <a:cs typeface="Tahoma"/>
              </a:rPr>
              <a:t>välisenä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aikana</a:t>
            </a:r>
            <a:r>
              <a:rPr lang="en-US" dirty="0">
                <a:latin typeface="Tahoma"/>
                <a:ea typeface="Tahoma"/>
                <a:cs typeface="Tahoma"/>
              </a:rPr>
              <a:t>, </a:t>
            </a:r>
            <a:r>
              <a:rPr lang="en-US" dirty="0" err="1">
                <a:latin typeface="Tahoma"/>
                <a:ea typeface="Tahoma"/>
                <a:cs typeface="Tahoma"/>
              </a:rPr>
              <a:t>vaikka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niille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ei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olisikaan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haettu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kyseistä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tukea</a:t>
            </a:r>
            <a:r>
              <a:rPr lang="en-US" dirty="0">
                <a:latin typeface="Tahoma"/>
                <a:ea typeface="Tahoma"/>
                <a:cs typeface="Tahoma"/>
              </a:rPr>
              <a:t>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Ennen</a:t>
            </a:r>
            <a:r>
              <a:rPr lang="en-US" dirty="0"/>
              <a:t> 31.10. </a:t>
            </a:r>
            <a:r>
              <a:rPr lang="en-US" dirty="0" err="1"/>
              <a:t>toimet</a:t>
            </a:r>
            <a:r>
              <a:rPr lang="en-US" dirty="0"/>
              <a:t> </a:t>
            </a:r>
            <a:r>
              <a:rPr lang="en-US" dirty="0" err="1"/>
              <a:t>sallittuja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94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86" y="0"/>
            <a:ext cx="12264109" cy="78581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Pysyvän nurmen vaikutus talviaikaiseen kasvipeitteisyyteen: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E783DB9-8888-39A3-0846-B55F12477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63" y="869943"/>
            <a:ext cx="9021274" cy="511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1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E070D-0590-F815-9481-46F80046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50" y="391647"/>
            <a:ext cx="11220834" cy="785813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</a:rPr>
              <a:t>Talviaikaisesta kasvipeitteisyydestä ei makseta: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B694D0-7317-ADFF-5AE6-3DB18CBD6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0411" y="1583241"/>
            <a:ext cx="10262565" cy="4706963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Vuodesta 2023 alkaen raivatuille aloille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Ympäristökorvauksen suojavyöhykkeille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Ympäristökorvauksen turvepeltojen nurmille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Välikasvien alalle, jos sillä täytetään ympäristökorvauksen kerääjäkasveja koskevan lohkokohtaisen toimenpiteen vähimmäistason vaatimusta (viljelykiertovaatimus)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Maatalousluonnon monimuotoisuuden ja maiseman hoitoa koskevan ympäristösopimuksen alalle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Natura-alueiden pysyvien nurmien aloille</a:t>
            </a: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</a:rPr>
              <a:t>Pysyvien nurmien aloille, mikäli ennallistamisvelvoite olisi otettu käyttöön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825095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E8508-7A8D-4FD6-B7FA-BA0B8466B026}">
  <ds:schemaRefs>
    <ds:schemaRef ds:uri="0123031f-e947-4b25-8dfc-c4abd861bdf2"/>
    <ds:schemaRef ds:uri="96dd3c4d-fbd0-4b9a-88ac-301973ed0d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1171</TotalTime>
  <Words>1391</Words>
  <Application>Microsoft Office PowerPoint</Application>
  <PresentationFormat>Laajakuva</PresentationFormat>
  <Paragraphs>285</Paragraphs>
  <Slides>29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36" baseType="lpstr">
      <vt:lpstr>Arial</vt:lpstr>
      <vt:lpstr>Calibri</vt:lpstr>
      <vt:lpstr>Tahoma</vt:lpstr>
      <vt:lpstr>Sisältökalvot</vt:lpstr>
      <vt:lpstr>Sisältökalvot - Ei alareunaa</vt:lpstr>
      <vt:lpstr>Kannet, välikalvot, loppukalvot</vt:lpstr>
      <vt:lpstr>Graafiset elementit</vt:lpstr>
      <vt:lpstr>Ekojärjestelmätuki</vt:lpstr>
      <vt:lpstr>Ekojärjestelmätuki</vt:lpstr>
      <vt:lpstr>Ekojärjestelmät</vt:lpstr>
      <vt:lpstr>Talviaikainen kasvipeitteisyys</vt:lpstr>
      <vt:lpstr>Talviaikainen kasvipeitteisyys</vt:lpstr>
      <vt:lpstr>Talviaikaiseen kasvipeitteeseen hyväksyttävät alat:</vt:lpstr>
      <vt:lpstr>Pysyvän nurmen vaikutus talviaikaiseen kasvipeitteisyyteen:</vt:lpstr>
      <vt:lpstr>Pysyvän nurmen vaikutus talviaikaiseen kasvipeitteisyyteen:</vt:lpstr>
      <vt:lpstr>Talviaikaisesta kasvipeitteisyydestä ei makseta:</vt:lpstr>
      <vt:lpstr>Luonnonhoitonurmet</vt:lpstr>
      <vt:lpstr>Luonnonhoitonurmet</vt:lpstr>
      <vt:lpstr>Luonnonhoitonurmet</vt:lpstr>
      <vt:lpstr>Luonnonhoitonurmista ei makseta:</vt:lpstr>
      <vt:lpstr>Viherlannoitusnurmet</vt:lpstr>
      <vt:lpstr>Viherlannoitusnurmet</vt:lpstr>
      <vt:lpstr>Viherlannoitusnurmet</vt:lpstr>
      <vt:lpstr>Viherlannoitusnurmista ei makseta:</vt:lpstr>
      <vt:lpstr>Viherlannoitusnurmet</vt:lpstr>
      <vt:lpstr>Monimuotoisuuskasvit</vt:lpstr>
      <vt:lpstr>Monimuotoisuuskasvit</vt:lpstr>
      <vt:lpstr>Monimuotoisuuskasvit</vt:lpstr>
      <vt:lpstr>Monimuotoisuuskasvit, riistakasvit</vt:lpstr>
      <vt:lpstr>Monimuotoisuuskasvit, riistakasvit</vt:lpstr>
      <vt:lpstr>Monimuotoisuuskasvit, pölyttäjähyönteis- ja maisemakasvit</vt:lpstr>
      <vt:lpstr>Monimuotoisuuskasvit, niittykasvit</vt:lpstr>
      <vt:lpstr>Monimuotoisuuskasvit, peltolintukasvit</vt:lpstr>
      <vt:lpstr>Monimuotoisuuskasvit, niitty- ja peltolintukasvit</vt:lpstr>
      <vt:lpstr>Muita ekojärjestelmätuen maksun rajoitteita: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Pekala Henna</cp:lastModifiedBy>
  <cp:revision>11</cp:revision>
  <cp:lastPrinted>2023-03-08T10:40:27Z</cp:lastPrinted>
  <dcterms:created xsi:type="dcterms:W3CDTF">2022-04-05T10:40:53Z</dcterms:created>
  <dcterms:modified xsi:type="dcterms:W3CDTF">2023-03-22T12:48:33Z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