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2" roundtripDataSignature="AMtx7miq5Gw0BQ89VGb6I4s3c2iulS88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80C37-77A3-3140-5C07-531D4BEE58A9}" v="7" dt="2023-03-21T08:34:51.297"/>
    <p1510:client id="{FA6942D6-F4BC-EE7C-09C4-EF52ACD5A217}" v="32" dt="2023-03-21T06:42:37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o.kaki@hamina.fi" userId="S::urn:spo:guest#arto.kaki@hamina.fi::" providerId="AD" clId="Web-{303C1723-3EDF-E2DF-BAA1-24D0F4ACABAE}"/>
    <pc:docChg chg="modSld">
      <pc:chgData name="arto.kaki@hamina.fi" userId="S::urn:spo:guest#arto.kaki@hamina.fi::" providerId="AD" clId="Web-{303C1723-3EDF-E2DF-BAA1-24D0F4ACABAE}" dt="2023-03-10T10:31:07.983" v="1"/>
      <pc:docMkLst>
        <pc:docMk/>
      </pc:docMkLst>
      <pc:sldChg chg="modNotes">
        <pc:chgData name="arto.kaki@hamina.fi" userId="S::urn:spo:guest#arto.kaki@hamina.fi::" providerId="AD" clId="Web-{303C1723-3EDF-E2DF-BAA1-24D0F4ACABAE}" dt="2023-03-10T10:31:07.983" v="1"/>
        <pc:sldMkLst>
          <pc:docMk/>
          <pc:sldMk cId="0" sldId="257"/>
        </pc:sldMkLst>
      </pc:sldChg>
    </pc:docChg>
  </pc:docChgLst>
  <pc:docChgLst>
    <pc:chgData name="arto.kaki@hamina.fi" userId="S::urn:spo:guest#arto.kaki@hamina.fi::" providerId="AD" clId="Web-{FA6942D6-F4BC-EE7C-09C4-EF52ACD5A217}"/>
    <pc:docChg chg="modSld">
      <pc:chgData name="arto.kaki@hamina.fi" userId="S::urn:spo:guest#arto.kaki@hamina.fi::" providerId="AD" clId="Web-{FA6942D6-F4BC-EE7C-09C4-EF52ACD5A217}" dt="2023-03-21T06:42:33.828" v="28" actId="20577"/>
      <pc:docMkLst>
        <pc:docMk/>
      </pc:docMkLst>
      <pc:sldChg chg="modSp">
        <pc:chgData name="arto.kaki@hamina.fi" userId="S::urn:spo:guest#arto.kaki@hamina.fi::" providerId="AD" clId="Web-{FA6942D6-F4BC-EE7C-09C4-EF52ACD5A217}" dt="2023-03-21T06:40:57.923" v="3" actId="20577"/>
        <pc:sldMkLst>
          <pc:docMk/>
          <pc:sldMk cId="0" sldId="257"/>
        </pc:sldMkLst>
        <pc:spChg chg="mod">
          <ac:chgData name="arto.kaki@hamina.fi" userId="S::urn:spo:guest#arto.kaki@hamina.fi::" providerId="AD" clId="Web-{FA6942D6-F4BC-EE7C-09C4-EF52ACD5A217}" dt="2023-03-21T06:40:57.923" v="3" actId="20577"/>
          <ac:spMkLst>
            <pc:docMk/>
            <pc:sldMk cId="0" sldId="257"/>
            <ac:spMk id="365" creationId="{00000000-0000-0000-0000-000000000000}"/>
          </ac:spMkLst>
        </pc:spChg>
      </pc:sldChg>
      <pc:sldChg chg="modSp">
        <pc:chgData name="arto.kaki@hamina.fi" userId="S::urn:spo:guest#arto.kaki@hamina.fi::" providerId="AD" clId="Web-{FA6942D6-F4BC-EE7C-09C4-EF52ACD5A217}" dt="2023-03-21T06:41:09.641" v="6" actId="20577"/>
        <pc:sldMkLst>
          <pc:docMk/>
          <pc:sldMk cId="0" sldId="258"/>
        </pc:sldMkLst>
        <pc:spChg chg="mod">
          <ac:chgData name="arto.kaki@hamina.fi" userId="S::urn:spo:guest#arto.kaki@hamina.fi::" providerId="AD" clId="Web-{FA6942D6-F4BC-EE7C-09C4-EF52ACD5A217}" dt="2023-03-21T06:41:09.641" v="6" actId="20577"/>
          <ac:spMkLst>
            <pc:docMk/>
            <pc:sldMk cId="0" sldId="258"/>
            <ac:spMk id="372" creationId="{00000000-0000-0000-0000-000000000000}"/>
          </ac:spMkLst>
        </pc:spChg>
      </pc:sldChg>
      <pc:sldChg chg="modSp">
        <pc:chgData name="arto.kaki@hamina.fi" userId="S::urn:spo:guest#arto.kaki@hamina.fi::" providerId="AD" clId="Web-{FA6942D6-F4BC-EE7C-09C4-EF52ACD5A217}" dt="2023-03-21T06:41:20.469" v="7" actId="20577"/>
        <pc:sldMkLst>
          <pc:docMk/>
          <pc:sldMk cId="0" sldId="259"/>
        </pc:sldMkLst>
        <pc:spChg chg="mod">
          <ac:chgData name="arto.kaki@hamina.fi" userId="S::urn:spo:guest#arto.kaki@hamina.fi::" providerId="AD" clId="Web-{FA6942D6-F4BC-EE7C-09C4-EF52ACD5A217}" dt="2023-03-21T06:41:20.469" v="7" actId="20577"/>
          <ac:spMkLst>
            <pc:docMk/>
            <pc:sldMk cId="0" sldId="259"/>
            <ac:spMk id="379" creationId="{00000000-0000-0000-0000-000000000000}"/>
          </ac:spMkLst>
        </pc:spChg>
      </pc:sldChg>
      <pc:sldChg chg="modSp">
        <pc:chgData name="arto.kaki@hamina.fi" userId="S::urn:spo:guest#arto.kaki@hamina.fi::" providerId="AD" clId="Web-{FA6942D6-F4BC-EE7C-09C4-EF52ACD5A217}" dt="2023-03-21T06:41:27.204" v="8" actId="20577"/>
        <pc:sldMkLst>
          <pc:docMk/>
          <pc:sldMk cId="0" sldId="260"/>
        </pc:sldMkLst>
        <pc:spChg chg="mod">
          <ac:chgData name="arto.kaki@hamina.fi" userId="S::urn:spo:guest#arto.kaki@hamina.fi::" providerId="AD" clId="Web-{FA6942D6-F4BC-EE7C-09C4-EF52ACD5A217}" dt="2023-03-21T06:41:27.204" v="8" actId="20577"/>
          <ac:spMkLst>
            <pc:docMk/>
            <pc:sldMk cId="0" sldId="260"/>
            <ac:spMk id="386" creationId="{00000000-0000-0000-0000-000000000000}"/>
          </ac:spMkLst>
        </pc:spChg>
      </pc:sldChg>
      <pc:sldChg chg="modSp">
        <pc:chgData name="arto.kaki@hamina.fi" userId="S::urn:spo:guest#arto.kaki@hamina.fi::" providerId="AD" clId="Web-{FA6942D6-F4BC-EE7C-09C4-EF52ACD5A217}" dt="2023-03-21T06:41:32.673" v="9" actId="20577"/>
        <pc:sldMkLst>
          <pc:docMk/>
          <pc:sldMk cId="0" sldId="261"/>
        </pc:sldMkLst>
        <pc:spChg chg="mod">
          <ac:chgData name="arto.kaki@hamina.fi" userId="S::urn:spo:guest#arto.kaki@hamina.fi::" providerId="AD" clId="Web-{FA6942D6-F4BC-EE7C-09C4-EF52ACD5A217}" dt="2023-03-21T06:41:32.673" v="9" actId="20577"/>
          <ac:spMkLst>
            <pc:docMk/>
            <pc:sldMk cId="0" sldId="261"/>
            <ac:spMk id="393" creationId="{00000000-0000-0000-0000-000000000000}"/>
          </ac:spMkLst>
        </pc:spChg>
      </pc:sldChg>
      <pc:sldChg chg="modSp">
        <pc:chgData name="arto.kaki@hamina.fi" userId="S::urn:spo:guest#arto.kaki@hamina.fi::" providerId="AD" clId="Web-{FA6942D6-F4BC-EE7C-09C4-EF52ACD5A217}" dt="2023-03-21T06:41:42.657" v="11" actId="20577"/>
        <pc:sldMkLst>
          <pc:docMk/>
          <pc:sldMk cId="0" sldId="262"/>
        </pc:sldMkLst>
        <pc:spChg chg="mod">
          <ac:chgData name="arto.kaki@hamina.fi" userId="S::urn:spo:guest#arto.kaki@hamina.fi::" providerId="AD" clId="Web-{FA6942D6-F4BC-EE7C-09C4-EF52ACD5A217}" dt="2023-03-21T06:41:42.657" v="11" actId="20577"/>
          <ac:spMkLst>
            <pc:docMk/>
            <pc:sldMk cId="0" sldId="262"/>
            <ac:spMk id="399" creationId="{00000000-0000-0000-0000-000000000000}"/>
          </ac:spMkLst>
        </pc:spChg>
      </pc:sldChg>
      <pc:sldChg chg="modSp">
        <pc:chgData name="arto.kaki@hamina.fi" userId="S::urn:spo:guest#arto.kaki@hamina.fi::" providerId="AD" clId="Web-{FA6942D6-F4BC-EE7C-09C4-EF52ACD5A217}" dt="2023-03-21T06:41:46.969" v="12" actId="20577"/>
        <pc:sldMkLst>
          <pc:docMk/>
          <pc:sldMk cId="0" sldId="263"/>
        </pc:sldMkLst>
        <pc:spChg chg="mod">
          <ac:chgData name="arto.kaki@hamina.fi" userId="S::urn:spo:guest#arto.kaki@hamina.fi::" providerId="AD" clId="Web-{FA6942D6-F4BC-EE7C-09C4-EF52ACD5A217}" dt="2023-03-21T06:41:46.969" v="12" actId="20577"/>
          <ac:spMkLst>
            <pc:docMk/>
            <pc:sldMk cId="0" sldId="263"/>
            <ac:spMk id="405" creationId="{00000000-0000-0000-0000-000000000000}"/>
          </ac:spMkLst>
        </pc:spChg>
      </pc:sldChg>
      <pc:sldChg chg="modSp">
        <pc:chgData name="arto.kaki@hamina.fi" userId="S::urn:spo:guest#arto.kaki@hamina.fi::" providerId="AD" clId="Web-{FA6942D6-F4BC-EE7C-09C4-EF52ACD5A217}" dt="2023-03-21T06:41:54.360" v="13" actId="20577"/>
        <pc:sldMkLst>
          <pc:docMk/>
          <pc:sldMk cId="0" sldId="264"/>
        </pc:sldMkLst>
        <pc:spChg chg="mod">
          <ac:chgData name="arto.kaki@hamina.fi" userId="S::urn:spo:guest#arto.kaki@hamina.fi::" providerId="AD" clId="Web-{FA6942D6-F4BC-EE7C-09C4-EF52ACD5A217}" dt="2023-03-21T06:41:54.360" v="13" actId="20577"/>
          <ac:spMkLst>
            <pc:docMk/>
            <pc:sldMk cId="0" sldId="264"/>
            <ac:spMk id="412" creationId="{00000000-0000-0000-0000-000000000000}"/>
          </ac:spMkLst>
        </pc:spChg>
      </pc:sldChg>
      <pc:sldChg chg="modSp">
        <pc:chgData name="arto.kaki@hamina.fi" userId="S::urn:spo:guest#arto.kaki@hamina.fi::" providerId="AD" clId="Web-{FA6942D6-F4BC-EE7C-09C4-EF52ACD5A217}" dt="2023-03-21T06:42:33.828" v="28" actId="20577"/>
        <pc:sldMkLst>
          <pc:docMk/>
          <pc:sldMk cId="0" sldId="265"/>
        </pc:sldMkLst>
        <pc:spChg chg="mod">
          <ac:chgData name="arto.kaki@hamina.fi" userId="S::urn:spo:guest#arto.kaki@hamina.fi::" providerId="AD" clId="Web-{FA6942D6-F4BC-EE7C-09C4-EF52ACD5A217}" dt="2023-03-21T06:42:33.828" v="28" actId="20577"/>
          <ac:spMkLst>
            <pc:docMk/>
            <pc:sldMk cId="0" sldId="265"/>
            <ac:spMk id="419" creationId="{00000000-0000-0000-0000-000000000000}"/>
          </ac:spMkLst>
        </pc:spChg>
      </pc:sldChg>
    </pc:docChg>
  </pc:docChgLst>
  <pc:docChgLst>
    <pc:chgData name="arto.kaki@hamina.fi" userId="S::urn:spo:guest#arto.kaki@hamina.fi::" providerId="AD" clId="Web-{33480C37-77A3-3140-5C07-531D4BEE58A9}"/>
    <pc:docChg chg="modSld">
      <pc:chgData name="arto.kaki@hamina.fi" userId="S::urn:spo:guest#arto.kaki@hamina.fi::" providerId="AD" clId="Web-{33480C37-77A3-3140-5C07-531D4BEE58A9}" dt="2023-03-21T08:34:51.297" v="6"/>
      <pc:docMkLst>
        <pc:docMk/>
      </pc:docMkLst>
      <pc:sldChg chg="addSp delSp modSp">
        <pc:chgData name="arto.kaki@hamina.fi" userId="S::urn:spo:guest#arto.kaki@hamina.fi::" providerId="AD" clId="Web-{33480C37-77A3-3140-5C07-531D4BEE58A9}" dt="2023-03-21T08:34:51.297" v="6"/>
        <pc:sldMkLst>
          <pc:docMk/>
          <pc:sldMk cId="0" sldId="256"/>
        </pc:sldMkLst>
        <pc:picChg chg="add del mod">
          <ac:chgData name="arto.kaki@hamina.fi" userId="S::urn:spo:guest#arto.kaki@hamina.fi::" providerId="AD" clId="Web-{33480C37-77A3-3140-5C07-531D4BEE58A9}" dt="2023-03-21T08:34:51.297" v="6"/>
          <ac:picMkLst>
            <pc:docMk/>
            <pc:sldMk cId="0" sldId="256"/>
            <ac:picMk id="2" creationId="{6E0D6711-D170-38DC-F66E-5051691ACE4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71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1:notes"/>
          <p:cNvSpPr txBox="1">
            <a:spLocks noGrp="1"/>
          </p:cNvSpPr>
          <p:nvPr>
            <p:ph type="body" idx="1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/>
              <a:t>Test note</a:t>
            </a:r>
            <a:endParaRPr/>
          </a:p>
        </p:txBody>
      </p:sp>
      <p:sp>
        <p:nvSpPr>
          <p:cNvPr id="355" name="Google Shape;355;p1:notes"/>
          <p:cNvSpPr txBox="1">
            <a:spLocks noGrp="1"/>
          </p:cNvSpPr>
          <p:nvPr>
            <p:ph type="sldNum" idx="12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10:notes"/>
          <p:cNvSpPr txBox="1">
            <a:spLocks noGrp="1"/>
          </p:cNvSpPr>
          <p:nvPr>
            <p:ph type="body" idx="1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Sokerijuurikkaan kansallinen tuki 350 €/ha</a:t>
            </a:r>
            <a:endParaRPr b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Pohjoinen hehtaarituki</a:t>
            </a:r>
            <a:endParaRPr b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Ruis = 75 €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Sokerijuurikas = 100 €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Tärkkelysperuna = 100 €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Avomaanvihannekset = 350 €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Valkuaiskasvusto = 60 €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Peltokasvit = 100 €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Nuorten viljelijöiden tuki</a:t>
            </a:r>
            <a:endParaRPr b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maksetaan Pohjois-Suomessa tukialueella C maatalous-, pelto- ja energiakasvien alan perusteella.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50 €/ha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:notes"/>
          <p:cNvSpPr txBox="1">
            <a:spLocks noGrp="1"/>
          </p:cNvSpPr>
          <p:nvPr>
            <p:ph type="sldNum" idx="12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1:notes"/>
          <p:cNvSpPr txBox="1">
            <a:spLocks noGrp="1"/>
          </p:cNvSpPr>
          <p:nvPr>
            <p:ph type="body" idx="1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2:notes"/>
          <p:cNvSpPr txBox="1">
            <a:spLocks noGrp="1"/>
          </p:cNvSpPr>
          <p:nvPr>
            <p:ph type="body" idx="1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/>
              <a:t>ja k</a:t>
            </a:r>
            <a:r>
              <a:rPr lang="fi-FI" sz="1200" b="1" i="0" u="none" strike="noStrike">
                <a:solidFill>
                  <a:schemeClr val="dk1"/>
                </a:solidFill>
              </a:rPr>
              <a:t>asvulohkon on oltava tukikelpoinen kasvukauden loppuun asti, </a:t>
            </a:r>
            <a:r>
              <a:rPr lang="fi-FI" sz="1200" b="1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ellei muualla toisin säädetä</a:t>
            </a:r>
            <a:endParaRPr b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1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Suoria tukia ei makseta, jos maksettavien tukien yhteismäärä tukivuonna on alle 500 euroa</a:t>
            </a:r>
            <a:endParaRPr b="0"/>
          </a:p>
          <a:p>
            <a:pPr marL="0" indent="0"/>
            <a:r>
              <a:rPr lang="fi-FI" b="1"/>
              <a:t>Ei koske puutarhakasveja (tietyillä kasvikoodeilla esikasvi kylvettävä 30.6)</a:t>
            </a:r>
            <a:br>
              <a:rPr lang="fi-FI"/>
            </a:br>
            <a:endParaRPr/>
          </a:p>
        </p:txBody>
      </p:sp>
      <p:sp>
        <p:nvSpPr>
          <p:cNvPr id="362" name="Google Shape;362;p2:notes"/>
          <p:cNvSpPr txBox="1">
            <a:spLocks noGrp="1"/>
          </p:cNvSpPr>
          <p:nvPr>
            <p:ph type="sldNum" idx="12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3:notes"/>
          <p:cNvSpPr txBox="1">
            <a:spLocks noGrp="1"/>
          </p:cNvSpPr>
          <p:nvPr>
            <p:ph type="body" idx="1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Maataloustoiminnan harjoittaminen voi olla sivutoimista tai osa-aikaista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Vuoden 2023 haussa 5000 € rajan täyttymisessä huomioidaan tilalle vuonna 2022 myönnetyt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perus- ja viherryttämistuki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nuoren viljelijän EU-tuki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peltokasvipalkkio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EU:n eläinpalkkiot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:notes"/>
          <p:cNvSpPr txBox="1">
            <a:spLocks noGrp="1"/>
          </p:cNvSpPr>
          <p:nvPr>
            <p:ph type="sldNum" idx="12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4:notes"/>
          <p:cNvSpPr txBox="1">
            <a:spLocks noGrp="1"/>
          </p:cNvSpPr>
          <p:nvPr>
            <p:ph type="body" idx="1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Tuenhakijan pitää olla aktiiviviljelijä</a:t>
            </a:r>
            <a:endParaRPr b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Tuki maksetaan jokaista tukikelpoista hehtaaria kohden</a:t>
            </a:r>
            <a:endParaRPr b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br>
              <a:rPr lang="fi-FI"/>
            </a:br>
            <a:endParaRPr/>
          </a:p>
        </p:txBody>
      </p:sp>
      <p:sp>
        <p:nvSpPr>
          <p:cNvPr id="376" name="Google Shape;376;p4:notes"/>
          <p:cNvSpPr txBox="1">
            <a:spLocks noGrp="1"/>
          </p:cNvSpPr>
          <p:nvPr>
            <p:ph type="sldNum" idx="12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5:notes"/>
          <p:cNvSpPr txBox="1">
            <a:spLocks noGrp="1"/>
          </p:cNvSpPr>
          <p:nvPr>
            <p:ph type="body" idx="1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Tuki maksetaan jokaista tukikelpoista hehtaaria kohden viljelijöille, joille maksetaan myös perustulotukea.</a:t>
            </a:r>
            <a:endParaRPr b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Kohdentaa tukea pienemmille tiloille</a:t>
            </a:r>
            <a:endParaRPr b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br>
              <a:rPr lang="fi-FI"/>
            </a:br>
            <a:endParaRPr/>
          </a:p>
        </p:txBody>
      </p:sp>
      <p:sp>
        <p:nvSpPr>
          <p:cNvPr id="383" name="Google Shape;383;p5:notes"/>
          <p:cNvSpPr txBox="1">
            <a:spLocks noGrp="1"/>
          </p:cNvSpPr>
          <p:nvPr>
            <p:ph type="sldNum" idx="12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6:notes"/>
          <p:cNvSpPr txBox="1">
            <a:spLocks noGrp="1"/>
          </p:cNvSpPr>
          <p:nvPr>
            <p:ph type="body" idx="1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Tuki maksetaan jokaista tukikelpoista hehtaaria kohden viljelijöille, joille maksetaan myös perustulotukea.</a:t>
            </a:r>
            <a:endParaRPr b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Ammattitaitovaatimus - luonnollinen henkilö</a:t>
            </a:r>
            <a:endParaRPr b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Vähintään toisen asteen luonnonvara-alan tutkinto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TAI</a:t>
            </a:r>
            <a:endParaRPr b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Vähintään kolmen vuoden luonnonvara-alan käytännön kokemus, ja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Vähintään 20 opintoviikon, 30 opintopisteen tai niitä vastaavan osaamispistemäärän laajuinen koulutus, josta vähintään 10 opintoviikkoa, 15 opintopistettä tai niitä vastaava osaamispistemäärä on talousopintoja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Ammattitaitovaatimus on täytyttävä ensimmäisenä tuen hakuvuonna viimeistään 31.8.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Ammattitaitovaatimus ei koske niitä hakijoita, joille myönnetty tuki jo 2022 tai aiemmin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:notes"/>
          <p:cNvSpPr txBox="1">
            <a:spLocks noGrp="1"/>
          </p:cNvSpPr>
          <p:nvPr>
            <p:ph type="sldNum" idx="12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:notes"/>
          <p:cNvSpPr txBox="1">
            <a:spLocks noGrp="1"/>
          </p:cNvSpPr>
          <p:nvPr>
            <p:ph type="body" idx="1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:notes"/>
          <p:cNvSpPr txBox="1">
            <a:spLocks noGrp="1"/>
          </p:cNvSpPr>
          <p:nvPr>
            <p:ph type="body" idx="1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9:notes"/>
          <p:cNvSpPr txBox="1">
            <a:spLocks noGrp="1"/>
          </p:cNvSpPr>
          <p:nvPr>
            <p:ph type="body" idx="1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Tärkkelysperunan viljelysopimus ja sokerijuurikkaan viljelysopimus palkkioiden ehtona</a:t>
            </a:r>
            <a:endParaRPr/>
          </a:p>
        </p:txBody>
      </p:sp>
      <p:sp>
        <p:nvSpPr>
          <p:cNvPr id="409" name="Google Shape;409;p9:notes"/>
          <p:cNvSpPr txBox="1">
            <a:spLocks noGrp="1"/>
          </p:cNvSpPr>
          <p:nvPr>
            <p:ph type="sldNum" idx="12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- Vihreä">
  <p:cSld name="Kansi - Vihreä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9691" y="3838156"/>
            <a:ext cx="4368154" cy="2334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4059" y="760089"/>
            <a:ext cx="931880" cy="59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122" y="1191893"/>
            <a:ext cx="1313816" cy="124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1183" y="685612"/>
            <a:ext cx="1118719" cy="723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39943" y="6262132"/>
            <a:ext cx="1924692" cy="2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06127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64880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nsi - Vaaleanpunainen">
  <p:cSld name="1_Kansi - Vaaleanpunaine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1"/>
          <p:cNvSpPr/>
          <p:nvPr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1"/>
          <p:cNvSpPr txBox="1"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91" name="Google Shape;9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9943" y="6262132"/>
            <a:ext cx="1924692" cy="2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6127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4880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1"/>
          <p:cNvSpPr txBox="1">
            <a:spLocks noGrp="1"/>
          </p:cNvSpPr>
          <p:nvPr>
            <p:ph type="body" idx="2"/>
          </p:nvPr>
        </p:nvSpPr>
        <p:spPr>
          <a:xfrm>
            <a:off x="541865" y="535050"/>
            <a:ext cx="4817535" cy="5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kalvo - Vihreä">
  <p:cSld name="Välikalvo - Vihreä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2"/>
          <p:cNvSpPr/>
          <p:nvPr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4898" y="4024737"/>
            <a:ext cx="2288002" cy="200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9422" y="1186425"/>
            <a:ext cx="1313816" cy="124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20312" y="1763034"/>
            <a:ext cx="931880" cy="59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5244" y="4024737"/>
            <a:ext cx="1333896" cy="200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62867" y="4642015"/>
            <a:ext cx="922377" cy="138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09081" y="1107470"/>
            <a:ext cx="771954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06127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64880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2"/>
          <p:cNvSpPr txBox="1"/>
          <p:nvPr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1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1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" name="Google Shape;106;p42"/>
          <p:cNvSpPr txBox="1"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kalvo - Keltainen">
  <p:cSld name="Välikalvo - Keltaine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3"/>
          <p:cNvSpPr/>
          <p:nvPr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71775" y="251505"/>
            <a:ext cx="3068225" cy="284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998" y="2998309"/>
            <a:ext cx="4833085" cy="302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6127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4880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3"/>
          <p:cNvSpPr txBox="1"/>
          <p:nvPr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1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1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" name="Google Shape;115;p43"/>
          <p:cNvSpPr txBox="1"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3"/>
          <p:cNvSpPr txBox="1"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kalvo - Sininen">
  <p:cSld name="Välikalvo - Sinine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4"/>
          <p:cNvSpPr/>
          <p:nvPr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998" y="2342273"/>
            <a:ext cx="2667350" cy="368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8492" y="1801504"/>
            <a:ext cx="2211508" cy="244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6127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4880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4"/>
          <p:cNvSpPr txBox="1"/>
          <p:nvPr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1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1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p44"/>
          <p:cNvSpPr txBox="1"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4"/>
          <p:cNvSpPr txBox="1"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kalvo - Vaaleanpunainen">
  <p:cSld name="Välikalvo - Vaaleanpunaine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5"/>
          <p:cNvSpPr/>
          <p:nvPr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912" y="4574465"/>
            <a:ext cx="2849355" cy="152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0806" y="4343566"/>
            <a:ext cx="959123" cy="168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3889" y="3998752"/>
            <a:ext cx="1155137" cy="203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8004" y="2027774"/>
            <a:ext cx="1202045" cy="77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951" y="1205856"/>
            <a:ext cx="2343386" cy="200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06127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64880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5"/>
          <p:cNvSpPr txBox="1"/>
          <p:nvPr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1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1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45"/>
          <p:cNvSpPr txBox="1"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5"/>
          <p:cNvSpPr txBox="1"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älikalvo - Vihreä">
  <p:cSld name="1_Välikalvo - Vihreä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6"/>
          <p:cNvSpPr/>
          <p:nvPr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9422" y="976125"/>
            <a:ext cx="1313816" cy="124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305" y="1253698"/>
            <a:ext cx="931880" cy="59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7316" y="1107470"/>
            <a:ext cx="771954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5924" y="2371226"/>
            <a:ext cx="1706473" cy="366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372" y="3703525"/>
            <a:ext cx="771954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06127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64880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6"/>
          <p:cNvSpPr txBox="1"/>
          <p:nvPr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1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1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" name="Google Shape;148;p46"/>
          <p:cNvSpPr txBox="1"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älikalvo - Sininen">
  <p:cSld name="1_Välikalvo - Sinine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7"/>
          <p:cNvSpPr/>
          <p:nvPr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7"/>
          <p:cNvSpPr txBox="1"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7"/>
          <p:cNvSpPr txBox="1"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4" name="Google Shape;15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9422" y="976125"/>
            <a:ext cx="1313816" cy="124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0312" y="2063366"/>
            <a:ext cx="931880" cy="59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7316" y="1107470"/>
            <a:ext cx="771954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21804" y="2703165"/>
            <a:ext cx="3266352" cy="367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06127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64880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7"/>
          <p:cNvSpPr txBox="1"/>
          <p:nvPr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1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1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kalvo - 1">
  <p:cSld name="Loppukalvo - 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9157" y="2632772"/>
            <a:ext cx="3651811" cy="49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9827" y="2140666"/>
            <a:ext cx="2878768" cy="471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9157" y="3554604"/>
            <a:ext cx="2173215" cy="49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1352" y="3554604"/>
            <a:ext cx="2173215" cy="495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kalvo - 2">
  <p:cSld name="Loppukalvo - 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9157" y="2632772"/>
            <a:ext cx="3651811" cy="49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885" y="1563756"/>
            <a:ext cx="3832652" cy="530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9157" y="3554604"/>
            <a:ext cx="2173215" cy="49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1352" y="3554604"/>
            <a:ext cx="2173215" cy="495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">
  <p:cSld name="6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831450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- Sininen">
  <p:cSld name="Kansi - Sinine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/>
          <p:nvPr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716" y="764861"/>
            <a:ext cx="3875784" cy="453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3"/>
          <p:cNvSpPr txBox="1"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8" name="Google Shape;2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943" y="6262132"/>
            <a:ext cx="1924692" cy="2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6127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4880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">
  <p:cSld name="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">
  <p:cSld name="2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4356652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body" idx="2"/>
          </p:nvPr>
        </p:nvSpPr>
        <p:spPr>
          <a:xfrm>
            <a:off x="6104967" y="251806"/>
            <a:ext cx="5835034" cy="563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">
  <p:cSld name="1_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4356652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body" idx="2"/>
          </p:nvPr>
        </p:nvSpPr>
        <p:spPr>
          <a:xfrm>
            <a:off x="6104967" y="251806"/>
            <a:ext cx="5835034" cy="563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">
  <p:cSld name="3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body" idx="2"/>
          </p:nvPr>
        </p:nvSpPr>
        <p:spPr>
          <a:xfrm>
            <a:off x="6104967" y="251806"/>
            <a:ext cx="5835034" cy="563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">
  <p:cSld name="4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body" idx="1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body" idx="2"/>
          </p:nvPr>
        </p:nvSpPr>
        <p:spPr>
          <a:xfrm>
            <a:off x="269931" y="251806"/>
            <a:ext cx="5835034" cy="563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">
  <p:cSld name="5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body" idx="1"/>
          </p:nvPr>
        </p:nvSpPr>
        <p:spPr>
          <a:xfrm>
            <a:off x="6829698" y="2021163"/>
            <a:ext cx="4356652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body" idx="2"/>
          </p:nvPr>
        </p:nvSpPr>
        <p:spPr>
          <a:xfrm>
            <a:off x="269931" y="251806"/>
            <a:ext cx="5835034" cy="563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">
  <p:cSld name="7">
    <p:bg>
      <p:bgPr>
        <a:solidFill>
          <a:srgbClr val="DFF1E6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831450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">
  <p:cSld name="8">
    <p:bg>
      <p:bgPr>
        <a:solidFill>
          <a:srgbClr val="FAF0DD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831450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">
  <p:cSld name="9">
    <p:bg>
      <p:bgPr>
        <a:solidFill>
          <a:srgbClr val="FDE8E5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831450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">
  <p:cSld name="10">
    <p:bg>
      <p:bgPr>
        <a:solidFill>
          <a:srgbClr val="C2DFF6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831450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- Keltainen">
  <p:cSld name="Kansi - Keltaine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/>
          <p:nvPr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4"/>
          <p:cNvSpPr txBox="1"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5" name="Google Shape;3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716" y="1594022"/>
            <a:ext cx="4572871" cy="443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943" y="6262132"/>
            <a:ext cx="1924692" cy="2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6127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4880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">
  <p:cSld name="1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532746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body" idx="2"/>
          </p:nvPr>
        </p:nvSpPr>
        <p:spPr>
          <a:xfrm>
            <a:off x="6446521" y="2021163"/>
            <a:ext cx="532746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">
  <p:cSld name="1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body" idx="1"/>
          </p:nvPr>
        </p:nvSpPr>
        <p:spPr>
          <a:xfrm>
            <a:off x="838201" y="2412274"/>
            <a:ext cx="5327468" cy="318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2"/>
          </p:nvPr>
        </p:nvSpPr>
        <p:spPr>
          <a:xfrm>
            <a:off x="6446521" y="2412274"/>
            <a:ext cx="5327468" cy="318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27"/>
          <p:cNvSpPr txBox="1"/>
          <p:nvPr/>
        </p:nvSpPr>
        <p:spPr>
          <a:xfrm>
            <a:off x="838200" y="1549093"/>
            <a:ext cx="3521765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</a:pPr>
            <a:endParaRPr sz="3000" b="1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5" name="Google Shape;225;p27"/>
          <p:cNvSpPr txBox="1">
            <a:spLocks noGrp="1"/>
          </p:cNvSpPr>
          <p:nvPr>
            <p:ph type="body" idx="3"/>
          </p:nvPr>
        </p:nvSpPr>
        <p:spPr>
          <a:xfrm>
            <a:off x="838201" y="1810233"/>
            <a:ext cx="5327468" cy="40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body" idx="4"/>
          </p:nvPr>
        </p:nvSpPr>
        <p:spPr>
          <a:xfrm>
            <a:off x="6446521" y="1810233"/>
            <a:ext cx="5327468" cy="40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">
  <p:cSld name="13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831450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">
  <p:cSld name="14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532746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2"/>
          </p:nvPr>
        </p:nvSpPr>
        <p:spPr>
          <a:xfrm>
            <a:off x="6446521" y="2021163"/>
            <a:ext cx="532746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">
  <p:cSld name="15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838201" y="2412274"/>
            <a:ext cx="5327468" cy="318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body" idx="2"/>
          </p:nvPr>
        </p:nvSpPr>
        <p:spPr>
          <a:xfrm>
            <a:off x="6446521" y="2412274"/>
            <a:ext cx="5327468" cy="318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838200" y="1549093"/>
            <a:ext cx="3521765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</a:pPr>
            <a:endParaRPr sz="3000" b="1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9" name="Google Shape;239;p30"/>
          <p:cNvSpPr txBox="1">
            <a:spLocks noGrp="1"/>
          </p:cNvSpPr>
          <p:nvPr>
            <p:ph type="body" idx="3"/>
          </p:nvPr>
        </p:nvSpPr>
        <p:spPr>
          <a:xfrm>
            <a:off x="838201" y="1810233"/>
            <a:ext cx="5327468" cy="40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4"/>
          </p:nvPr>
        </p:nvSpPr>
        <p:spPr>
          <a:xfrm>
            <a:off x="6446521" y="1810233"/>
            <a:ext cx="5327468" cy="40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">
  <p:cSld name="19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532746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body" idx="2"/>
          </p:nvPr>
        </p:nvSpPr>
        <p:spPr>
          <a:xfrm>
            <a:off x="6446521" y="2021163"/>
            <a:ext cx="532746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">
  <p:cSld name="20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- Vaaleanpunainen">
  <p:cSld name="Kansi - Vaaleanpunaine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/>
          <p:nvPr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5"/>
          <p:cNvSpPr txBox="1"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3" name="Google Shape;4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6061" y="1403457"/>
            <a:ext cx="3634878" cy="35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943" y="6262132"/>
            <a:ext cx="1924692" cy="2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6127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4880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nsi - Vihreä">
  <p:cSld name="1_Kansi - Vihreä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/>
          <p:nvPr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6"/>
          <p:cNvSpPr txBox="1"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1" name="Google Shape;5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8352" y="1327172"/>
            <a:ext cx="2190682" cy="470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943" y="6262132"/>
            <a:ext cx="1924692" cy="2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6127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4880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nsi - Sininen">
  <p:cSld name="1_Kansi - Sinine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/>
          <p:nvPr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268828" y="1293429"/>
            <a:ext cx="4651642" cy="522991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7"/>
          <p:cNvSpPr txBox="1"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0" name="Google Shape;6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943" y="6262132"/>
            <a:ext cx="1924692" cy="2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6127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4880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ansi - Vihreä">
  <p:cSld name="2_Kansi - Vihreä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8"/>
          <p:cNvSpPr/>
          <p:nvPr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8"/>
          <p:cNvSpPr txBox="1"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7" name="Google Shape;67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9943" y="6262132"/>
            <a:ext cx="1924692" cy="2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6127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4880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8"/>
          <p:cNvSpPr txBox="1">
            <a:spLocks noGrp="1"/>
          </p:cNvSpPr>
          <p:nvPr>
            <p:ph type="body" idx="2"/>
          </p:nvPr>
        </p:nvSpPr>
        <p:spPr>
          <a:xfrm>
            <a:off x="541865" y="535050"/>
            <a:ext cx="4817535" cy="5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ansi - Sininen">
  <p:cSld name="2_Kansi - Sinine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/>
          <p:nvPr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9"/>
          <p:cNvSpPr txBox="1"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5" name="Google Shape;7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9943" y="6262132"/>
            <a:ext cx="1924692" cy="2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6127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4880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9"/>
          <p:cNvSpPr txBox="1">
            <a:spLocks noGrp="1"/>
          </p:cNvSpPr>
          <p:nvPr>
            <p:ph type="body" idx="2"/>
          </p:nvPr>
        </p:nvSpPr>
        <p:spPr>
          <a:xfrm>
            <a:off x="541865" y="535050"/>
            <a:ext cx="4817535" cy="5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nsi - Keltainen">
  <p:cSld name="1_Kansi - Keltaine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0"/>
          <p:cNvSpPr/>
          <p:nvPr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0"/>
          <p:cNvSpPr txBox="1"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3" name="Google Shape;8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39943" y="6262132"/>
            <a:ext cx="1924692" cy="2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6127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4880" y="6246518"/>
            <a:ext cx="1411896" cy="30637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0"/>
          <p:cNvSpPr txBox="1">
            <a:spLocks noGrp="1"/>
          </p:cNvSpPr>
          <p:nvPr>
            <p:ph type="body" idx="2"/>
          </p:nvPr>
        </p:nvSpPr>
        <p:spPr>
          <a:xfrm>
            <a:off x="541865" y="535050"/>
            <a:ext cx="4817535" cy="5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3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  <a:defRPr sz="3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14"/>
          <p:cNvSpPr/>
          <p:nvPr/>
        </p:nvSpPr>
        <p:spPr>
          <a:xfrm>
            <a:off x="1" y="6120582"/>
            <a:ext cx="12192000" cy="73741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1" i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8" name="Google Shape;178;p1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542279" y="6345857"/>
            <a:ext cx="1854863" cy="25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660784" y="6345857"/>
            <a:ext cx="1105200" cy="2520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"/>
          <p:cNvSpPr txBox="1"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fi-FI"/>
              <a:t>Pinta-ala tuet</a:t>
            </a:r>
            <a:endParaRPr/>
          </a:p>
        </p:txBody>
      </p:sp>
      <p:sp>
        <p:nvSpPr>
          <p:cNvPr id="358" name="Google Shape;358;p1"/>
          <p:cNvSpPr txBox="1">
            <a:spLocks noGrp="1"/>
          </p:cNvSpPr>
          <p:nvPr>
            <p:ph type="subTitle" idx="1"/>
          </p:nvPr>
        </p:nvSpPr>
        <p:spPr>
          <a:xfrm>
            <a:off x="5718925" y="3838147"/>
            <a:ext cx="5327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i-FI" sz="2500"/>
              <a:t>Haminan maaseutupalvelut</a:t>
            </a: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i-FI" sz="2500"/>
              <a:t>Arto Käki &amp; Aila Ronkainen</a:t>
            </a:r>
            <a:endParaRPr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0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</a:pPr>
            <a:r>
              <a:rPr lang="fi-FI"/>
              <a:t>Kansalliset peltotuet</a:t>
            </a:r>
            <a:endParaRPr/>
          </a:p>
        </p:txBody>
      </p:sp>
      <p:sp>
        <p:nvSpPr>
          <p:cNvPr id="419" name="Google Shape;419;p10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831450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5565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Sokerijuurikkaan kansallinen tuki koko maassa</a:t>
            </a:r>
            <a:endParaRPr lang="en-US" sz="2500"/>
          </a:p>
          <a:p>
            <a:pPr marL="10287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20B0604030504040204" pitchFamily="34" charset="0"/>
              <a:buChar char="Ø"/>
            </a:pPr>
            <a:endParaRPr sz="2500"/>
          </a:p>
          <a:p>
            <a:pPr marL="10287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20B0604030504040204" pitchFamily="34" charset="0"/>
              <a:buChar char="Ø"/>
            </a:pPr>
            <a:endParaRPr sz="2500"/>
          </a:p>
          <a:p>
            <a:pPr marL="755650" lvl="1">
              <a:lnSpc>
                <a:spcPct val="100000"/>
              </a:lnSpc>
              <a:spcBef>
                <a:spcPts val="0"/>
              </a:spcBef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Korvauskelpoisille peruslohkoille C1 –tukialueella</a:t>
            </a:r>
          </a:p>
          <a:p>
            <a:pPr marL="1212850" lvl="2">
              <a:lnSpc>
                <a:spcPct val="100000"/>
              </a:lnSpc>
              <a:spcBef>
                <a:spcPts val="0"/>
              </a:spcBef>
              <a:buSzPts val="2500"/>
              <a:buFont typeface="Wingdings" panose="020B0604030504040204" pitchFamily="34" charset="0"/>
              <a:buChar char="Ø"/>
            </a:pPr>
            <a:endParaRPr lang="fi-FI" sz="2300"/>
          </a:p>
          <a:p>
            <a:pPr marL="1212850" lvl="2">
              <a:lnSpc>
                <a:spcPct val="100000"/>
              </a:lnSpc>
              <a:spcBef>
                <a:spcPts val="0"/>
              </a:spcBef>
              <a:buSzPts val="2500"/>
              <a:buFont typeface="Wingdings" panose="020B0604030504040204" pitchFamily="34" charset="0"/>
              <a:buChar char="Ø"/>
            </a:pPr>
            <a:r>
              <a:rPr lang="fi-FI" sz="2300"/>
              <a:t>Pohjoinen hehtaarituki</a:t>
            </a:r>
            <a:endParaRPr lang="fi-FI"/>
          </a:p>
          <a:p>
            <a:pPr marL="121285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300"/>
              <a:t>Nuorten viljelijöiden tuki</a:t>
            </a:r>
            <a:endParaRPr sz="23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1"/>
          <p:cNvSpPr txBox="1"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fi-FI"/>
              <a:t>Kysymyksiä?</a:t>
            </a:r>
            <a:endParaRPr/>
          </a:p>
        </p:txBody>
      </p:sp>
      <p:sp>
        <p:nvSpPr>
          <p:cNvPr id="425" name="Google Shape;425;p11"/>
          <p:cNvSpPr txBox="1"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i-FI" sz="2500" b="1"/>
              <a:t>KIITOS!</a:t>
            </a:r>
            <a:endParaRPr sz="25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</a:pPr>
            <a:r>
              <a:rPr lang="fi-FI"/>
              <a:t>Tukikelpoinen ala suorissa viljelijätuissa</a:t>
            </a:r>
            <a:endParaRPr/>
          </a:p>
        </p:txBody>
      </p:sp>
      <p:sp>
        <p:nvSpPr>
          <p:cNvPr id="365" name="Google Shape;365;p2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831450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20B0604030504040204" pitchFamily="34" charset="0"/>
              <a:buChar char="Ø"/>
            </a:pPr>
            <a:r>
              <a:rPr lang="fi-FI" sz="2500"/>
              <a:t>Ala on tuenhakijan hallinnassa</a:t>
            </a:r>
            <a:endParaRPr lang="en-US"/>
          </a:p>
          <a:p>
            <a:pPr marL="74295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/>
              <a:buChar char="Ø"/>
            </a:pPr>
            <a:endParaRPr lang="fi-FI" sz="2500"/>
          </a:p>
          <a:p>
            <a:pPr marL="74295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20B0604030504040204" pitchFamily="34" charset="0"/>
              <a:buChar char="Ø"/>
            </a:pPr>
            <a:r>
              <a:rPr lang="fi-FI" sz="2500"/>
              <a:t>Ala on maatalousmaata ja sitä käytetään maataloustoimintaan</a:t>
            </a:r>
          </a:p>
          <a:p>
            <a:pPr marL="74295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/>
              <a:buChar char="Ø"/>
            </a:pPr>
            <a:endParaRPr lang="fi-FI" sz="2500"/>
          </a:p>
          <a:p>
            <a:pPr marL="74295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20B0604030504040204" pitchFamily="34" charset="0"/>
              <a:buChar char="Ø"/>
            </a:pPr>
            <a:r>
              <a:rPr lang="fi-FI" sz="2500"/>
              <a:t>Kasvusto perustettu viimeistään 30.6.</a:t>
            </a: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</a:pPr>
            <a:r>
              <a:rPr lang="fi-FI"/>
              <a:t>Aktiiviviljelijä</a:t>
            </a:r>
            <a:endParaRPr/>
          </a:p>
        </p:txBody>
      </p:sp>
      <p:sp>
        <p:nvSpPr>
          <p:cNvPr id="372" name="Google Shape;372;p3"/>
          <p:cNvSpPr txBox="1">
            <a:spLocks noGrp="1"/>
          </p:cNvSpPr>
          <p:nvPr>
            <p:ph type="body" idx="1"/>
          </p:nvPr>
        </p:nvSpPr>
        <p:spPr>
          <a:xfrm>
            <a:off x="838200" y="1914375"/>
            <a:ext cx="9156300" cy="4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5565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/>
              <a:buChar char="Ø"/>
            </a:pPr>
            <a:r>
              <a:rPr lang="fi-FI" sz="2500"/>
              <a:t>Edellisenä tukivuonna saadut suorat tuet ovat korkeintaan 5 000 euroa</a:t>
            </a:r>
            <a:endParaRPr lang="en-US" sz="2500"/>
          </a:p>
          <a:p>
            <a:pPr marL="6858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2500" b="1"/>
              <a:t>	TAI</a:t>
            </a:r>
            <a:endParaRPr sz="2500" b="1"/>
          </a:p>
          <a:p>
            <a:pPr marL="75565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/>
              <a:buChar char="Ø"/>
            </a:pPr>
            <a:r>
              <a:rPr lang="fi-FI" sz="2500"/>
              <a:t>Päätoimiala liittyy maatalouden harjoittamiseen ja hakija on arvonlisäverovelvollinen alkutuottajana</a:t>
            </a:r>
            <a:endParaRPr sz="2500"/>
          </a:p>
          <a:p>
            <a:pPr marL="75565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/>
              <a:buChar char="Ø"/>
            </a:pPr>
            <a:r>
              <a:rPr lang="fi-FI" sz="2500"/>
              <a:t>Jos kumpikaan ehto ei täyty, hakija todistaa          maataloustoiminnan harjoittamisen muilla asiakirjoilla, esim. veroilmoituksen tiedoilla tai tuotantopanosten tositteilla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</a:pPr>
            <a:r>
              <a:rPr lang="fi-FI"/>
              <a:t>Perustulotuki</a:t>
            </a:r>
            <a:endParaRPr/>
          </a:p>
        </p:txBody>
      </p:sp>
      <p:sp>
        <p:nvSpPr>
          <p:cNvPr id="379" name="Google Shape;379;p4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831450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5565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Tukioikeuksia ei enää ole</a:t>
            </a:r>
            <a:endParaRPr lang="en-US" sz="2500"/>
          </a:p>
          <a:p>
            <a:pPr marL="10287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20B0604030504040204" pitchFamily="34" charset="0"/>
              <a:buChar char="Ø"/>
            </a:pPr>
            <a:endParaRPr sz="2500"/>
          </a:p>
          <a:p>
            <a:pPr marL="75565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Tukikelpoinen ala = maatalousmaa</a:t>
            </a:r>
            <a:endParaRPr sz="2500"/>
          </a:p>
          <a:p>
            <a:pPr marL="10287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20B0604030504040204" pitchFamily="34" charset="0"/>
              <a:buChar char="Ø"/>
            </a:pPr>
            <a:endParaRPr sz="2500"/>
          </a:p>
          <a:p>
            <a:pPr marL="75565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Tukitaso AB –alueella 138,56 €/ha</a:t>
            </a:r>
            <a:endParaRPr sz="2500"/>
          </a:p>
          <a:p>
            <a:pPr marL="18288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2500"/>
              <a:t>   C –alueella 118,79 €/ha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</a:pPr>
            <a:r>
              <a:rPr lang="fi-FI"/>
              <a:t>Uudelleenjakotulotuki</a:t>
            </a:r>
            <a:endParaRPr/>
          </a:p>
        </p:txBody>
      </p:sp>
      <p:sp>
        <p:nvSpPr>
          <p:cNvPr id="386" name="Google Shape;386;p5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831450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5565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Maksetaan tukikelpoiselle maatalousmaalle</a:t>
            </a:r>
            <a:endParaRPr lang="en-US" sz="2500"/>
          </a:p>
          <a:p>
            <a:pPr marL="10287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20B0604030504040204" pitchFamily="34" charset="0"/>
              <a:buChar char="Ø"/>
            </a:pPr>
            <a:endParaRPr sz="2500"/>
          </a:p>
          <a:p>
            <a:pPr marL="75565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Enintään 50 hehtaarille</a:t>
            </a:r>
            <a:endParaRPr sz="2500"/>
          </a:p>
          <a:p>
            <a:pPr marL="10287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20B0604030504040204" pitchFamily="34" charset="0"/>
              <a:buChar char="Ø"/>
            </a:pPr>
            <a:endParaRPr sz="2500"/>
          </a:p>
          <a:p>
            <a:pPr marL="75565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Tukitaso 17,68 €/ha </a:t>
            </a:r>
            <a:endParaRPr sz="25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</a:pPr>
            <a:r>
              <a:rPr lang="fi-FI"/>
              <a:t>Nuorten viljelijöiden tulotuki</a:t>
            </a:r>
            <a:endParaRPr/>
          </a:p>
        </p:txBody>
      </p:sp>
      <p:sp>
        <p:nvSpPr>
          <p:cNvPr id="393" name="Google Shape;393;p6"/>
          <p:cNvSpPr txBox="1">
            <a:spLocks noGrp="1"/>
          </p:cNvSpPr>
          <p:nvPr>
            <p:ph type="body" idx="1"/>
          </p:nvPr>
        </p:nvSpPr>
        <p:spPr>
          <a:xfrm>
            <a:off x="838200" y="1840900"/>
            <a:ext cx="9523500" cy="4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5565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Hakija ensimmäisenä perustulotuen hakuvuonna enintään 40 –vuotias (31.12.)</a:t>
            </a:r>
            <a:endParaRPr lang="en-US" sz="2500"/>
          </a:p>
          <a:p>
            <a:pPr marL="10287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20B0604030504040204" pitchFamily="34" charset="0"/>
              <a:buChar char="Ø"/>
            </a:pPr>
            <a:endParaRPr/>
          </a:p>
          <a:p>
            <a:pPr marL="75565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Haettava viiden vuoden kuluessa tilanpidon aloittamisesta</a:t>
            </a:r>
            <a:endParaRPr sz="2500"/>
          </a:p>
          <a:p>
            <a:pPr marL="10287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20B0604030504040204" pitchFamily="34" charset="0"/>
              <a:buChar char="Ø"/>
            </a:pPr>
            <a:endParaRPr/>
          </a:p>
          <a:p>
            <a:pPr marL="75565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150 hehtaaria / 5 vuotta</a:t>
            </a:r>
            <a:endParaRPr sz="2500"/>
          </a:p>
          <a:p>
            <a:pPr marL="10287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20B0604030504040204" pitchFamily="34" charset="0"/>
              <a:buChar char="Ø"/>
            </a:pPr>
            <a:endParaRPr/>
          </a:p>
          <a:p>
            <a:pPr marL="75565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Ammattitaitovaatimus</a:t>
            </a:r>
            <a:endParaRPr sz="2500"/>
          </a:p>
          <a:p>
            <a:pPr marL="10287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20B0604030504040204" pitchFamily="34" charset="0"/>
              <a:buChar char="Ø"/>
            </a:pPr>
            <a:endParaRPr/>
          </a:p>
          <a:p>
            <a:pPr marL="75565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Tukitaso 88 €/ha</a:t>
            </a: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</a:pPr>
            <a:r>
              <a:rPr lang="fi-FI"/>
              <a:t>Luonnonhaittakorvaus</a:t>
            </a:r>
            <a:endParaRPr/>
          </a:p>
        </p:txBody>
      </p:sp>
      <p:sp>
        <p:nvSpPr>
          <p:cNvPr id="399" name="Google Shape;399;p7"/>
          <p:cNvSpPr txBox="1">
            <a:spLocks noGrp="1"/>
          </p:cNvSpPr>
          <p:nvPr>
            <p:ph type="body" idx="1"/>
          </p:nvPr>
        </p:nvSpPr>
        <p:spPr>
          <a:xfrm>
            <a:off x="838200" y="2021175"/>
            <a:ext cx="9131700" cy="3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5565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Vähintään 5 ha korvauskelpoista alaa</a:t>
            </a:r>
            <a:endParaRPr lang="en-US" sz="2500"/>
          </a:p>
          <a:p>
            <a:pPr marL="10287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20B0604030504040204" pitchFamily="34" charset="0"/>
              <a:buChar char="Ø"/>
            </a:pPr>
            <a:endParaRPr sz="2500"/>
          </a:p>
          <a:p>
            <a:pPr marL="75565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Avo-, viher- ja sänkikesantojen sekä ekojärjestelmän luonnonhoitonurmien osuus saa olla enintään 25 % korvaukseen oikeutetusta pinta-alasta</a:t>
            </a:r>
            <a:endParaRPr sz="2500"/>
          </a:p>
          <a:p>
            <a:pPr marL="10287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20B0604030504040204" pitchFamily="34" charset="0"/>
              <a:buChar char="Ø"/>
            </a:pPr>
            <a:endParaRPr sz="2500"/>
          </a:p>
          <a:p>
            <a:pPr marL="75565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Tukitaso AB –alueella 217 €/ha</a:t>
            </a:r>
            <a:endParaRPr sz="2500"/>
          </a:p>
          <a:p>
            <a:pPr marL="137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2500"/>
              <a:t>        C –alueella 242 €/ha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</a:pPr>
            <a:r>
              <a:rPr lang="fi-FI"/>
              <a:t>Tärkkelysperuna- ja erikoiskasvipalkkio</a:t>
            </a:r>
            <a:endParaRPr/>
          </a:p>
        </p:txBody>
      </p:sp>
      <p:sp>
        <p:nvSpPr>
          <p:cNvPr id="405" name="Google Shape;405;p8"/>
          <p:cNvSpPr txBox="1">
            <a:spLocks noGrp="1"/>
          </p:cNvSpPr>
          <p:nvPr>
            <p:ph type="body" idx="1"/>
          </p:nvPr>
        </p:nvSpPr>
        <p:spPr>
          <a:xfrm>
            <a:off x="838200" y="1853150"/>
            <a:ext cx="10135800" cy="4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6868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16"/>
              <a:buFont typeface="Wingdings" panose="020B0604030504040204" pitchFamily="34" charset="0"/>
              <a:buChar char="Ø"/>
            </a:pPr>
            <a:r>
              <a:rPr lang="fi-FI" sz="2516"/>
              <a:t>tärkkelysperuna</a:t>
            </a:r>
            <a:endParaRPr lang="en-US" sz="2516"/>
          </a:p>
          <a:p>
            <a:pPr marL="868680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16"/>
              <a:buFont typeface="Wingdings" panose="020B0604030504040204" pitchFamily="34" charset="0"/>
              <a:buChar char="Ø"/>
            </a:pPr>
            <a:r>
              <a:rPr lang="fi-FI" sz="2516"/>
              <a:t>sokerijuurikas</a:t>
            </a:r>
            <a:endParaRPr sz="2516"/>
          </a:p>
          <a:p>
            <a:pPr marL="868680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16"/>
              <a:buFont typeface="Wingdings" panose="020B0604030504040204" pitchFamily="34" charset="0"/>
              <a:buChar char="Ø"/>
            </a:pPr>
            <a:r>
              <a:rPr lang="fi-FI" sz="2516"/>
              <a:t>tattari = uusi</a:t>
            </a:r>
            <a:endParaRPr sz="2516"/>
          </a:p>
          <a:p>
            <a:pPr marL="868680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16"/>
              <a:buFont typeface="Wingdings" panose="020B0604030504040204" pitchFamily="34" charset="0"/>
              <a:buChar char="Ø"/>
            </a:pPr>
            <a:r>
              <a:rPr lang="fi-FI" sz="2516"/>
              <a:t>linssi = uusi</a:t>
            </a:r>
            <a:endParaRPr sz="2516"/>
          </a:p>
          <a:p>
            <a:pPr marL="868680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16"/>
              <a:buFont typeface="Wingdings" panose="020B0604030504040204" pitchFamily="34" charset="0"/>
              <a:buChar char="Ø"/>
            </a:pPr>
            <a:r>
              <a:rPr lang="fi-FI" sz="2516"/>
              <a:t>pelto- ja tarhaherne, härkäpapu, makea lupiini</a:t>
            </a:r>
            <a:endParaRPr sz="2516"/>
          </a:p>
          <a:p>
            <a:pPr marL="868680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16"/>
              <a:buFont typeface="Wingdings" panose="020B0604030504040204" pitchFamily="34" charset="0"/>
              <a:buChar char="Ø"/>
            </a:pPr>
            <a:r>
              <a:rPr lang="fi-FI" sz="2516"/>
              <a:t>kevät- ja syysrapsi, kevät- ja syysrypsi, auringonkukka, öljypellava, öljyhamppu ja ruistankio (</a:t>
            </a:r>
            <a:r>
              <a:rPr lang="fi-FI" sz="2516" err="1"/>
              <a:t>camelina</a:t>
            </a:r>
            <a:r>
              <a:rPr lang="fi-FI" sz="2516"/>
              <a:t>)</a:t>
            </a:r>
            <a:endParaRPr sz="2516"/>
          </a:p>
          <a:p>
            <a:pPr marL="868680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16"/>
              <a:buFont typeface="Wingdings" panose="020B0604030504040204" pitchFamily="34" charset="0"/>
              <a:buChar char="Ø"/>
            </a:pPr>
            <a:r>
              <a:rPr lang="fi-FI" sz="2516"/>
              <a:t>ihmisravinnoksi käytettävät avomaanvihannekset (AB)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"/>
          <p:cNvSpPr txBox="1"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Tahoma"/>
              <a:buNone/>
            </a:pPr>
            <a:r>
              <a:rPr lang="fi-FI"/>
              <a:t>Tärkkelysperuna- ja erikoiskasvipalkkio</a:t>
            </a:r>
            <a:endParaRPr/>
          </a:p>
        </p:txBody>
      </p:sp>
      <p:sp>
        <p:nvSpPr>
          <p:cNvPr id="412" name="Google Shape;412;p9"/>
          <p:cNvSpPr txBox="1">
            <a:spLocks noGrp="1"/>
          </p:cNvSpPr>
          <p:nvPr>
            <p:ph type="body" idx="1"/>
          </p:nvPr>
        </p:nvSpPr>
        <p:spPr>
          <a:xfrm>
            <a:off x="838201" y="2021163"/>
            <a:ext cx="8314508" cy="366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5565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Ruis ei ole palkkiokelpoinen!</a:t>
            </a:r>
            <a:endParaRPr lang="en-US" sz="2500"/>
          </a:p>
          <a:p>
            <a:pPr marL="10287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20B0604030504040204" pitchFamily="34" charset="0"/>
              <a:buChar char="Ø"/>
            </a:pPr>
            <a:endParaRPr sz="2500"/>
          </a:p>
          <a:p>
            <a:pPr marL="10287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20B0604030504040204" pitchFamily="34" charset="0"/>
              <a:buChar char="Ø"/>
            </a:pPr>
            <a:endParaRPr sz="2500"/>
          </a:p>
          <a:p>
            <a:pPr marL="75565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Tukitaso 110 €/ha</a:t>
            </a:r>
            <a:endParaRPr sz="2500"/>
          </a:p>
          <a:p>
            <a:pPr marL="10287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20B0604030504040204" pitchFamily="34" charset="0"/>
              <a:buChar char="Ø"/>
            </a:pPr>
            <a:endParaRPr sz="2500"/>
          </a:p>
          <a:p>
            <a:pPr marL="75565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Wingdings" panose="020B0604030504040204" pitchFamily="34" charset="0"/>
              <a:buChar char="Ø"/>
            </a:pPr>
            <a:r>
              <a:rPr lang="fi-FI" sz="2500"/>
              <a:t>Tärkkelysperunalla 620 €/ha</a:t>
            </a:r>
            <a:endParaRPr sz="25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net, välikalvot, loppukalvo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sältö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Kannet, välikalvot, loppukalvot</vt:lpstr>
      <vt:lpstr>Sisältökalvot</vt:lpstr>
      <vt:lpstr>Pinta-ala tuet</vt:lpstr>
      <vt:lpstr>Tukikelpoinen ala suorissa viljelijätuissa</vt:lpstr>
      <vt:lpstr>Aktiiviviljelijä</vt:lpstr>
      <vt:lpstr>Perustulotuki</vt:lpstr>
      <vt:lpstr>Uudelleenjakotulotuki</vt:lpstr>
      <vt:lpstr>Nuorten viljelijöiden tulotuki</vt:lpstr>
      <vt:lpstr>Luonnonhaittakorvaus</vt:lpstr>
      <vt:lpstr>Tärkkelysperuna- ja erikoiskasvipalkkio</vt:lpstr>
      <vt:lpstr>Tärkkelysperuna- ja erikoiskasvipalkkio</vt:lpstr>
      <vt:lpstr>Kansalliset peltotuet</vt:lpstr>
      <vt:lpstr>Kysymyksiä?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Pinta-ala tuet</dc:title>
  <dc:creator>Nivukoski Emilia (Ruokavirasto)</dc:creator>
  <cp:revision>1</cp:revision>
  <dcterms:created xsi:type="dcterms:W3CDTF">2022-04-05T10:40:53Z</dcterms:created>
  <dcterms:modified xsi:type="dcterms:W3CDTF">2023-03-21T08:34:58Z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0x010100D85B1AE0FE23D6459113E48C7AFF170E</vt:lpwstr>
  </property>
</Properties>
</file>