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2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3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93" r:id="rId3"/>
    <p:sldMasterId id="2147484069" r:id="rId4"/>
    <p:sldMasterId id="2147484043" r:id="rId5"/>
    <p:sldMasterId id="2147484095" r:id="rId6"/>
  </p:sldMasterIdLst>
  <p:notesMasterIdLst>
    <p:notesMasterId r:id="rId50"/>
  </p:notesMasterIdLst>
  <p:handoutMasterIdLst>
    <p:handoutMasterId r:id="rId51"/>
  </p:handoutMasterIdLst>
  <p:sldIdLst>
    <p:sldId id="364" r:id="rId7"/>
    <p:sldId id="366" r:id="rId8"/>
    <p:sldId id="414" r:id="rId9"/>
    <p:sldId id="399" r:id="rId10"/>
    <p:sldId id="378" r:id="rId11"/>
    <p:sldId id="398" r:id="rId12"/>
    <p:sldId id="367" r:id="rId13"/>
    <p:sldId id="400" r:id="rId14"/>
    <p:sldId id="401" r:id="rId15"/>
    <p:sldId id="402" r:id="rId16"/>
    <p:sldId id="403" r:id="rId17"/>
    <p:sldId id="404" r:id="rId18"/>
    <p:sldId id="405" r:id="rId19"/>
    <p:sldId id="409" r:id="rId20"/>
    <p:sldId id="410" r:id="rId21"/>
    <p:sldId id="397" r:id="rId22"/>
    <p:sldId id="406" r:id="rId23"/>
    <p:sldId id="386" r:id="rId24"/>
    <p:sldId id="407" r:id="rId25"/>
    <p:sldId id="408" r:id="rId26"/>
    <p:sldId id="415" r:id="rId27"/>
    <p:sldId id="396" r:id="rId28"/>
    <p:sldId id="365" r:id="rId29"/>
    <p:sldId id="417" r:id="rId30"/>
    <p:sldId id="369" r:id="rId31"/>
    <p:sldId id="370" r:id="rId32"/>
    <p:sldId id="372" r:id="rId33"/>
    <p:sldId id="412" r:id="rId34"/>
    <p:sldId id="411" r:id="rId35"/>
    <p:sldId id="413" r:id="rId36"/>
    <p:sldId id="371" r:id="rId37"/>
    <p:sldId id="383" r:id="rId38"/>
    <p:sldId id="373" r:id="rId39"/>
    <p:sldId id="393" r:id="rId40"/>
    <p:sldId id="379" r:id="rId41"/>
    <p:sldId id="392" r:id="rId42"/>
    <p:sldId id="394" r:id="rId43"/>
    <p:sldId id="389" r:id="rId44"/>
    <p:sldId id="390" r:id="rId45"/>
    <p:sldId id="377" r:id="rId46"/>
    <p:sldId id="376" r:id="rId47"/>
    <p:sldId id="391" r:id="rId48"/>
    <p:sldId id="395" r:id="rId49"/>
  </p:sldIdLst>
  <p:sldSz cx="12192000" cy="6858000"/>
  <p:notesSz cx="7104063" cy="10234613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70DF9"/>
    <a:srgbClr val="FF7403"/>
    <a:srgbClr val="B1DFC5"/>
    <a:srgbClr val="F5F5F5"/>
    <a:srgbClr val="F9F9F9"/>
    <a:srgbClr val="8AACC9"/>
    <a:srgbClr val="F4DBAD"/>
    <a:srgbClr val="FCC8C2"/>
    <a:srgbClr val="F89284"/>
    <a:srgbClr val="E8B7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3FA0519-79A5-AC2F-A13A-8062BB98E3B7}" v="78" dt="2023-03-23T20:33:07.509"/>
    <p1510:client id="{87AF2537-D9BA-1C54-FB6F-53A4D045605B}" v="12" dt="2023-03-16T10:27:16.518"/>
    <p1510:client id="{B4425438-43E3-5D4B-C7C1-850493DF7E29}" v="384" dt="2023-03-27T11:52:56.01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167" autoAdjust="0"/>
    <p:restoredTop sz="96303"/>
  </p:normalViewPr>
  <p:slideViewPr>
    <p:cSldViewPr snapToGrid="0" snapToObjects="1">
      <p:cViewPr varScale="1">
        <p:scale>
          <a:sx n="62" d="100"/>
          <a:sy n="62" d="100"/>
        </p:scale>
        <p:origin x="976" y="5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05" d="100"/>
          <a:sy n="105" d="100"/>
        </p:scale>
        <p:origin x="4448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viewProps" Target="viewProps.xml"/><Relationship Id="rId5" Type="http://schemas.openxmlformats.org/officeDocument/2006/relationships/slideMaster" Target="slideMasters/slideMaster3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microsoft.com/office/2016/11/relationships/changesInfo" Target="changesInfos/changesInfo1.xml"/><Relationship Id="rId8" Type="http://schemas.openxmlformats.org/officeDocument/2006/relationships/slide" Target="slides/slide2.xml"/><Relationship Id="rId51" Type="http://schemas.openxmlformats.org/officeDocument/2006/relationships/handoutMaster" Target="handoutMasters/handoutMaster1.xml"/><Relationship Id="rId3" Type="http://schemas.openxmlformats.org/officeDocument/2006/relationships/slideMaster" Target="slideMasters/slideMaster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4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microsoft.com/office/2015/10/relationships/revisionInfo" Target="revisionInfo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aina.juvonen@lappeenranta.fi" userId="S::urn:spo:guest#taina.juvonen@lappeenranta.fi::" providerId="AD" clId="Web-{B4425438-43E3-5D4B-C7C1-850493DF7E29}"/>
    <pc:docChg chg="addSld delSld modSld sldOrd">
      <pc:chgData name="taina.juvonen@lappeenranta.fi" userId="S::urn:spo:guest#taina.juvonen@lappeenranta.fi::" providerId="AD" clId="Web-{B4425438-43E3-5D4B-C7C1-850493DF7E29}" dt="2023-03-27T11:52:56.019" v="385" actId="20577"/>
      <pc:docMkLst>
        <pc:docMk/>
      </pc:docMkLst>
      <pc:sldChg chg="modSp">
        <pc:chgData name="taina.juvonen@lappeenranta.fi" userId="S::urn:spo:guest#taina.juvonen@lappeenranta.fi::" providerId="AD" clId="Web-{B4425438-43E3-5D4B-C7C1-850493DF7E29}" dt="2023-03-27T08:49:55.144" v="0" actId="20577"/>
        <pc:sldMkLst>
          <pc:docMk/>
          <pc:sldMk cId="3129924717" sldId="364"/>
        </pc:sldMkLst>
        <pc:spChg chg="mod">
          <ac:chgData name="taina.juvonen@lappeenranta.fi" userId="S::urn:spo:guest#taina.juvonen@lappeenranta.fi::" providerId="AD" clId="Web-{B4425438-43E3-5D4B-C7C1-850493DF7E29}" dt="2023-03-27T08:49:55.144" v="0" actId="20577"/>
          <ac:spMkLst>
            <pc:docMk/>
            <pc:sldMk cId="3129924717" sldId="364"/>
            <ac:spMk id="3" creationId="{8945EF4F-BCA0-C97A-3083-D53C181EA946}"/>
          </ac:spMkLst>
        </pc:spChg>
      </pc:sldChg>
      <pc:sldChg chg="mod modShow">
        <pc:chgData name="taina.juvonen@lappeenranta.fi" userId="S::urn:spo:guest#taina.juvonen@lappeenranta.fi::" providerId="AD" clId="Web-{B4425438-43E3-5D4B-C7C1-850493DF7E29}" dt="2023-03-27T09:23:45.968" v="136"/>
        <pc:sldMkLst>
          <pc:docMk/>
          <pc:sldMk cId="4144750978" sldId="371"/>
        </pc:sldMkLst>
      </pc:sldChg>
      <pc:sldChg chg="mod modShow">
        <pc:chgData name="taina.juvonen@lappeenranta.fi" userId="S::urn:spo:guest#taina.juvonen@lappeenranta.fi::" providerId="AD" clId="Web-{B4425438-43E3-5D4B-C7C1-850493DF7E29}" dt="2023-03-27T09:23:51.922" v="138"/>
        <pc:sldMkLst>
          <pc:docMk/>
          <pc:sldMk cId="2953604506" sldId="373"/>
        </pc:sldMkLst>
      </pc:sldChg>
      <pc:sldChg chg="mod modShow">
        <pc:chgData name="taina.juvonen@lappeenranta.fi" userId="S::urn:spo:guest#taina.juvonen@lappeenranta.fi::" providerId="AD" clId="Web-{B4425438-43E3-5D4B-C7C1-850493DF7E29}" dt="2023-03-27T09:24:24.314" v="145"/>
        <pc:sldMkLst>
          <pc:docMk/>
          <pc:sldMk cId="716067495" sldId="377"/>
        </pc:sldMkLst>
      </pc:sldChg>
      <pc:sldChg chg="modSp">
        <pc:chgData name="taina.juvonen@lappeenranta.fi" userId="S::urn:spo:guest#taina.juvonen@lappeenranta.fi::" providerId="AD" clId="Web-{B4425438-43E3-5D4B-C7C1-850493DF7E29}" dt="2023-03-27T11:51:36.407" v="384" actId="1076"/>
        <pc:sldMkLst>
          <pc:docMk/>
          <pc:sldMk cId="822552496" sldId="378"/>
        </pc:sldMkLst>
        <pc:spChg chg="mod">
          <ac:chgData name="taina.juvonen@lappeenranta.fi" userId="S::urn:spo:guest#taina.juvonen@lappeenranta.fi::" providerId="AD" clId="Web-{B4425438-43E3-5D4B-C7C1-850493DF7E29}" dt="2023-03-27T09:02:24.546" v="106" actId="20577"/>
          <ac:spMkLst>
            <pc:docMk/>
            <pc:sldMk cId="822552496" sldId="378"/>
            <ac:spMk id="3" creationId="{A3124577-7C89-174F-D260-DFE750212696}"/>
          </ac:spMkLst>
        </pc:spChg>
        <pc:picChg chg="mod">
          <ac:chgData name="taina.juvonen@lappeenranta.fi" userId="S::urn:spo:guest#taina.juvonen@lappeenranta.fi::" providerId="AD" clId="Web-{B4425438-43E3-5D4B-C7C1-850493DF7E29}" dt="2023-03-27T11:51:36.407" v="384" actId="1076"/>
          <ac:picMkLst>
            <pc:docMk/>
            <pc:sldMk cId="822552496" sldId="378"/>
            <ac:picMk id="4" creationId="{00991F6D-7693-55AD-F19B-BB713676712E}"/>
          </ac:picMkLst>
        </pc:picChg>
      </pc:sldChg>
      <pc:sldChg chg="mod modShow">
        <pc:chgData name="taina.juvonen@lappeenranta.fi" userId="S::urn:spo:guest#taina.juvonen@lappeenranta.fi::" providerId="AD" clId="Web-{B4425438-43E3-5D4B-C7C1-850493DF7E29}" dt="2023-03-27T09:23:59.688" v="140"/>
        <pc:sldMkLst>
          <pc:docMk/>
          <pc:sldMk cId="3261575194" sldId="379"/>
        </pc:sldMkLst>
      </pc:sldChg>
      <pc:sldChg chg="mod modShow">
        <pc:chgData name="taina.juvonen@lappeenranta.fi" userId="S::urn:spo:guest#taina.juvonen@lappeenranta.fi::" providerId="AD" clId="Web-{B4425438-43E3-5D4B-C7C1-850493DF7E29}" dt="2023-03-27T09:23:49.547" v="137"/>
        <pc:sldMkLst>
          <pc:docMk/>
          <pc:sldMk cId="1504349275" sldId="383"/>
        </pc:sldMkLst>
      </pc:sldChg>
      <pc:sldChg chg="mod modShow">
        <pc:chgData name="taina.juvonen@lappeenranta.fi" userId="S::urn:spo:guest#taina.juvonen@lappeenranta.fi::" providerId="AD" clId="Web-{B4425438-43E3-5D4B-C7C1-850493DF7E29}" dt="2023-03-27T09:24:12.751" v="143"/>
        <pc:sldMkLst>
          <pc:docMk/>
          <pc:sldMk cId="796820196" sldId="389"/>
        </pc:sldMkLst>
      </pc:sldChg>
      <pc:sldChg chg="mod modShow">
        <pc:chgData name="taina.juvonen@lappeenranta.fi" userId="S::urn:spo:guest#taina.juvonen@lappeenranta.fi::" providerId="AD" clId="Web-{B4425438-43E3-5D4B-C7C1-850493DF7E29}" dt="2023-03-27T09:24:18.423" v="144"/>
        <pc:sldMkLst>
          <pc:docMk/>
          <pc:sldMk cId="3261127614" sldId="390"/>
        </pc:sldMkLst>
      </pc:sldChg>
      <pc:sldChg chg="ord">
        <pc:chgData name="taina.juvonen@lappeenranta.fi" userId="S::urn:spo:guest#taina.juvonen@lappeenranta.fi::" providerId="AD" clId="Web-{B4425438-43E3-5D4B-C7C1-850493DF7E29}" dt="2023-03-27T09:43:59.216" v="160"/>
        <pc:sldMkLst>
          <pc:docMk/>
          <pc:sldMk cId="1142137528" sldId="391"/>
        </pc:sldMkLst>
      </pc:sldChg>
      <pc:sldChg chg="mod modShow">
        <pc:chgData name="taina.juvonen@lappeenranta.fi" userId="S::urn:spo:guest#taina.juvonen@lappeenranta.fi::" providerId="AD" clId="Web-{B4425438-43E3-5D4B-C7C1-850493DF7E29}" dt="2023-03-27T09:24:07.047" v="141"/>
        <pc:sldMkLst>
          <pc:docMk/>
          <pc:sldMk cId="906423124" sldId="392"/>
        </pc:sldMkLst>
      </pc:sldChg>
      <pc:sldChg chg="mod modShow">
        <pc:chgData name="taina.juvonen@lappeenranta.fi" userId="S::urn:spo:guest#taina.juvonen@lappeenranta.fi::" providerId="AD" clId="Web-{B4425438-43E3-5D4B-C7C1-850493DF7E29}" dt="2023-03-27T09:23:57.081" v="139"/>
        <pc:sldMkLst>
          <pc:docMk/>
          <pc:sldMk cId="319187010" sldId="393"/>
        </pc:sldMkLst>
      </pc:sldChg>
      <pc:sldChg chg="mod modShow">
        <pc:chgData name="taina.juvonen@lappeenranta.fi" userId="S::urn:spo:guest#taina.juvonen@lappeenranta.fi::" providerId="AD" clId="Web-{B4425438-43E3-5D4B-C7C1-850493DF7E29}" dt="2023-03-27T09:24:09.954" v="142"/>
        <pc:sldMkLst>
          <pc:docMk/>
          <pc:sldMk cId="1182054656" sldId="394"/>
        </pc:sldMkLst>
      </pc:sldChg>
      <pc:sldChg chg="modSp">
        <pc:chgData name="taina.juvonen@lappeenranta.fi" userId="S::urn:spo:guest#taina.juvonen@lappeenranta.fi::" providerId="AD" clId="Web-{B4425438-43E3-5D4B-C7C1-850493DF7E29}" dt="2023-03-27T11:45:40.286" v="383" actId="1076"/>
        <pc:sldMkLst>
          <pc:docMk/>
          <pc:sldMk cId="719084594" sldId="396"/>
        </pc:sldMkLst>
        <pc:spChg chg="mod">
          <ac:chgData name="taina.juvonen@lappeenranta.fi" userId="S::urn:spo:guest#taina.juvonen@lappeenranta.fi::" providerId="AD" clId="Web-{B4425438-43E3-5D4B-C7C1-850493DF7E29}" dt="2023-03-27T11:45:37.442" v="382" actId="1076"/>
          <ac:spMkLst>
            <pc:docMk/>
            <pc:sldMk cId="719084594" sldId="396"/>
            <ac:spMk id="2" creationId="{FD10909F-0098-D56E-9CCE-5231FE136C12}"/>
          </ac:spMkLst>
        </pc:spChg>
        <pc:spChg chg="mod">
          <ac:chgData name="taina.juvonen@lappeenranta.fi" userId="S::urn:spo:guest#taina.juvonen@lappeenranta.fi::" providerId="AD" clId="Web-{B4425438-43E3-5D4B-C7C1-850493DF7E29}" dt="2023-03-27T11:45:40.286" v="383" actId="1076"/>
          <ac:spMkLst>
            <pc:docMk/>
            <pc:sldMk cId="719084594" sldId="396"/>
            <ac:spMk id="3" creationId="{257D102C-2948-4AC0-334C-F54A21CAC739}"/>
          </ac:spMkLst>
        </pc:spChg>
      </pc:sldChg>
      <pc:sldChg chg="modSp">
        <pc:chgData name="taina.juvonen@lappeenranta.fi" userId="S::urn:spo:guest#taina.juvonen@lappeenranta.fi::" providerId="AD" clId="Web-{B4425438-43E3-5D4B-C7C1-850493DF7E29}" dt="2023-03-27T11:52:56.019" v="385" actId="20577"/>
        <pc:sldMkLst>
          <pc:docMk/>
          <pc:sldMk cId="2007129609" sldId="398"/>
        </pc:sldMkLst>
        <pc:spChg chg="mod">
          <ac:chgData name="taina.juvonen@lappeenranta.fi" userId="S::urn:spo:guest#taina.juvonen@lappeenranta.fi::" providerId="AD" clId="Web-{B4425438-43E3-5D4B-C7C1-850493DF7E29}" dt="2023-03-27T11:52:56.019" v="385" actId="20577"/>
          <ac:spMkLst>
            <pc:docMk/>
            <pc:sldMk cId="2007129609" sldId="398"/>
            <ac:spMk id="3" creationId="{63BC72C3-DA56-B5CE-ED31-EB588C68AC35}"/>
          </ac:spMkLst>
        </pc:spChg>
      </pc:sldChg>
      <pc:sldChg chg="modSp">
        <pc:chgData name="taina.juvonen@lappeenranta.fi" userId="S::urn:spo:guest#taina.juvonen@lappeenranta.fi::" providerId="AD" clId="Web-{B4425438-43E3-5D4B-C7C1-850493DF7E29}" dt="2023-03-27T09:04:28.942" v="109" actId="20577"/>
        <pc:sldMkLst>
          <pc:docMk/>
          <pc:sldMk cId="3214241771" sldId="409"/>
        </pc:sldMkLst>
        <pc:spChg chg="mod">
          <ac:chgData name="taina.juvonen@lappeenranta.fi" userId="S::urn:spo:guest#taina.juvonen@lappeenranta.fi::" providerId="AD" clId="Web-{B4425438-43E3-5D4B-C7C1-850493DF7E29}" dt="2023-03-27T09:04:28.942" v="109" actId="20577"/>
          <ac:spMkLst>
            <pc:docMk/>
            <pc:sldMk cId="3214241771" sldId="409"/>
            <ac:spMk id="3" creationId="{64E01A1B-7E85-A10B-3F14-3990AA7F9527}"/>
          </ac:spMkLst>
        </pc:spChg>
      </pc:sldChg>
      <pc:sldChg chg="addSp modSp ord">
        <pc:chgData name="taina.juvonen@lappeenranta.fi" userId="S::urn:spo:guest#taina.juvonen@lappeenranta.fi::" providerId="AD" clId="Web-{B4425438-43E3-5D4B-C7C1-850493DF7E29}" dt="2023-03-27T09:30:44.437" v="159" actId="1076"/>
        <pc:sldMkLst>
          <pc:docMk/>
          <pc:sldMk cId="625971485" sldId="412"/>
        </pc:sldMkLst>
        <pc:picChg chg="add mod">
          <ac:chgData name="taina.juvonen@lappeenranta.fi" userId="S::urn:spo:guest#taina.juvonen@lappeenranta.fi::" providerId="AD" clId="Web-{B4425438-43E3-5D4B-C7C1-850493DF7E29}" dt="2023-03-27T09:30:44.437" v="159" actId="1076"/>
          <ac:picMkLst>
            <pc:docMk/>
            <pc:sldMk cId="625971485" sldId="412"/>
            <ac:picMk id="4" creationId="{92E642A5-D642-CC8E-23C1-774411E3F2CD}"/>
          </ac:picMkLst>
        </pc:picChg>
      </pc:sldChg>
      <pc:sldChg chg="modSp">
        <pc:chgData name="taina.juvonen@lappeenranta.fi" userId="S::urn:spo:guest#taina.juvonen@lappeenranta.fi::" providerId="AD" clId="Web-{B4425438-43E3-5D4B-C7C1-850493DF7E29}" dt="2023-03-27T09:23:32.874" v="135" actId="20577"/>
        <pc:sldMkLst>
          <pc:docMk/>
          <pc:sldMk cId="1334239293" sldId="413"/>
        </pc:sldMkLst>
        <pc:spChg chg="mod">
          <ac:chgData name="taina.juvonen@lappeenranta.fi" userId="S::urn:spo:guest#taina.juvonen@lappeenranta.fi::" providerId="AD" clId="Web-{B4425438-43E3-5D4B-C7C1-850493DF7E29}" dt="2023-03-27T09:23:32.874" v="135" actId="20577"/>
          <ac:spMkLst>
            <pc:docMk/>
            <pc:sldMk cId="1334239293" sldId="413"/>
            <ac:spMk id="3" creationId="{7A99EE46-9250-129B-54C1-E58DC0C62D25}"/>
          </ac:spMkLst>
        </pc:spChg>
      </pc:sldChg>
      <pc:sldChg chg="new del">
        <pc:chgData name="taina.juvonen@lappeenranta.fi" userId="S::urn:spo:guest#taina.juvonen@lappeenranta.fi::" providerId="AD" clId="Web-{B4425438-43E3-5D4B-C7C1-850493DF7E29}" dt="2023-03-27T09:25:22.691" v="148"/>
        <pc:sldMkLst>
          <pc:docMk/>
          <pc:sldMk cId="3491942639" sldId="416"/>
        </pc:sldMkLst>
      </pc:sldChg>
      <pc:sldChg chg="delSp modSp add">
        <pc:chgData name="taina.juvonen@lappeenranta.fi" userId="S::urn:spo:guest#taina.juvonen@lappeenranta.fi::" providerId="AD" clId="Web-{B4425438-43E3-5D4B-C7C1-850493DF7E29}" dt="2023-03-27T09:25:44.551" v="151"/>
        <pc:sldMkLst>
          <pc:docMk/>
          <pc:sldMk cId="342726911" sldId="417"/>
        </pc:sldMkLst>
        <pc:spChg chg="del mod">
          <ac:chgData name="taina.juvonen@lappeenranta.fi" userId="S::urn:spo:guest#taina.juvonen@lappeenranta.fi::" providerId="AD" clId="Web-{B4425438-43E3-5D4B-C7C1-850493DF7E29}" dt="2023-03-27T09:25:44.551" v="151"/>
          <ac:spMkLst>
            <pc:docMk/>
            <pc:sldMk cId="342726911" sldId="417"/>
            <ac:spMk id="3" creationId="{190FAF01-85DD-801B-35B9-1F91A10EC55B}"/>
          </ac:spMkLst>
        </pc:spChg>
      </pc:sldChg>
    </pc:docChg>
  </pc:docChgLst>
  <pc:docChgLst>
    <pc:chgData name="taina.juvonen@lappeenranta.fi" userId="S::urn:spo:guest#taina.juvonen@lappeenranta.fi::" providerId="AD" clId="Web-{87AF2537-D9BA-1C54-FB6F-53A4D045605B}"/>
    <pc:docChg chg="modSld">
      <pc:chgData name="taina.juvonen@lappeenranta.fi" userId="S::urn:spo:guest#taina.juvonen@lappeenranta.fi::" providerId="AD" clId="Web-{87AF2537-D9BA-1C54-FB6F-53A4D045605B}" dt="2023-03-16T10:27:16.518" v="11" actId="14100"/>
      <pc:docMkLst>
        <pc:docMk/>
      </pc:docMkLst>
      <pc:sldChg chg="addSp delSp modSp">
        <pc:chgData name="taina.juvonen@lappeenranta.fi" userId="S::urn:spo:guest#taina.juvonen@lappeenranta.fi::" providerId="AD" clId="Web-{87AF2537-D9BA-1C54-FB6F-53A4D045605B}" dt="2023-03-16T10:27:16.518" v="11" actId="14100"/>
        <pc:sldMkLst>
          <pc:docMk/>
          <pc:sldMk cId="719084594" sldId="396"/>
        </pc:sldMkLst>
        <pc:spChg chg="mod">
          <ac:chgData name="taina.juvonen@lappeenranta.fi" userId="S::urn:spo:guest#taina.juvonen@lappeenranta.fi::" providerId="AD" clId="Web-{87AF2537-D9BA-1C54-FB6F-53A4D045605B}" dt="2023-03-16T10:27:07.518" v="8" actId="1076"/>
          <ac:spMkLst>
            <pc:docMk/>
            <pc:sldMk cId="719084594" sldId="396"/>
            <ac:spMk id="2" creationId="{FD10909F-0098-D56E-9CCE-5231FE136C12}"/>
          </ac:spMkLst>
        </pc:spChg>
        <pc:spChg chg="mod">
          <ac:chgData name="taina.juvonen@lappeenranta.fi" userId="S::urn:spo:guest#taina.juvonen@lappeenranta.fi::" providerId="AD" clId="Web-{87AF2537-D9BA-1C54-FB6F-53A4D045605B}" dt="2023-03-16T10:27:16.518" v="11" actId="14100"/>
          <ac:spMkLst>
            <pc:docMk/>
            <pc:sldMk cId="719084594" sldId="396"/>
            <ac:spMk id="3" creationId="{257D102C-2948-4AC0-334C-F54A21CAC739}"/>
          </ac:spMkLst>
        </pc:spChg>
        <pc:picChg chg="add mod">
          <ac:chgData name="taina.juvonen@lappeenranta.fi" userId="S::urn:spo:guest#taina.juvonen@lappeenranta.fi::" providerId="AD" clId="Web-{87AF2537-D9BA-1C54-FB6F-53A4D045605B}" dt="2023-03-16T10:27:05.221" v="7" actId="1076"/>
          <ac:picMkLst>
            <pc:docMk/>
            <pc:sldMk cId="719084594" sldId="396"/>
            <ac:picMk id="4" creationId="{0B77DDED-FA37-B30A-457B-1F7ECF4C4BD4}"/>
          </ac:picMkLst>
        </pc:picChg>
        <pc:picChg chg="del">
          <ac:chgData name="taina.juvonen@lappeenranta.fi" userId="S::urn:spo:guest#taina.juvonen@lappeenranta.fi::" providerId="AD" clId="Web-{87AF2537-D9BA-1C54-FB6F-53A4D045605B}" dt="2023-03-16T10:26:39.470" v="0"/>
          <ac:picMkLst>
            <pc:docMk/>
            <pc:sldMk cId="719084594" sldId="396"/>
            <ac:picMk id="1026" creationId="{E4CB56B1-E4D6-0758-BBBE-CAD2DD965BB2}"/>
          </ac:picMkLst>
        </pc:picChg>
      </pc:sldChg>
    </pc:docChg>
  </pc:docChgLst>
  <pc:docChgLst>
    <pc:chgData name="Parikka Hanna" userId="S::hanna.parikka_lappeenranta.fi#ext#@taimi.onmicrosoft.com::c609ba1e-d2ab-495a-ad00-90089c4d1a5e" providerId="AD" clId="Web-{33FA0519-79A5-AC2F-A13A-8062BB98E3B7}"/>
    <pc:docChg chg="modSld">
      <pc:chgData name="Parikka Hanna" userId="S::hanna.parikka_lappeenranta.fi#ext#@taimi.onmicrosoft.com::c609ba1e-d2ab-495a-ad00-90089c4d1a5e" providerId="AD" clId="Web-{33FA0519-79A5-AC2F-A13A-8062BB98E3B7}" dt="2023-03-23T20:33:07.509" v="77" actId="20577"/>
      <pc:docMkLst>
        <pc:docMk/>
      </pc:docMkLst>
      <pc:sldChg chg="modSp">
        <pc:chgData name="Parikka Hanna" userId="S::hanna.parikka_lappeenranta.fi#ext#@taimi.onmicrosoft.com::c609ba1e-d2ab-495a-ad00-90089c4d1a5e" providerId="AD" clId="Web-{33FA0519-79A5-AC2F-A13A-8062BB98E3B7}" dt="2023-03-23T20:33:07.509" v="77" actId="20577"/>
        <pc:sldMkLst>
          <pc:docMk/>
          <pc:sldMk cId="719084594" sldId="396"/>
        </pc:sldMkLst>
        <pc:spChg chg="mod">
          <ac:chgData name="Parikka Hanna" userId="S::hanna.parikka_lappeenranta.fi#ext#@taimi.onmicrosoft.com::c609ba1e-d2ab-495a-ad00-90089c4d1a5e" providerId="AD" clId="Web-{33FA0519-79A5-AC2F-A13A-8062BB98E3B7}" dt="2023-03-23T20:31:48.882" v="3" actId="20577"/>
          <ac:spMkLst>
            <pc:docMk/>
            <pc:sldMk cId="719084594" sldId="396"/>
            <ac:spMk id="2" creationId="{FD10909F-0098-D56E-9CCE-5231FE136C12}"/>
          </ac:spMkLst>
        </pc:spChg>
        <pc:spChg chg="mod">
          <ac:chgData name="Parikka Hanna" userId="S::hanna.parikka_lappeenranta.fi#ext#@taimi.onmicrosoft.com::c609ba1e-d2ab-495a-ad00-90089c4d1a5e" providerId="AD" clId="Web-{33FA0519-79A5-AC2F-A13A-8062BB98E3B7}" dt="2023-03-23T20:33:07.509" v="77" actId="20577"/>
          <ac:spMkLst>
            <pc:docMk/>
            <pc:sldMk cId="719084594" sldId="396"/>
            <ac:spMk id="3" creationId="{257D102C-2948-4AC0-334C-F54A21CAC739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>
            <a:extLst>
              <a:ext uri="{FF2B5EF4-FFF2-40B4-BE49-F238E27FC236}">
                <a16:creationId xmlns:a16="http://schemas.microsoft.com/office/drawing/2014/main" id="{7798C6C9-0C95-2888-BD81-9F5108B91CA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1"/>
            <a:ext cx="3078427" cy="513940"/>
          </a:xfrm>
          <a:prstGeom prst="rect">
            <a:avLst/>
          </a:prstGeom>
        </p:spPr>
        <p:txBody>
          <a:bodyPr vert="horz" lIns="94458" tIns="47229" rIns="94458" bIns="47229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E102B5AA-70B9-4DC2-FE66-0F0772E79A5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23992" y="1"/>
            <a:ext cx="3078427" cy="513940"/>
          </a:xfrm>
          <a:prstGeom prst="rect">
            <a:avLst/>
          </a:prstGeom>
        </p:spPr>
        <p:txBody>
          <a:bodyPr vert="horz" lIns="94458" tIns="47229" rIns="94458" bIns="47229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08B9088F-7FAE-446C-9EA5-AFF8127D3699}" type="datetimeFigureOut">
              <a:rPr lang="fi-FI"/>
              <a:pPr>
                <a:defRPr/>
              </a:pPr>
              <a:t>3.4.2023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4F258C96-42EC-DA42-435F-B2825E88331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720673"/>
            <a:ext cx="3078427" cy="513940"/>
          </a:xfrm>
          <a:prstGeom prst="rect">
            <a:avLst/>
          </a:prstGeom>
        </p:spPr>
        <p:txBody>
          <a:bodyPr vert="horz" lIns="94458" tIns="47229" rIns="94458" bIns="47229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5A35A770-AD97-703A-A47F-F9309978293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23992" y="9720673"/>
            <a:ext cx="3078427" cy="513940"/>
          </a:xfrm>
          <a:prstGeom prst="rect">
            <a:avLst/>
          </a:prstGeom>
        </p:spPr>
        <p:txBody>
          <a:bodyPr vert="horz" wrap="square" lIns="94458" tIns="47229" rIns="94458" bIns="47229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fld id="{A92539CA-AD3E-4720-911A-F634F75886A1}" type="slidenum">
              <a:rPr lang="fi-FI" altLang="fi-FI"/>
              <a:pPr/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5FCC159-4341-C974-4954-2F23DA09E8F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1"/>
            <a:ext cx="3078427" cy="513940"/>
          </a:xfrm>
          <a:prstGeom prst="rect">
            <a:avLst/>
          </a:prstGeom>
        </p:spPr>
        <p:txBody>
          <a:bodyPr vert="horz" lIns="94458" tIns="47229" rIns="94458" bIns="47229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b="0" i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62D184-CA75-64D6-85F5-33B0EE9ACBD8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4023992" y="1"/>
            <a:ext cx="3078427" cy="513940"/>
          </a:xfrm>
          <a:prstGeom prst="rect">
            <a:avLst/>
          </a:prstGeom>
        </p:spPr>
        <p:txBody>
          <a:bodyPr vert="horz" lIns="94458" tIns="47229" rIns="94458" bIns="47229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b="0" i="0">
                <a:latin typeface="Arial" charset="0"/>
              </a:defRPr>
            </a:lvl1pPr>
          </a:lstStyle>
          <a:p>
            <a:pPr>
              <a:defRPr/>
            </a:pPr>
            <a:fld id="{EF3C3D8A-250F-4046-9D44-605A603DC31D}" type="datetimeFigureOut">
              <a:rPr lang="hr-HR"/>
              <a:pPr>
                <a:defRPr/>
              </a:pPr>
              <a:t>3.4.2023.</a:t>
            </a:fld>
            <a:endParaRPr lang="hr-HR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5AE8634E-927C-A68C-8115-FF3F6C0681E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2037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458" tIns="47229" rIns="94458" bIns="47229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26B4288D-8852-D9F0-96F8-B30798BF9D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10407" y="4924989"/>
            <a:ext cx="5683250" cy="4029684"/>
          </a:xfrm>
          <a:prstGeom prst="rect">
            <a:avLst/>
          </a:prstGeom>
        </p:spPr>
        <p:txBody>
          <a:bodyPr vert="horz" lIns="94458" tIns="47229" rIns="94458" bIns="47229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FA004F-B912-9BBF-5636-F746B3D4DBC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720673"/>
            <a:ext cx="3078427" cy="513940"/>
          </a:xfrm>
          <a:prstGeom prst="rect">
            <a:avLst/>
          </a:prstGeom>
        </p:spPr>
        <p:txBody>
          <a:bodyPr vert="horz" lIns="94458" tIns="47229" rIns="94458" bIns="47229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b="0" i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D4BAD4-5C30-2831-CC26-6927438A842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4023992" y="9720673"/>
            <a:ext cx="3078427" cy="513940"/>
          </a:xfrm>
          <a:prstGeom prst="rect">
            <a:avLst/>
          </a:prstGeom>
        </p:spPr>
        <p:txBody>
          <a:bodyPr vert="horz" wrap="square" lIns="94458" tIns="47229" rIns="94458" bIns="47229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401AC3AC-4520-4E4B-BB06-6526342D6FC6}" type="slidenum">
              <a:rPr lang="uk-UA" altLang="fi-FI"/>
              <a:pPr/>
              <a:t>‹#›</a:t>
            </a:fld>
            <a:endParaRPr lang="uk-UA" altLang="fi-F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7.emf"/><Relationship Id="rId7" Type="http://schemas.openxmlformats.org/officeDocument/2006/relationships/image" Target="../media/image1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.png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8.emf"/><Relationship Id="rId7" Type="http://schemas.openxmlformats.org/officeDocument/2006/relationships/image" Target="../media/image4.png"/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7.emf"/><Relationship Id="rId5" Type="http://schemas.openxmlformats.org/officeDocument/2006/relationships/image" Target="../media/image16.emf"/><Relationship Id="rId4" Type="http://schemas.openxmlformats.org/officeDocument/2006/relationships/image" Target="../media/image7.emf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7" Type="http://schemas.openxmlformats.org/officeDocument/2006/relationships/image" Target="../media/image5.png"/><Relationship Id="rId2" Type="http://schemas.openxmlformats.org/officeDocument/2006/relationships/image" Target="../media/image22.emf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.png"/><Relationship Id="rId5" Type="http://schemas.openxmlformats.org/officeDocument/2006/relationships/image" Target="../media/image25.emf"/><Relationship Id="rId4" Type="http://schemas.openxmlformats.org/officeDocument/2006/relationships/image" Target="../media/image24.emf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7" Type="http://schemas.openxmlformats.org/officeDocument/2006/relationships/image" Target="../media/image5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.png"/><Relationship Id="rId5" Type="http://schemas.openxmlformats.org/officeDocument/2006/relationships/image" Target="../media/image13.emf"/><Relationship Id="rId4" Type="http://schemas.openxmlformats.org/officeDocument/2006/relationships/image" Target="../media/image17.emf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7" Type="http://schemas.openxmlformats.org/officeDocument/2006/relationships/image" Target="../media/image5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.png"/><Relationship Id="rId5" Type="http://schemas.openxmlformats.org/officeDocument/2006/relationships/image" Target="../media/image14.emf"/><Relationship Id="rId4" Type="http://schemas.openxmlformats.org/officeDocument/2006/relationships/image" Target="../media/image17.emf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emf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8.emf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emf"/><Relationship Id="rId3" Type="http://schemas.openxmlformats.org/officeDocument/2006/relationships/image" Target="../media/image30.emf"/><Relationship Id="rId7" Type="http://schemas.openxmlformats.org/officeDocument/2006/relationships/image" Target="../media/image32.emf"/><Relationship Id="rId12" Type="http://schemas.openxmlformats.org/officeDocument/2006/relationships/image" Target="../media/image1.png"/><Relationship Id="rId2" Type="http://schemas.openxmlformats.org/officeDocument/2006/relationships/image" Target="../media/image29.emf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1.emf"/><Relationship Id="rId11" Type="http://schemas.openxmlformats.org/officeDocument/2006/relationships/image" Target="../media/image36.emf"/><Relationship Id="rId5" Type="http://schemas.openxmlformats.org/officeDocument/2006/relationships/image" Target="../media/image14.emf"/><Relationship Id="rId10" Type="http://schemas.openxmlformats.org/officeDocument/2006/relationships/image" Target="../media/image35.emf"/><Relationship Id="rId4" Type="http://schemas.openxmlformats.org/officeDocument/2006/relationships/image" Target="../media/image13.emf"/><Relationship Id="rId9" Type="http://schemas.openxmlformats.org/officeDocument/2006/relationships/image" Target="../media/image34.emf"/></Relationships>
</file>

<file path=ppt/slideLayouts/_rels/slideLayout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emf"/><Relationship Id="rId3" Type="http://schemas.openxmlformats.org/officeDocument/2006/relationships/image" Target="../media/image38.emf"/><Relationship Id="rId7" Type="http://schemas.openxmlformats.org/officeDocument/2006/relationships/image" Target="../media/image42.emf"/><Relationship Id="rId12" Type="http://schemas.openxmlformats.org/officeDocument/2006/relationships/image" Target="../media/image1.png"/><Relationship Id="rId2" Type="http://schemas.openxmlformats.org/officeDocument/2006/relationships/image" Target="../media/image37.emf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1.emf"/><Relationship Id="rId11" Type="http://schemas.openxmlformats.org/officeDocument/2006/relationships/image" Target="../media/image46.emf"/><Relationship Id="rId5" Type="http://schemas.openxmlformats.org/officeDocument/2006/relationships/image" Target="../media/image40.emf"/><Relationship Id="rId10" Type="http://schemas.openxmlformats.org/officeDocument/2006/relationships/image" Target="../media/image45.emf"/><Relationship Id="rId4" Type="http://schemas.openxmlformats.org/officeDocument/2006/relationships/image" Target="../media/image39.emf"/><Relationship Id="rId9" Type="http://schemas.openxmlformats.org/officeDocument/2006/relationships/image" Target="../media/image44.emf"/></Relationships>
</file>

<file path=ppt/slideLayouts/_rels/slideLayout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emf"/><Relationship Id="rId13" Type="http://schemas.openxmlformats.org/officeDocument/2006/relationships/image" Target="../media/image58.emf"/><Relationship Id="rId18" Type="http://schemas.openxmlformats.org/officeDocument/2006/relationships/image" Target="../media/image63.emf"/><Relationship Id="rId3" Type="http://schemas.openxmlformats.org/officeDocument/2006/relationships/image" Target="../media/image48.emf"/><Relationship Id="rId21" Type="http://schemas.openxmlformats.org/officeDocument/2006/relationships/image" Target="../media/image66.jpeg"/><Relationship Id="rId7" Type="http://schemas.openxmlformats.org/officeDocument/2006/relationships/image" Target="../media/image52.emf"/><Relationship Id="rId12" Type="http://schemas.openxmlformats.org/officeDocument/2006/relationships/image" Target="../media/image57.emf"/><Relationship Id="rId17" Type="http://schemas.openxmlformats.org/officeDocument/2006/relationships/image" Target="../media/image62.emf"/><Relationship Id="rId2" Type="http://schemas.openxmlformats.org/officeDocument/2006/relationships/image" Target="../media/image47.emf"/><Relationship Id="rId16" Type="http://schemas.openxmlformats.org/officeDocument/2006/relationships/image" Target="../media/image61.emf"/><Relationship Id="rId20" Type="http://schemas.openxmlformats.org/officeDocument/2006/relationships/image" Target="../media/image65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51.emf"/><Relationship Id="rId11" Type="http://schemas.openxmlformats.org/officeDocument/2006/relationships/image" Target="../media/image56.emf"/><Relationship Id="rId24" Type="http://schemas.openxmlformats.org/officeDocument/2006/relationships/image" Target="../media/image1.png"/><Relationship Id="rId5" Type="http://schemas.openxmlformats.org/officeDocument/2006/relationships/image" Target="../media/image50.emf"/><Relationship Id="rId15" Type="http://schemas.openxmlformats.org/officeDocument/2006/relationships/image" Target="../media/image60.emf"/><Relationship Id="rId23" Type="http://schemas.openxmlformats.org/officeDocument/2006/relationships/image" Target="../media/image68.jpeg"/><Relationship Id="rId10" Type="http://schemas.openxmlformats.org/officeDocument/2006/relationships/image" Target="../media/image55.emf"/><Relationship Id="rId19" Type="http://schemas.openxmlformats.org/officeDocument/2006/relationships/image" Target="../media/image64.emf"/><Relationship Id="rId4" Type="http://schemas.openxmlformats.org/officeDocument/2006/relationships/image" Target="../media/image49.emf"/><Relationship Id="rId9" Type="http://schemas.openxmlformats.org/officeDocument/2006/relationships/image" Target="../media/image54.emf"/><Relationship Id="rId14" Type="http://schemas.openxmlformats.org/officeDocument/2006/relationships/image" Target="../media/image59.emf"/><Relationship Id="rId22" Type="http://schemas.openxmlformats.org/officeDocument/2006/relationships/image" Target="../media/image67.jpe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7545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E2F8333C-1D37-5C84-80AF-42CAB9DED1B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38201" y="2021163"/>
            <a:ext cx="8314508" cy="3661569"/>
          </a:xfrm>
        </p:spPr>
        <p:txBody>
          <a:bodyPr/>
          <a:lstStyle/>
          <a:p>
            <a:endParaRPr lang="en-FI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2A280EF-D2A0-567B-8A9F-DDEB7DE154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82739"/>
            <a:ext cx="8314508" cy="785813"/>
          </a:xfrm>
        </p:spPr>
        <p:txBody>
          <a:bodyPr/>
          <a:lstStyle/>
          <a:p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36536117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"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E2F8333C-1D37-5C84-80AF-42CAB9DED1B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38201" y="2021163"/>
            <a:ext cx="8314508" cy="3661569"/>
          </a:xfrm>
        </p:spPr>
        <p:txBody>
          <a:bodyPr/>
          <a:lstStyle/>
          <a:p>
            <a:endParaRPr lang="en-FI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35E59BA-F57D-FB3E-592A-82C4576539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82739"/>
            <a:ext cx="8314508" cy="785813"/>
          </a:xfrm>
        </p:spPr>
        <p:txBody>
          <a:bodyPr/>
          <a:lstStyle/>
          <a:p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28640966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81F30-94C3-1C40-931C-243AD28E4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82739"/>
            <a:ext cx="10935789" cy="785813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endParaRPr lang="en-FI" dirty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E2F8333C-1D37-5C84-80AF-42CAB9DED1B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38201" y="2021163"/>
            <a:ext cx="5327468" cy="3661569"/>
          </a:xfrm>
        </p:spPr>
        <p:txBody>
          <a:bodyPr/>
          <a:lstStyle/>
          <a:p>
            <a:endParaRPr lang="en-FI" dirty="0"/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541E2CEF-B6BE-DD5E-C53B-53A71544F37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446521" y="2021163"/>
            <a:ext cx="5327468" cy="3661569"/>
          </a:xfrm>
        </p:spPr>
        <p:txBody>
          <a:bodyPr/>
          <a:lstStyle/>
          <a:p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21285490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81F30-94C3-1C40-931C-243AD28E4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06409"/>
            <a:ext cx="10935789" cy="785813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endParaRPr lang="en-FI" dirty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E2F8333C-1D37-5C84-80AF-42CAB9DED1B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38201" y="2412274"/>
            <a:ext cx="5327468" cy="3183372"/>
          </a:xfrm>
        </p:spPr>
        <p:txBody>
          <a:bodyPr/>
          <a:lstStyle/>
          <a:p>
            <a:endParaRPr lang="en-FI" dirty="0"/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541E2CEF-B6BE-DD5E-C53B-53A71544F37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446521" y="2412274"/>
            <a:ext cx="5327468" cy="3183372"/>
          </a:xfrm>
        </p:spPr>
        <p:txBody>
          <a:bodyPr/>
          <a:lstStyle/>
          <a:p>
            <a:endParaRPr lang="en-FI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ABA0ED1-77DD-B6B2-735F-D9B23B02B0F4}"/>
              </a:ext>
            </a:extLst>
          </p:cNvPr>
          <p:cNvSpPr txBox="1">
            <a:spLocks/>
          </p:cNvSpPr>
          <p:nvPr userDrawn="1"/>
        </p:nvSpPr>
        <p:spPr>
          <a:xfrm>
            <a:off x="838200" y="1549093"/>
            <a:ext cx="3521765" cy="7858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i="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endParaRPr lang="en-FI" dirty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CA938F2A-9E7B-C724-29AE-EB83AC18ED25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838201" y="1810233"/>
            <a:ext cx="5327468" cy="40930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FI" dirty="0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430680B2-3291-D52F-0AEB-EA9ED5380596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446521" y="1810233"/>
            <a:ext cx="5327468" cy="40930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41158661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81F30-94C3-1C40-931C-243AD28E4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82739"/>
            <a:ext cx="8314508" cy="785813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endParaRPr lang="en-FI" dirty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E2F8333C-1D37-5C84-80AF-42CAB9DED1B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38201" y="2021163"/>
            <a:ext cx="8314508" cy="3661569"/>
          </a:xfrm>
        </p:spPr>
        <p:txBody>
          <a:bodyPr/>
          <a:lstStyle>
            <a:lvl1pPr marL="228600" indent="-228600">
              <a:buClr>
                <a:schemeClr val="accent1"/>
              </a:buClr>
              <a:buFont typeface="Arial" panose="020B0604020202020204" pitchFamily="34" charset="0"/>
              <a:buChar char="•"/>
              <a:defRPr/>
            </a:lvl1pPr>
          </a:lstStyle>
          <a:p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37962089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81F30-94C3-1C40-931C-243AD28E4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82739"/>
            <a:ext cx="10935789" cy="785813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endParaRPr lang="en-FI" dirty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E2F8333C-1D37-5C84-80AF-42CAB9DED1B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38201" y="2021163"/>
            <a:ext cx="5327468" cy="3661569"/>
          </a:xfrm>
        </p:spPr>
        <p:txBody>
          <a:bodyPr/>
          <a:lstStyle>
            <a:lvl1pPr marL="228600" indent="-228600">
              <a:buClr>
                <a:schemeClr val="accent1"/>
              </a:buClr>
              <a:buFont typeface="Arial" panose="020B0604020202020204" pitchFamily="34" charset="0"/>
              <a:buChar char="•"/>
              <a:defRPr/>
            </a:lvl1pPr>
          </a:lstStyle>
          <a:p>
            <a:endParaRPr lang="en-FI" dirty="0"/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541E2CEF-B6BE-DD5E-C53B-53A71544F37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446521" y="2021163"/>
            <a:ext cx="5327468" cy="3661569"/>
          </a:xfrm>
        </p:spPr>
        <p:txBody>
          <a:bodyPr/>
          <a:lstStyle>
            <a:lvl1pPr marL="228600" indent="-228600">
              <a:buClr>
                <a:schemeClr val="accent1"/>
              </a:buClr>
              <a:buFont typeface="Arial" panose="020B0604020202020204" pitchFamily="34" charset="0"/>
              <a:buChar char="•"/>
              <a:defRPr/>
            </a:lvl1pPr>
          </a:lstStyle>
          <a:p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25716309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81F30-94C3-1C40-931C-243AD28E4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06409"/>
            <a:ext cx="10935789" cy="785813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endParaRPr lang="en-FI" dirty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E2F8333C-1D37-5C84-80AF-42CAB9DED1B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38201" y="2412274"/>
            <a:ext cx="5327468" cy="3183372"/>
          </a:xfrm>
        </p:spPr>
        <p:txBody>
          <a:bodyPr/>
          <a:lstStyle>
            <a:lvl1pPr marL="342900" indent="-342900">
              <a:buClr>
                <a:schemeClr val="accent1"/>
              </a:buClr>
              <a:buFont typeface="Arial" panose="020B0604020202020204" pitchFamily="34" charset="0"/>
              <a:buChar char="•"/>
              <a:defRPr/>
            </a:lvl1pPr>
          </a:lstStyle>
          <a:p>
            <a:endParaRPr lang="en-FI" dirty="0"/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541E2CEF-B6BE-DD5E-C53B-53A71544F37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446521" y="2412274"/>
            <a:ext cx="5327468" cy="3183372"/>
          </a:xfrm>
        </p:spPr>
        <p:txBody>
          <a:bodyPr/>
          <a:lstStyle>
            <a:lvl1pPr marL="228600" indent="-228600">
              <a:buClr>
                <a:schemeClr val="accent1"/>
              </a:buClr>
              <a:buFont typeface="Arial" panose="020B0604020202020204" pitchFamily="34" charset="0"/>
              <a:buChar char="•"/>
              <a:defRPr/>
            </a:lvl1pPr>
          </a:lstStyle>
          <a:p>
            <a:endParaRPr lang="en-FI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ABA0ED1-77DD-B6B2-735F-D9B23B02B0F4}"/>
              </a:ext>
            </a:extLst>
          </p:cNvPr>
          <p:cNvSpPr txBox="1">
            <a:spLocks/>
          </p:cNvSpPr>
          <p:nvPr userDrawn="1"/>
        </p:nvSpPr>
        <p:spPr>
          <a:xfrm>
            <a:off x="838200" y="1549093"/>
            <a:ext cx="3521765" cy="7858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i="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endParaRPr lang="en-FI" dirty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CA938F2A-9E7B-C724-29AE-EB83AC18ED25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838201" y="1810233"/>
            <a:ext cx="5327468" cy="40930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FI" dirty="0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430680B2-3291-D52F-0AEB-EA9ED5380596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446521" y="1810233"/>
            <a:ext cx="5327468" cy="40930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12506026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81F30-94C3-1C40-931C-243AD28E4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82739"/>
            <a:ext cx="10935789" cy="785813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endParaRPr lang="en-FI" dirty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E2F8333C-1D37-5C84-80AF-42CAB9DED1B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38201" y="2021163"/>
            <a:ext cx="5327468" cy="366156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FI" dirty="0"/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541E2CEF-B6BE-DD5E-C53B-53A71544F37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446521" y="2021163"/>
            <a:ext cx="5327468" cy="3661569"/>
          </a:xfrm>
        </p:spPr>
        <p:txBody>
          <a:bodyPr/>
          <a:lstStyle/>
          <a:p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16551091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81F30-94C3-1C40-931C-243AD28E4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82739"/>
            <a:ext cx="9908569" cy="785813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13140998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74474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81F30-94C3-1C40-931C-243AD28E4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82739"/>
            <a:ext cx="3521765" cy="785813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endParaRPr lang="en-FI" dirty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E2F8333C-1D37-5C84-80AF-42CAB9DED1B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38201" y="2021163"/>
            <a:ext cx="4356652" cy="3661569"/>
          </a:xfrm>
        </p:spPr>
        <p:txBody>
          <a:bodyPr/>
          <a:lstStyle/>
          <a:p>
            <a:endParaRPr lang="en-FI" dirty="0"/>
          </a:p>
        </p:txBody>
      </p:sp>
      <p:sp>
        <p:nvSpPr>
          <p:cNvPr id="4" name="Content Placeholder 11">
            <a:extLst>
              <a:ext uri="{FF2B5EF4-FFF2-40B4-BE49-F238E27FC236}">
                <a16:creationId xmlns:a16="http://schemas.microsoft.com/office/drawing/2014/main" id="{076B4A18-CAF5-34B0-F119-BA8EA97E19BA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6104967" y="251806"/>
            <a:ext cx="5835034" cy="563398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8892925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276CEA6-9D27-F308-BCB2-65837DB21626}"/>
              </a:ext>
            </a:extLst>
          </p:cNvPr>
          <p:cNvSpPr/>
          <p:nvPr userDrawn="1"/>
        </p:nvSpPr>
        <p:spPr>
          <a:xfrm>
            <a:off x="322728" y="322729"/>
            <a:ext cx="3774141" cy="582705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FDF2479-C1FA-F32B-56AC-BD2D3FD22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906" y="708212"/>
            <a:ext cx="2837329" cy="785813"/>
          </a:xfrm>
        </p:spPr>
        <p:txBody>
          <a:bodyPr>
            <a:normAutofit/>
          </a:bodyPr>
          <a:lstStyle>
            <a:lvl1pPr>
              <a:defRPr sz="2200"/>
            </a:lvl1pPr>
          </a:lstStyle>
          <a:p>
            <a:endParaRPr lang="en-FI" dirty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17E849B1-738B-3136-A9CD-22E6BD8446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60494" y="1852245"/>
            <a:ext cx="2835741" cy="38115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18924032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-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276CEA6-9D27-F308-BCB2-65837DB21626}"/>
              </a:ext>
            </a:extLst>
          </p:cNvPr>
          <p:cNvSpPr/>
          <p:nvPr userDrawn="1"/>
        </p:nvSpPr>
        <p:spPr>
          <a:xfrm>
            <a:off x="322728" y="322729"/>
            <a:ext cx="3774141" cy="582705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F8B7406-BC83-5A6B-C6CB-3CA446738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906" y="708212"/>
            <a:ext cx="2837329" cy="785813"/>
          </a:xfrm>
        </p:spPr>
        <p:txBody>
          <a:bodyPr>
            <a:normAutofit/>
          </a:bodyPr>
          <a:lstStyle>
            <a:lvl1pPr>
              <a:defRPr sz="2200"/>
            </a:lvl1pPr>
          </a:lstStyle>
          <a:p>
            <a:endParaRPr lang="en-FI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6CA95D-6A4B-B43E-0304-EBEB9B8167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60494" y="1852245"/>
            <a:ext cx="2835741" cy="38115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39129791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-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276CEA6-9D27-F308-BCB2-65837DB21626}"/>
              </a:ext>
            </a:extLst>
          </p:cNvPr>
          <p:cNvSpPr/>
          <p:nvPr userDrawn="1"/>
        </p:nvSpPr>
        <p:spPr>
          <a:xfrm>
            <a:off x="322728" y="322729"/>
            <a:ext cx="3774141" cy="582705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166C8AB-B9EE-F5E9-13A1-08353BF128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906" y="708212"/>
            <a:ext cx="2837329" cy="785813"/>
          </a:xfrm>
        </p:spPr>
        <p:txBody>
          <a:bodyPr>
            <a:normAutofit/>
          </a:bodyPr>
          <a:lstStyle>
            <a:lvl1pPr>
              <a:defRPr sz="2200"/>
            </a:lvl1pPr>
          </a:lstStyle>
          <a:p>
            <a:endParaRPr lang="en-FI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EA4060-A432-1F17-DA60-4A9BBEC81D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60494" y="1852245"/>
            <a:ext cx="2835741" cy="38115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38495356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-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276CEA6-9D27-F308-BCB2-65837DB21626}"/>
              </a:ext>
            </a:extLst>
          </p:cNvPr>
          <p:cNvSpPr/>
          <p:nvPr userDrawn="1"/>
        </p:nvSpPr>
        <p:spPr>
          <a:xfrm>
            <a:off x="322728" y="322729"/>
            <a:ext cx="3774141" cy="582705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9587A2E-43CE-C8A8-7F80-D7B62F6695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906" y="708212"/>
            <a:ext cx="2837329" cy="785813"/>
          </a:xfrm>
        </p:spPr>
        <p:txBody>
          <a:bodyPr>
            <a:normAutofit/>
          </a:bodyPr>
          <a:lstStyle>
            <a:lvl1pPr>
              <a:defRPr sz="2200"/>
            </a:lvl1pPr>
          </a:lstStyle>
          <a:p>
            <a:endParaRPr lang="en-FI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88C2AC-508E-4E3F-E293-CE2CCC49BF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60494" y="1852245"/>
            <a:ext cx="2835741" cy="38115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39810131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276CEA6-9D27-F308-BCB2-65837DB21626}"/>
              </a:ext>
            </a:extLst>
          </p:cNvPr>
          <p:cNvSpPr/>
          <p:nvPr userDrawn="1"/>
        </p:nvSpPr>
        <p:spPr>
          <a:xfrm>
            <a:off x="322728" y="322729"/>
            <a:ext cx="7772403" cy="582705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FDF2479-C1FA-F32B-56AC-BD2D3FD22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906" y="708212"/>
            <a:ext cx="7042374" cy="785813"/>
          </a:xfrm>
        </p:spPr>
        <p:txBody>
          <a:bodyPr>
            <a:normAutofit/>
          </a:bodyPr>
          <a:lstStyle>
            <a:lvl1pPr>
              <a:defRPr sz="2200"/>
            </a:lvl1pPr>
          </a:lstStyle>
          <a:p>
            <a:endParaRPr lang="en-FI" dirty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17E849B1-738B-3136-A9CD-22E6BD8446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60494" y="1852245"/>
            <a:ext cx="7040786" cy="38115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8" name="Content Placeholder 11">
            <a:extLst>
              <a:ext uri="{FF2B5EF4-FFF2-40B4-BE49-F238E27FC236}">
                <a16:creationId xmlns:a16="http://schemas.microsoft.com/office/drawing/2014/main" id="{73C9A813-A62B-F541-3933-18BD8DAC7ABF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8431309" y="322728"/>
            <a:ext cx="3437963" cy="582705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9827956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 -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276CEA6-9D27-F308-BCB2-65837DB21626}"/>
              </a:ext>
            </a:extLst>
          </p:cNvPr>
          <p:cNvSpPr/>
          <p:nvPr userDrawn="1"/>
        </p:nvSpPr>
        <p:spPr>
          <a:xfrm>
            <a:off x="322728" y="322729"/>
            <a:ext cx="7772403" cy="582705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7" name="Content Placeholder 11">
            <a:extLst>
              <a:ext uri="{FF2B5EF4-FFF2-40B4-BE49-F238E27FC236}">
                <a16:creationId xmlns:a16="http://schemas.microsoft.com/office/drawing/2014/main" id="{B76A67A0-5769-FD9C-E682-43172E361B1D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8431309" y="322728"/>
            <a:ext cx="3437963" cy="582705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BA7205F-42FD-43E8-F09F-F90AF1C0C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906" y="708212"/>
            <a:ext cx="7042374" cy="785813"/>
          </a:xfrm>
        </p:spPr>
        <p:txBody>
          <a:bodyPr>
            <a:normAutofit/>
          </a:bodyPr>
          <a:lstStyle>
            <a:lvl1pPr>
              <a:defRPr sz="2200"/>
            </a:lvl1pPr>
          </a:lstStyle>
          <a:p>
            <a:endParaRPr lang="en-FI" dirty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B7FED78E-B3ED-6C2F-2F1B-370BCA74B9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60494" y="1852245"/>
            <a:ext cx="7040786" cy="38115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37143728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 -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276CEA6-9D27-F308-BCB2-65837DB21626}"/>
              </a:ext>
            </a:extLst>
          </p:cNvPr>
          <p:cNvSpPr/>
          <p:nvPr userDrawn="1"/>
        </p:nvSpPr>
        <p:spPr>
          <a:xfrm>
            <a:off x="322728" y="322729"/>
            <a:ext cx="7772403" cy="582705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7" name="Content Placeholder 11">
            <a:extLst>
              <a:ext uri="{FF2B5EF4-FFF2-40B4-BE49-F238E27FC236}">
                <a16:creationId xmlns:a16="http://schemas.microsoft.com/office/drawing/2014/main" id="{EAC63FE1-55B6-76DF-87AF-9835DB9FEBE8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8431309" y="322728"/>
            <a:ext cx="3437963" cy="582705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63833FD-9EA0-D305-F033-FE9EA818A7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906" y="708212"/>
            <a:ext cx="7042374" cy="785813"/>
          </a:xfrm>
        </p:spPr>
        <p:txBody>
          <a:bodyPr>
            <a:normAutofit/>
          </a:bodyPr>
          <a:lstStyle>
            <a:lvl1pPr>
              <a:defRPr sz="2200"/>
            </a:lvl1pPr>
          </a:lstStyle>
          <a:p>
            <a:endParaRPr lang="en-FI" dirty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B45CDAF7-E17B-116B-2B7F-A19812770F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60494" y="1852245"/>
            <a:ext cx="7040786" cy="38115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137857600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 -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276CEA6-9D27-F308-BCB2-65837DB21626}"/>
              </a:ext>
            </a:extLst>
          </p:cNvPr>
          <p:cNvSpPr/>
          <p:nvPr userDrawn="1"/>
        </p:nvSpPr>
        <p:spPr>
          <a:xfrm>
            <a:off x="322728" y="322729"/>
            <a:ext cx="7772403" cy="582705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8" name="Content Placeholder 11">
            <a:extLst>
              <a:ext uri="{FF2B5EF4-FFF2-40B4-BE49-F238E27FC236}">
                <a16:creationId xmlns:a16="http://schemas.microsoft.com/office/drawing/2014/main" id="{956146F0-53D8-C590-5E4E-34E71D9E18FE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8431309" y="322728"/>
            <a:ext cx="3437963" cy="582705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6B361BF-2253-B090-7066-63ECBCBF76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906" y="708212"/>
            <a:ext cx="7042374" cy="785813"/>
          </a:xfrm>
        </p:spPr>
        <p:txBody>
          <a:bodyPr>
            <a:normAutofit/>
          </a:bodyPr>
          <a:lstStyle>
            <a:lvl1pPr>
              <a:defRPr sz="2200"/>
            </a:lvl1pPr>
          </a:lstStyle>
          <a:p>
            <a:endParaRPr lang="en-FI" dirty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08ECEDD2-4583-A159-0A50-9E85946CC8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60494" y="1852245"/>
            <a:ext cx="7040786" cy="38115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269366381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-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81F30-94C3-1C40-931C-243AD28E4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82739"/>
            <a:ext cx="3521765" cy="785813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endParaRPr lang="en-FI" dirty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E2F8333C-1D37-5C84-80AF-42CAB9DED1B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38201" y="2021163"/>
            <a:ext cx="4356652" cy="3661569"/>
          </a:xfrm>
        </p:spPr>
        <p:txBody>
          <a:bodyPr/>
          <a:lstStyle/>
          <a:p>
            <a:endParaRPr lang="en-FI" dirty="0"/>
          </a:p>
        </p:txBody>
      </p:sp>
      <p:sp>
        <p:nvSpPr>
          <p:cNvPr id="4" name="Content Placeholder 11">
            <a:extLst>
              <a:ext uri="{FF2B5EF4-FFF2-40B4-BE49-F238E27FC236}">
                <a16:creationId xmlns:a16="http://schemas.microsoft.com/office/drawing/2014/main" id="{E2FEE206-0EDE-6C6D-0182-D20EC66F1B38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6104967" y="251806"/>
            <a:ext cx="5835034" cy="563398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0584266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-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81F30-94C3-1C40-931C-243AD28E4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82739"/>
            <a:ext cx="3521765" cy="785813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endParaRPr lang="en-FI" dirty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12B310E5-92A8-05DA-623C-CE23455117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926772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Content Placeholder 11">
            <a:extLst>
              <a:ext uri="{FF2B5EF4-FFF2-40B4-BE49-F238E27FC236}">
                <a16:creationId xmlns:a16="http://schemas.microsoft.com/office/drawing/2014/main" id="{F650B902-3E18-604F-2C43-B5DAEE5CF1D1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6104967" y="251806"/>
            <a:ext cx="5835034" cy="563398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0335208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81F30-94C3-1C40-931C-243AD28E4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82739"/>
            <a:ext cx="3521765" cy="785813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endParaRPr lang="en-FI" dirty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E2F8333C-1D37-5C84-80AF-42CAB9DED1B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38201" y="2021163"/>
            <a:ext cx="4356652" cy="3661569"/>
          </a:xfrm>
        </p:spPr>
        <p:txBody>
          <a:bodyPr/>
          <a:lstStyle/>
          <a:p>
            <a:endParaRPr lang="en-FI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8240027F-B964-07BD-24E4-FA6401D71034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6104967" y="251806"/>
            <a:ext cx="5835034" cy="563398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80194662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-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81F30-94C3-1C40-931C-243AD28E4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9698" y="782739"/>
            <a:ext cx="3521765" cy="785813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endParaRPr lang="en-FI" dirty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12B310E5-92A8-05DA-623C-CE23455117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31286" y="1926772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Content Placeholder 11">
            <a:extLst>
              <a:ext uri="{FF2B5EF4-FFF2-40B4-BE49-F238E27FC236}">
                <a16:creationId xmlns:a16="http://schemas.microsoft.com/office/drawing/2014/main" id="{6D4114FE-84AE-8800-C6E3-6C8E42DE51E0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269931" y="251806"/>
            <a:ext cx="5835034" cy="563398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3683541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-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81F30-94C3-1C40-931C-243AD28E4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9698" y="782739"/>
            <a:ext cx="3521765" cy="785813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endParaRPr lang="en-FI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31D452-B069-3513-7895-1E05AC40607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829698" y="2021163"/>
            <a:ext cx="4356652" cy="3661569"/>
          </a:xfrm>
        </p:spPr>
        <p:txBody>
          <a:bodyPr/>
          <a:lstStyle/>
          <a:p>
            <a:endParaRPr lang="en-FI" dirty="0"/>
          </a:p>
        </p:txBody>
      </p:sp>
      <p:sp>
        <p:nvSpPr>
          <p:cNvPr id="5" name="Content Placeholder 11">
            <a:extLst>
              <a:ext uri="{FF2B5EF4-FFF2-40B4-BE49-F238E27FC236}">
                <a16:creationId xmlns:a16="http://schemas.microsoft.com/office/drawing/2014/main" id="{04870C83-EE11-7C65-3710-D02DE11854B3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269931" y="251806"/>
            <a:ext cx="5835034" cy="563398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79950167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-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81F30-94C3-1C40-931C-243AD28E4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82739"/>
            <a:ext cx="8314508" cy="785813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endParaRPr lang="en-FI" dirty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E2F8333C-1D37-5C84-80AF-42CAB9DED1B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38201" y="2021163"/>
            <a:ext cx="8314508" cy="3661569"/>
          </a:xfrm>
        </p:spPr>
        <p:txBody>
          <a:bodyPr/>
          <a:lstStyle/>
          <a:p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52902421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- 11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E2F8333C-1D37-5C84-80AF-42CAB9DED1B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38200" y="2021163"/>
            <a:ext cx="10632439" cy="3661569"/>
          </a:xfrm>
        </p:spPr>
        <p:txBody>
          <a:bodyPr/>
          <a:lstStyle/>
          <a:p>
            <a:endParaRPr lang="en-FI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D7ECBD7-6868-196C-DB66-E8E4E553BA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782739"/>
            <a:ext cx="10632439" cy="785813"/>
          </a:xfrm>
        </p:spPr>
        <p:txBody>
          <a:bodyPr/>
          <a:lstStyle/>
          <a:p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334187609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- 12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78FDF6FC-571E-DADF-BD17-E08A71AB2A9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38200" y="2021163"/>
            <a:ext cx="10632439" cy="3661569"/>
          </a:xfrm>
        </p:spPr>
        <p:txBody>
          <a:bodyPr/>
          <a:lstStyle/>
          <a:p>
            <a:endParaRPr lang="en-FI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4B05F65-97A7-4144-A2EA-58C9D9C13C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782739"/>
            <a:ext cx="10632439" cy="785813"/>
          </a:xfrm>
        </p:spPr>
        <p:txBody>
          <a:bodyPr/>
          <a:lstStyle/>
          <a:p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350336160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- 13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28BD0CF2-4E97-0EDF-853A-F7F9C9D01D6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38200" y="2021163"/>
            <a:ext cx="10632439" cy="3661569"/>
          </a:xfrm>
        </p:spPr>
        <p:txBody>
          <a:bodyPr/>
          <a:lstStyle/>
          <a:p>
            <a:endParaRPr lang="en-FI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6F10886-4D4D-1663-87DF-B6A58D6D9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782739"/>
            <a:ext cx="10632439" cy="785813"/>
          </a:xfrm>
        </p:spPr>
        <p:txBody>
          <a:bodyPr/>
          <a:lstStyle/>
          <a:p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112532929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- 14"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613140B3-C327-EDD5-D016-CCEFD6BDB36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38200" y="2021163"/>
            <a:ext cx="10632439" cy="3661569"/>
          </a:xfrm>
        </p:spPr>
        <p:txBody>
          <a:bodyPr/>
          <a:lstStyle/>
          <a:p>
            <a:endParaRPr lang="en-FI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7F9426C-BBA6-8877-6D87-2900AE4A31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782739"/>
            <a:ext cx="10632439" cy="785813"/>
          </a:xfrm>
        </p:spPr>
        <p:txBody>
          <a:bodyPr/>
          <a:lstStyle/>
          <a:p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11278138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-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81F30-94C3-1C40-931C-243AD28E4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82739"/>
            <a:ext cx="10935789" cy="785813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endParaRPr lang="en-FI" dirty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E2F8333C-1D37-5C84-80AF-42CAB9DED1B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38201" y="2021163"/>
            <a:ext cx="5327468" cy="3661569"/>
          </a:xfrm>
        </p:spPr>
        <p:txBody>
          <a:bodyPr/>
          <a:lstStyle/>
          <a:p>
            <a:endParaRPr lang="en-FI" dirty="0"/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541E2CEF-B6BE-DD5E-C53B-53A71544F37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446521" y="2021163"/>
            <a:ext cx="5327468" cy="3661569"/>
          </a:xfrm>
        </p:spPr>
        <p:txBody>
          <a:bodyPr/>
          <a:lstStyle/>
          <a:p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343310620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-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81F30-94C3-1C40-931C-243AD28E4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06409"/>
            <a:ext cx="10935789" cy="785813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endParaRPr lang="en-FI" dirty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E2F8333C-1D37-5C84-80AF-42CAB9DED1B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38201" y="2412274"/>
            <a:ext cx="5327468" cy="3183372"/>
          </a:xfrm>
        </p:spPr>
        <p:txBody>
          <a:bodyPr/>
          <a:lstStyle/>
          <a:p>
            <a:endParaRPr lang="en-FI" dirty="0"/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541E2CEF-B6BE-DD5E-C53B-53A71544F37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446521" y="2412274"/>
            <a:ext cx="5327468" cy="3183372"/>
          </a:xfrm>
        </p:spPr>
        <p:txBody>
          <a:bodyPr/>
          <a:lstStyle/>
          <a:p>
            <a:endParaRPr lang="en-FI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ABA0ED1-77DD-B6B2-735F-D9B23B02B0F4}"/>
              </a:ext>
            </a:extLst>
          </p:cNvPr>
          <p:cNvSpPr txBox="1">
            <a:spLocks/>
          </p:cNvSpPr>
          <p:nvPr userDrawn="1"/>
        </p:nvSpPr>
        <p:spPr>
          <a:xfrm>
            <a:off x="838200" y="1549093"/>
            <a:ext cx="3521765" cy="7858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i="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endParaRPr lang="en-FI" dirty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CA938F2A-9E7B-C724-29AE-EB83AC18ED25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838201" y="1810233"/>
            <a:ext cx="5327468" cy="40930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FI" dirty="0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430680B2-3291-D52F-0AEB-EA9ED5380596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446521" y="1810233"/>
            <a:ext cx="5327468" cy="40930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73891909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-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81F30-94C3-1C40-931C-243AD28E4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82739"/>
            <a:ext cx="8314508" cy="785813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endParaRPr lang="en-FI" dirty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E2F8333C-1D37-5C84-80AF-42CAB9DED1B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38201" y="2021163"/>
            <a:ext cx="8314508" cy="3661569"/>
          </a:xfrm>
        </p:spPr>
        <p:txBody>
          <a:bodyPr/>
          <a:lstStyle>
            <a:lvl1pPr marL="228600" indent="-228600">
              <a:buClr>
                <a:schemeClr val="accent1"/>
              </a:buClr>
              <a:buFont typeface="Arial" panose="020B0604020202020204" pitchFamily="34" charset="0"/>
              <a:buChar char="•"/>
              <a:defRPr/>
            </a:lvl1pPr>
          </a:lstStyle>
          <a:p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16924076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81F30-94C3-1C40-931C-243AD28E4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82739"/>
            <a:ext cx="3521765" cy="785813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endParaRPr lang="en-FI" dirty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12B310E5-92A8-05DA-623C-CE23455117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926772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Content Placeholder 11">
            <a:extLst>
              <a:ext uri="{FF2B5EF4-FFF2-40B4-BE49-F238E27FC236}">
                <a16:creationId xmlns:a16="http://schemas.microsoft.com/office/drawing/2014/main" id="{A77C91F5-451F-E2BF-1C1E-A20B6F7E9152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6104967" y="251806"/>
            <a:ext cx="5835034" cy="563398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64338824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-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81F30-94C3-1C40-931C-243AD28E4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82739"/>
            <a:ext cx="10935789" cy="785813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endParaRPr lang="en-FI" dirty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E2F8333C-1D37-5C84-80AF-42CAB9DED1B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38201" y="2021163"/>
            <a:ext cx="5327468" cy="3661569"/>
          </a:xfrm>
        </p:spPr>
        <p:txBody>
          <a:bodyPr/>
          <a:lstStyle>
            <a:lvl1pPr marL="228600" indent="-228600">
              <a:buClr>
                <a:schemeClr val="accent1"/>
              </a:buClr>
              <a:buFont typeface="Arial" panose="020B0604020202020204" pitchFamily="34" charset="0"/>
              <a:buChar char="•"/>
              <a:defRPr/>
            </a:lvl1pPr>
          </a:lstStyle>
          <a:p>
            <a:endParaRPr lang="en-FI" dirty="0"/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541E2CEF-B6BE-DD5E-C53B-53A71544F37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446521" y="2021163"/>
            <a:ext cx="5327468" cy="3661569"/>
          </a:xfrm>
        </p:spPr>
        <p:txBody>
          <a:bodyPr/>
          <a:lstStyle>
            <a:lvl1pPr marL="228600" indent="-228600">
              <a:buClr>
                <a:schemeClr val="accent1"/>
              </a:buClr>
              <a:buFont typeface="Arial" panose="020B0604020202020204" pitchFamily="34" charset="0"/>
              <a:buChar char="•"/>
              <a:defRPr/>
            </a:lvl1pPr>
          </a:lstStyle>
          <a:p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416745246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-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81F30-94C3-1C40-931C-243AD28E4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06409"/>
            <a:ext cx="10935789" cy="785813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endParaRPr lang="en-FI" dirty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E2F8333C-1D37-5C84-80AF-42CAB9DED1B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38201" y="2412274"/>
            <a:ext cx="5327468" cy="3183372"/>
          </a:xfrm>
        </p:spPr>
        <p:txBody>
          <a:bodyPr/>
          <a:lstStyle>
            <a:lvl1pPr marL="342900" indent="-342900">
              <a:buClr>
                <a:schemeClr val="accent1"/>
              </a:buClr>
              <a:buFont typeface="Arial" panose="020B0604020202020204" pitchFamily="34" charset="0"/>
              <a:buChar char="•"/>
              <a:defRPr/>
            </a:lvl1pPr>
          </a:lstStyle>
          <a:p>
            <a:endParaRPr lang="en-FI" dirty="0"/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541E2CEF-B6BE-DD5E-C53B-53A71544F37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446521" y="2412274"/>
            <a:ext cx="5327468" cy="3183372"/>
          </a:xfrm>
        </p:spPr>
        <p:txBody>
          <a:bodyPr/>
          <a:lstStyle>
            <a:lvl1pPr marL="228600" indent="-228600">
              <a:buClr>
                <a:schemeClr val="accent1"/>
              </a:buClr>
              <a:buFont typeface="Arial" panose="020B0604020202020204" pitchFamily="34" charset="0"/>
              <a:buChar char="•"/>
              <a:defRPr/>
            </a:lvl1pPr>
          </a:lstStyle>
          <a:p>
            <a:endParaRPr lang="en-FI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ABA0ED1-77DD-B6B2-735F-D9B23B02B0F4}"/>
              </a:ext>
            </a:extLst>
          </p:cNvPr>
          <p:cNvSpPr txBox="1">
            <a:spLocks/>
          </p:cNvSpPr>
          <p:nvPr userDrawn="1"/>
        </p:nvSpPr>
        <p:spPr>
          <a:xfrm>
            <a:off x="838200" y="1549093"/>
            <a:ext cx="3521765" cy="7858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i="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endParaRPr lang="en-FI" dirty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CA938F2A-9E7B-C724-29AE-EB83AC18ED25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838201" y="1810233"/>
            <a:ext cx="5327468" cy="40930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FI" dirty="0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430680B2-3291-D52F-0AEB-EA9ED5380596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446521" y="1810233"/>
            <a:ext cx="5327468" cy="40930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346892787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-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81F30-94C3-1C40-931C-243AD28E4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82739"/>
            <a:ext cx="10935789" cy="785813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endParaRPr lang="en-FI" dirty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E2F8333C-1D37-5C84-80AF-42CAB9DED1B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38201" y="2021163"/>
            <a:ext cx="5327468" cy="366156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FI" dirty="0"/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541E2CEF-B6BE-DD5E-C53B-53A71544F37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446521" y="2021163"/>
            <a:ext cx="5327468" cy="3661569"/>
          </a:xfrm>
        </p:spPr>
        <p:txBody>
          <a:bodyPr/>
          <a:lstStyle/>
          <a:p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333666889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- 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81F30-94C3-1C40-931C-243AD28E4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82739"/>
            <a:ext cx="9908569" cy="785813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223534721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nsi - Vihre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84B683CF-071B-6D9F-DEE4-CD6BD07064C0}"/>
              </a:ext>
            </a:extLst>
          </p:cNvPr>
          <p:cNvSpPr/>
          <p:nvPr userDrawn="1"/>
        </p:nvSpPr>
        <p:spPr>
          <a:xfrm>
            <a:off x="251716" y="256232"/>
            <a:ext cx="11688566" cy="5774076"/>
          </a:xfrm>
          <a:prstGeom prst="rect">
            <a:avLst/>
          </a:prstGeom>
          <a:solidFill>
            <a:srgbClr val="64BF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EBBCD849-00B7-1B96-137F-84623CC474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18930" y="2343042"/>
            <a:ext cx="5327009" cy="1102323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US" dirty="0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848F9E3B-E49D-ACDB-5B43-ACBCC069D1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18930" y="3838156"/>
            <a:ext cx="5327009" cy="609199"/>
          </a:xfrm>
        </p:spPr>
        <p:txBody>
          <a:bodyPr>
            <a:normAutofit/>
          </a:bodyPr>
          <a:lstStyle>
            <a:lvl1pPr marL="0" indent="0" algn="l">
              <a:buNone/>
              <a:defRPr sz="16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3DE24D-CDD8-A451-8397-A0E2C7DE13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59691" y="3838156"/>
            <a:ext cx="4368154" cy="23342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7F0F804-B9A9-5DDB-6957-3EB97E94691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14059" y="760089"/>
            <a:ext cx="931880" cy="5972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7A4D529-FDB4-2157-B7B0-E76B72C34FB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21122" y="1191893"/>
            <a:ext cx="1313816" cy="124215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73B5CFA-764F-0D4B-6882-65032F2BECD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891183" y="685612"/>
            <a:ext cx="1118719" cy="723877"/>
          </a:xfrm>
          <a:prstGeom prst="rect">
            <a:avLst/>
          </a:prstGeom>
        </p:spPr>
      </p:pic>
      <p:pic>
        <p:nvPicPr>
          <p:cNvPr id="11" name="Picture 10" descr="Logo&#10;&#10;Description automatically generated with medium confidence">
            <a:extLst>
              <a:ext uri="{FF2B5EF4-FFF2-40B4-BE49-F238E27FC236}">
                <a16:creationId xmlns:a16="http://schemas.microsoft.com/office/drawing/2014/main" id="{BF3BF066-ADBD-EE37-A114-A5C03792746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9480203" y="6323776"/>
            <a:ext cx="1105201" cy="253486"/>
          </a:xfrm>
          <a:prstGeom prst="rect">
            <a:avLst/>
          </a:prstGeom>
        </p:spPr>
      </p:pic>
      <p:pic>
        <p:nvPicPr>
          <p:cNvPr id="12" name="Picture 11" descr="Shape&#10;&#10;Description automatically generated with medium confidence">
            <a:extLst>
              <a:ext uri="{FF2B5EF4-FFF2-40B4-BE49-F238E27FC236}">
                <a16:creationId xmlns:a16="http://schemas.microsoft.com/office/drawing/2014/main" id="{41F4250F-9C74-4B20-F1F0-BF622E1E91EA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382863" y="6330916"/>
            <a:ext cx="1854863" cy="249839"/>
          </a:xfrm>
          <a:prstGeom prst="rect">
            <a:avLst/>
          </a:prstGeom>
        </p:spPr>
      </p:pic>
      <p:pic>
        <p:nvPicPr>
          <p:cNvPr id="14" name="Picture 13" descr="A picture containing logo&#10;&#10;Description automatically generated">
            <a:extLst>
              <a:ext uri="{FF2B5EF4-FFF2-40B4-BE49-F238E27FC236}">
                <a16:creationId xmlns:a16="http://schemas.microsoft.com/office/drawing/2014/main" id="{4AA6CB63-BB11-41AF-1593-6DDD65554648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827882" y="6326043"/>
            <a:ext cx="1112400" cy="253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2064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nsi - 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84B683CF-071B-6D9F-DEE4-CD6BD07064C0}"/>
              </a:ext>
            </a:extLst>
          </p:cNvPr>
          <p:cNvSpPr/>
          <p:nvPr userDrawn="1"/>
        </p:nvSpPr>
        <p:spPr>
          <a:xfrm>
            <a:off x="251716" y="256232"/>
            <a:ext cx="11688566" cy="5774076"/>
          </a:xfrm>
          <a:prstGeom prst="rect">
            <a:avLst/>
          </a:prstGeom>
          <a:solidFill>
            <a:srgbClr val="185B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092FE04-D190-D068-40B5-DF33AFECAC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1716" y="764861"/>
            <a:ext cx="3875784" cy="4531830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195F5E56-9EF8-8B0F-85CD-96B7B49A52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18930" y="2343042"/>
            <a:ext cx="5327009" cy="1102323"/>
          </a:xfrm>
        </p:spPr>
        <p:txBody>
          <a:bodyPr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US" dirty="0"/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A635F0C0-FDC2-3BDC-00F5-96B9A311F7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18930" y="3838156"/>
            <a:ext cx="5327009" cy="609199"/>
          </a:xfrm>
        </p:spPr>
        <p:txBody>
          <a:bodyPr>
            <a:normAutofit/>
          </a:bodyPr>
          <a:lstStyle>
            <a:lvl1pPr marL="0" indent="0" algn="l">
              <a:buNone/>
              <a:defRPr sz="16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US" dirty="0"/>
          </a:p>
        </p:txBody>
      </p:sp>
      <p:pic>
        <p:nvPicPr>
          <p:cNvPr id="5" name="Picture 4" descr="Logo&#10;&#10;Description automatically generated with medium confidence">
            <a:extLst>
              <a:ext uri="{FF2B5EF4-FFF2-40B4-BE49-F238E27FC236}">
                <a16:creationId xmlns:a16="http://schemas.microsoft.com/office/drawing/2014/main" id="{130BC280-F8D6-2FC7-316E-EE56859F671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480203" y="6323776"/>
            <a:ext cx="1105201" cy="253486"/>
          </a:xfrm>
          <a:prstGeom prst="rect">
            <a:avLst/>
          </a:prstGeom>
        </p:spPr>
      </p:pic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A4D05660-D070-CD1F-DE75-A4016E2D8D9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382863" y="6330916"/>
            <a:ext cx="1854863" cy="249839"/>
          </a:xfrm>
          <a:prstGeom prst="rect">
            <a:avLst/>
          </a:prstGeom>
        </p:spPr>
      </p:pic>
      <p:pic>
        <p:nvPicPr>
          <p:cNvPr id="9" name="Picture 8" descr="A picture containing logo&#10;&#10;Description automatically generated">
            <a:extLst>
              <a:ext uri="{FF2B5EF4-FFF2-40B4-BE49-F238E27FC236}">
                <a16:creationId xmlns:a16="http://schemas.microsoft.com/office/drawing/2014/main" id="{7587CA54-C1D4-9B5A-2797-14F669DD8D0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827882" y="6326043"/>
            <a:ext cx="1112400" cy="253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4736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nsi - Kelta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84B683CF-071B-6D9F-DEE4-CD6BD07064C0}"/>
              </a:ext>
            </a:extLst>
          </p:cNvPr>
          <p:cNvSpPr/>
          <p:nvPr userDrawn="1"/>
        </p:nvSpPr>
        <p:spPr>
          <a:xfrm>
            <a:off x="251716" y="256232"/>
            <a:ext cx="11688566" cy="5774076"/>
          </a:xfrm>
          <a:prstGeom prst="rect">
            <a:avLst/>
          </a:prstGeom>
          <a:solidFill>
            <a:srgbClr val="E8B7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EBBCD849-00B7-1B96-137F-84623CC474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18930" y="2343042"/>
            <a:ext cx="5327009" cy="1102323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US" dirty="0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848F9E3B-E49D-ACDB-5B43-ACBCC069D1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18930" y="3838156"/>
            <a:ext cx="5327009" cy="609199"/>
          </a:xfrm>
        </p:spPr>
        <p:txBody>
          <a:bodyPr>
            <a:normAutofit/>
          </a:bodyPr>
          <a:lstStyle>
            <a:lvl1pPr marL="0" indent="0" algn="l">
              <a:buNone/>
              <a:defRPr sz="16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96D2B05-F817-DAB8-E0A8-905FC4ECF7A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1716" y="1594022"/>
            <a:ext cx="4572871" cy="4436286"/>
          </a:xfrm>
          <a:prstGeom prst="rect">
            <a:avLst/>
          </a:prstGeom>
        </p:spPr>
      </p:pic>
      <p:pic>
        <p:nvPicPr>
          <p:cNvPr id="4" name="Picture 3" descr="Logo&#10;&#10;Description automatically generated with medium confidence">
            <a:extLst>
              <a:ext uri="{FF2B5EF4-FFF2-40B4-BE49-F238E27FC236}">
                <a16:creationId xmlns:a16="http://schemas.microsoft.com/office/drawing/2014/main" id="{4F197B85-9557-D82B-6B16-10FA5A0B9BD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480203" y="6323776"/>
            <a:ext cx="1105201" cy="253486"/>
          </a:xfrm>
          <a:prstGeom prst="rect">
            <a:avLst/>
          </a:prstGeom>
        </p:spPr>
      </p:pic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0290E00B-6616-516D-B7CF-D473512D2CE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382863" y="6330916"/>
            <a:ext cx="1854863" cy="249839"/>
          </a:xfrm>
          <a:prstGeom prst="rect">
            <a:avLst/>
          </a:prstGeom>
        </p:spPr>
      </p:pic>
      <p:pic>
        <p:nvPicPr>
          <p:cNvPr id="9" name="Picture 8" descr="A picture containing logo&#10;&#10;Description automatically generated">
            <a:extLst>
              <a:ext uri="{FF2B5EF4-FFF2-40B4-BE49-F238E27FC236}">
                <a16:creationId xmlns:a16="http://schemas.microsoft.com/office/drawing/2014/main" id="{BB75B037-FFC2-8CB0-60EE-D4DF48C21ED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827882" y="6326043"/>
            <a:ext cx="1112400" cy="253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38490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nsi - Vaaleanpuna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9A0FDAE7-8C30-F331-D510-2626023F5900}"/>
              </a:ext>
            </a:extLst>
          </p:cNvPr>
          <p:cNvSpPr/>
          <p:nvPr userDrawn="1"/>
        </p:nvSpPr>
        <p:spPr>
          <a:xfrm>
            <a:off x="251716" y="256232"/>
            <a:ext cx="11688566" cy="5774076"/>
          </a:xfrm>
          <a:prstGeom prst="rect">
            <a:avLst/>
          </a:prstGeom>
          <a:solidFill>
            <a:srgbClr val="F892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EBBCD849-00B7-1B96-137F-84623CC474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18930" y="2343042"/>
            <a:ext cx="5327009" cy="1102323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US" dirty="0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848F9E3B-E49D-ACDB-5B43-ACBCC069D1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18930" y="3838156"/>
            <a:ext cx="5327009" cy="609199"/>
          </a:xfrm>
        </p:spPr>
        <p:txBody>
          <a:bodyPr>
            <a:normAutofit/>
          </a:bodyPr>
          <a:lstStyle>
            <a:lvl1pPr marL="0" indent="0" algn="l">
              <a:buNone/>
              <a:defRPr sz="16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F77214C-661C-4E0D-3CC8-94B1423C72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46061" y="1403457"/>
            <a:ext cx="3634878" cy="3545600"/>
          </a:xfrm>
          <a:prstGeom prst="rect">
            <a:avLst/>
          </a:prstGeom>
        </p:spPr>
      </p:pic>
      <p:pic>
        <p:nvPicPr>
          <p:cNvPr id="4" name="Picture 3" descr="Logo&#10;&#10;Description automatically generated with medium confidence">
            <a:extLst>
              <a:ext uri="{FF2B5EF4-FFF2-40B4-BE49-F238E27FC236}">
                <a16:creationId xmlns:a16="http://schemas.microsoft.com/office/drawing/2014/main" id="{C3CE5EBD-1309-962B-B304-6EF829D7D1B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480203" y="6323776"/>
            <a:ext cx="1105201" cy="253486"/>
          </a:xfrm>
          <a:prstGeom prst="rect">
            <a:avLst/>
          </a:prstGeom>
        </p:spPr>
      </p:pic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7FC3DF3E-2DEC-4BD9-7156-20BE5B978C4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382863" y="6330916"/>
            <a:ext cx="1854863" cy="249839"/>
          </a:xfrm>
          <a:prstGeom prst="rect">
            <a:avLst/>
          </a:prstGeom>
        </p:spPr>
      </p:pic>
      <p:pic>
        <p:nvPicPr>
          <p:cNvPr id="9" name="Picture 8" descr="A picture containing logo&#10;&#10;Description automatically generated">
            <a:extLst>
              <a:ext uri="{FF2B5EF4-FFF2-40B4-BE49-F238E27FC236}">
                <a16:creationId xmlns:a16="http://schemas.microsoft.com/office/drawing/2014/main" id="{F7A5379E-F9D5-EC78-5156-6A1319BFD5F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827882" y="6326043"/>
            <a:ext cx="1112400" cy="253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03514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Kansi - Vihre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84B683CF-071B-6D9F-DEE4-CD6BD07064C0}"/>
              </a:ext>
            </a:extLst>
          </p:cNvPr>
          <p:cNvSpPr/>
          <p:nvPr userDrawn="1"/>
        </p:nvSpPr>
        <p:spPr>
          <a:xfrm>
            <a:off x="251716" y="256232"/>
            <a:ext cx="11688566" cy="5774076"/>
          </a:xfrm>
          <a:prstGeom prst="rect">
            <a:avLst/>
          </a:prstGeom>
          <a:solidFill>
            <a:srgbClr val="64BF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EBBCD849-00B7-1B96-137F-84623CC474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18930" y="2343042"/>
            <a:ext cx="5327009" cy="1102323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US" dirty="0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848F9E3B-E49D-ACDB-5B43-ACBCC069D1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18930" y="3838156"/>
            <a:ext cx="5327009" cy="609199"/>
          </a:xfrm>
        </p:spPr>
        <p:txBody>
          <a:bodyPr>
            <a:normAutofit/>
          </a:bodyPr>
          <a:lstStyle>
            <a:lvl1pPr marL="0" indent="0" algn="l">
              <a:buNone/>
              <a:defRPr sz="16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34FAA95-09D7-2412-3C72-04FFC30851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908352" y="1327172"/>
            <a:ext cx="2190682" cy="4703137"/>
          </a:xfrm>
          <a:prstGeom prst="rect">
            <a:avLst/>
          </a:prstGeom>
        </p:spPr>
      </p:pic>
      <p:pic>
        <p:nvPicPr>
          <p:cNvPr id="8" name="Picture 7" descr="Logo&#10;&#10;Description automatically generated with medium confidence">
            <a:extLst>
              <a:ext uri="{FF2B5EF4-FFF2-40B4-BE49-F238E27FC236}">
                <a16:creationId xmlns:a16="http://schemas.microsoft.com/office/drawing/2014/main" id="{4A4FBE63-30CE-29A3-40DD-CD99A562BBD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480203" y="6323776"/>
            <a:ext cx="1105201" cy="253486"/>
          </a:xfrm>
          <a:prstGeom prst="rect">
            <a:avLst/>
          </a:prstGeom>
        </p:spPr>
      </p:pic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5317F57A-196F-8414-86CC-CEFCA695C1D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382863" y="6330916"/>
            <a:ext cx="1854863" cy="249839"/>
          </a:xfrm>
          <a:prstGeom prst="rect">
            <a:avLst/>
          </a:prstGeom>
        </p:spPr>
      </p:pic>
      <p:pic>
        <p:nvPicPr>
          <p:cNvPr id="10" name="Picture 9" descr="A picture containing logo&#10;&#10;Description automatically generated">
            <a:extLst>
              <a:ext uri="{FF2B5EF4-FFF2-40B4-BE49-F238E27FC236}">
                <a16:creationId xmlns:a16="http://schemas.microsoft.com/office/drawing/2014/main" id="{459A6A54-A3C3-24F0-7B00-727999AD208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827882" y="6326043"/>
            <a:ext cx="1112400" cy="253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3692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Kansi - 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84B683CF-071B-6D9F-DEE4-CD6BD07064C0}"/>
              </a:ext>
            </a:extLst>
          </p:cNvPr>
          <p:cNvSpPr/>
          <p:nvPr userDrawn="1"/>
        </p:nvSpPr>
        <p:spPr>
          <a:xfrm>
            <a:off x="251716" y="256232"/>
            <a:ext cx="11688566" cy="5774076"/>
          </a:xfrm>
          <a:prstGeom prst="rect">
            <a:avLst/>
          </a:prstGeom>
          <a:solidFill>
            <a:srgbClr val="185B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A16BD0-F41E-FBB0-AC9B-8791CE2690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-268828" y="1293429"/>
            <a:ext cx="4651642" cy="5229911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195F5E56-9EF8-8B0F-85CD-96B7B49A52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18930" y="2343042"/>
            <a:ext cx="5327009" cy="1102323"/>
          </a:xfrm>
        </p:spPr>
        <p:txBody>
          <a:bodyPr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US" dirty="0"/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A635F0C0-FDC2-3BDC-00F5-96B9A311F7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18930" y="3838156"/>
            <a:ext cx="5327009" cy="609199"/>
          </a:xfrm>
        </p:spPr>
        <p:txBody>
          <a:bodyPr>
            <a:normAutofit/>
          </a:bodyPr>
          <a:lstStyle>
            <a:lvl1pPr marL="0" indent="0" algn="l">
              <a:buNone/>
              <a:defRPr sz="16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US" dirty="0"/>
          </a:p>
        </p:txBody>
      </p:sp>
      <p:pic>
        <p:nvPicPr>
          <p:cNvPr id="5" name="Picture 4" descr="Logo&#10;&#10;Description automatically generated with medium confidence">
            <a:extLst>
              <a:ext uri="{FF2B5EF4-FFF2-40B4-BE49-F238E27FC236}">
                <a16:creationId xmlns:a16="http://schemas.microsoft.com/office/drawing/2014/main" id="{0A285718-8DEF-7F4A-6409-497F6124D58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480203" y="6323776"/>
            <a:ext cx="1105201" cy="253486"/>
          </a:xfrm>
          <a:prstGeom prst="rect">
            <a:avLst/>
          </a:prstGeom>
        </p:spPr>
      </p:pic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93FB0380-3AF2-BE40-2B31-18BF7DF1CE4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382863" y="6330916"/>
            <a:ext cx="1854863" cy="249839"/>
          </a:xfrm>
          <a:prstGeom prst="rect">
            <a:avLst/>
          </a:prstGeom>
        </p:spPr>
      </p:pic>
      <p:pic>
        <p:nvPicPr>
          <p:cNvPr id="10" name="Picture 9" descr="A picture containing logo&#10;&#10;Description automatically generated">
            <a:extLst>
              <a:ext uri="{FF2B5EF4-FFF2-40B4-BE49-F238E27FC236}">
                <a16:creationId xmlns:a16="http://schemas.microsoft.com/office/drawing/2014/main" id="{29E9CCDD-8D92-29A6-7E19-DA94BA77621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827882" y="6326043"/>
            <a:ext cx="1112400" cy="253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5957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81F30-94C3-1C40-931C-243AD28E4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9698" y="782739"/>
            <a:ext cx="3521765" cy="785813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endParaRPr lang="en-FI" dirty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12B310E5-92A8-05DA-623C-CE23455117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31286" y="1926772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9" name="Content Placeholder 11">
            <a:extLst>
              <a:ext uri="{FF2B5EF4-FFF2-40B4-BE49-F238E27FC236}">
                <a16:creationId xmlns:a16="http://schemas.microsoft.com/office/drawing/2014/main" id="{A39D40DE-EB86-5F32-28E6-303C7992B637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269931" y="251806"/>
            <a:ext cx="5835034" cy="563398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34129069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Kansi - Vihre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84B683CF-071B-6D9F-DEE4-CD6BD07064C0}"/>
              </a:ext>
            </a:extLst>
          </p:cNvPr>
          <p:cNvSpPr/>
          <p:nvPr userDrawn="1"/>
        </p:nvSpPr>
        <p:spPr>
          <a:xfrm>
            <a:off x="251716" y="256232"/>
            <a:ext cx="11688566" cy="5774076"/>
          </a:xfrm>
          <a:prstGeom prst="rect">
            <a:avLst/>
          </a:prstGeom>
          <a:solidFill>
            <a:srgbClr val="64BF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EBBCD849-00B7-1B96-137F-84623CC474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18930" y="2343042"/>
            <a:ext cx="5327009" cy="1102323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US" dirty="0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848F9E3B-E49D-ACDB-5B43-ACBCC069D1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18930" y="3838156"/>
            <a:ext cx="5327009" cy="609199"/>
          </a:xfrm>
        </p:spPr>
        <p:txBody>
          <a:bodyPr>
            <a:normAutofit/>
          </a:bodyPr>
          <a:lstStyle>
            <a:lvl1pPr marL="0" indent="0" algn="l">
              <a:buNone/>
              <a:defRPr sz="16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US" dirty="0"/>
          </a:p>
        </p:txBody>
      </p:sp>
      <p:sp>
        <p:nvSpPr>
          <p:cNvPr id="6" name="Content Placeholder 11">
            <a:extLst>
              <a:ext uri="{FF2B5EF4-FFF2-40B4-BE49-F238E27FC236}">
                <a16:creationId xmlns:a16="http://schemas.microsoft.com/office/drawing/2014/main" id="{513C4C31-FA94-D112-ABF9-B2E37E4546AF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541865" y="535050"/>
            <a:ext cx="4817535" cy="521381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  <p:pic>
        <p:nvPicPr>
          <p:cNvPr id="8" name="Picture 7" descr="Logo&#10;&#10;Description automatically generated with medium confidence">
            <a:extLst>
              <a:ext uri="{FF2B5EF4-FFF2-40B4-BE49-F238E27FC236}">
                <a16:creationId xmlns:a16="http://schemas.microsoft.com/office/drawing/2014/main" id="{46816839-C459-49BC-87CE-5DA7B4C321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480203" y="6323776"/>
            <a:ext cx="1105201" cy="253486"/>
          </a:xfrm>
          <a:prstGeom prst="rect">
            <a:avLst/>
          </a:prstGeom>
        </p:spPr>
      </p:pic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A90F23DC-35EA-DA10-F755-BD9EFB260D1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382863" y="6330916"/>
            <a:ext cx="1854863" cy="249839"/>
          </a:xfrm>
          <a:prstGeom prst="rect">
            <a:avLst/>
          </a:prstGeom>
        </p:spPr>
      </p:pic>
      <p:pic>
        <p:nvPicPr>
          <p:cNvPr id="10" name="Picture 9" descr="A picture containing logo&#10;&#10;Description automatically generated">
            <a:extLst>
              <a:ext uri="{FF2B5EF4-FFF2-40B4-BE49-F238E27FC236}">
                <a16:creationId xmlns:a16="http://schemas.microsoft.com/office/drawing/2014/main" id="{F3F70A23-8AB0-2639-0087-DEC34D9136E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827882" y="6326043"/>
            <a:ext cx="1112400" cy="253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3781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Kansi - 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84B683CF-071B-6D9F-DEE4-CD6BD07064C0}"/>
              </a:ext>
            </a:extLst>
          </p:cNvPr>
          <p:cNvSpPr/>
          <p:nvPr userDrawn="1"/>
        </p:nvSpPr>
        <p:spPr>
          <a:xfrm>
            <a:off x="251716" y="256232"/>
            <a:ext cx="11688566" cy="5774076"/>
          </a:xfrm>
          <a:prstGeom prst="rect">
            <a:avLst/>
          </a:prstGeom>
          <a:solidFill>
            <a:srgbClr val="185B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dirty="0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195F5E56-9EF8-8B0F-85CD-96B7B49A52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18930" y="2343042"/>
            <a:ext cx="5327009" cy="1102323"/>
          </a:xfrm>
        </p:spPr>
        <p:txBody>
          <a:bodyPr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US" dirty="0"/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A635F0C0-FDC2-3BDC-00F5-96B9A311F7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18930" y="3838156"/>
            <a:ext cx="5327009" cy="609199"/>
          </a:xfrm>
        </p:spPr>
        <p:txBody>
          <a:bodyPr>
            <a:normAutofit/>
          </a:bodyPr>
          <a:lstStyle>
            <a:lvl1pPr marL="0" indent="0" algn="l">
              <a:buNone/>
              <a:defRPr sz="16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US" dirty="0"/>
          </a:p>
        </p:txBody>
      </p:sp>
      <p:sp>
        <p:nvSpPr>
          <p:cNvPr id="2" name="Content Placeholder 11">
            <a:extLst>
              <a:ext uri="{FF2B5EF4-FFF2-40B4-BE49-F238E27FC236}">
                <a16:creationId xmlns:a16="http://schemas.microsoft.com/office/drawing/2014/main" id="{C5026ABA-700A-3C99-CB19-DAACC04CC164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541865" y="535050"/>
            <a:ext cx="4817535" cy="521381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  <p:pic>
        <p:nvPicPr>
          <p:cNvPr id="5" name="Picture 4" descr="Logo&#10;&#10;Description automatically generated with medium confidence">
            <a:extLst>
              <a:ext uri="{FF2B5EF4-FFF2-40B4-BE49-F238E27FC236}">
                <a16:creationId xmlns:a16="http://schemas.microsoft.com/office/drawing/2014/main" id="{4DA3689A-2023-A558-0417-55D92BB101A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480203" y="6323776"/>
            <a:ext cx="1105201" cy="253486"/>
          </a:xfrm>
          <a:prstGeom prst="rect">
            <a:avLst/>
          </a:prstGeom>
        </p:spPr>
      </p:pic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46C70DDE-A4FB-52BF-17ED-072ABBCDD48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382863" y="6330916"/>
            <a:ext cx="1854863" cy="249839"/>
          </a:xfrm>
          <a:prstGeom prst="rect">
            <a:avLst/>
          </a:prstGeom>
        </p:spPr>
      </p:pic>
      <p:pic>
        <p:nvPicPr>
          <p:cNvPr id="10" name="Picture 9" descr="A picture containing logo&#10;&#10;Description automatically generated">
            <a:extLst>
              <a:ext uri="{FF2B5EF4-FFF2-40B4-BE49-F238E27FC236}">
                <a16:creationId xmlns:a16="http://schemas.microsoft.com/office/drawing/2014/main" id="{95D1E93A-86E8-76B1-3DD9-2CEF47CF369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827882" y="6326043"/>
            <a:ext cx="1112400" cy="253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68163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Kansi - Kelta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84B683CF-071B-6D9F-DEE4-CD6BD07064C0}"/>
              </a:ext>
            </a:extLst>
          </p:cNvPr>
          <p:cNvSpPr/>
          <p:nvPr userDrawn="1"/>
        </p:nvSpPr>
        <p:spPr>
          <a:xfrm>
            <a:off x="251716" y="256232"/>
            <a:ext cx="11688566" cy="5774076"/>
          </a:xfrm>
          <a:prstGeom prst="rect">
            <a:avLst/>
          </a:prstGeom>
          <a:solidFill>
            <a:srgbClr val="E8B7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EBBCD849-00B7-1B96-137F-84623CC474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18930" y="2343042"/>
            <a:ext cx="5327009" cy="1102323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US" dirty="0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848F9E3B-E49D-ACDB-5B43-ACBCC069D1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18930" y="3838156"/>
            <a:ext cx="5327009" cy="609199"/>
          </a:xfrm>
        </p:spPr>
        <p:txBody>
          <a:bodyPr>
            <a:normAutofit/>
          </a:bodyPr>
          <a:lstStyle>
            <a:lvl1pPr marL="0" indent="0" algn="l">
              <a:buNone/>
              <a:defRPr sz="16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US" dirty="0"/>
          </a:p>
        </p:txBody>
      </p:sp>
      <p:sp>
        <p:nvSpPr>
          <p:cNvPr id="2" name="Content Placeholder 11">
            <a:extLst>
              <a:ext uri="{FF2B5EF4-FFF2-40B4-BE49-F238E27FC236}">
                <a16:creationId xmlns:a16="http://schemas.microsoft.com/office/drawing/2014/main" id="{C413B2B5-E6FF-D923-B286-E757DEE720BE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541865" y="535050"/>
            <a:ext cx="4817535" cy="521381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  <p:pic>
        <p:nvPicPr>
          <p:cNvPr id="8" name="Picture 7" descr="Logo&#10;&#10;Description automatically generated with medium confidence">
            <a:extLst>
              <a:ext uri="{FF2B5EF4-FFF2-40B4-BE49-F238E27FC236}">
                <a16:creationId xmlns:a16="http://schemas.microsoft.com/office/drawing/2014/main" id="{73BE0CCB-C17F-A2F2-B6B9-E20397D428E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480203" y="6323776"/>
            <a:ext cx="1105201" cy="253486"/>
          </a:xfrm>
          <a:prstGeom prst="rect">
            <a:avLst/>
          </a:prstGeom>
        </p:spPr>
      </p:pic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0BBF1332-6B45-2C52-31FF-5F8497C46D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382863" y="6330916"/>
            <a:ext cx="1854863" cy="249839"/>
          </a:xfrm>
          <a:prstGeom prst="rect">
            <a:avLst/>
          </a:prstGeom>
        </p:spPr>
      </p:pic>
      <p:pic>
        <p:nvPicPr>
          <p:cNvPr id="10" name="Picture 9" descr="A picture containing logo&#10;&#10;Description automatically generated">
            <a:extLst>
              <a:ext uri="{FF2B5EF4-FFF2-40B4-BE49-F238E27FC236}">
                <a16:creationId xmlns:a16="http://schemas.microsoft.com/office/drawing/2014/main" id="{84CFC3F6-E3EF-6F8C-A53A-FE0E6094E9B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827882" y="6326043"/>
            <a:ext cx="1112400" cy="253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63356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Kansi - Vaaleanpuna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9A0FDAE7-8C30-F331-D510-2626023F5900}"/>
              </a:ext>
            </a:extLst>
          </p:cNvPr>
          <p:cNvSpPr/>
          <p:nvPr userDrawn="1"/>
        </p:nvSpPr>
        <p:spPr>
          <a:xfrm>
            <a:off x="251716" y="256232"/>
            <a:ext cx="11688566" cy="5774076"/>
          </a:xfrm>
          <a:prstGeom prst="rect">
            <a:avLst/>
          </a:prstGeom>
          <a:solidFill>
            <a:srgbClr val="F892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EBBCD849-00B7-1B96-137F-84623CC474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18930" y="2343042"/>
            <a:ext cx="5327009" cy="1102323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US" dirty="0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848F9E3B-E49D-ACDB-5B43-ACBCC069D1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18930" y="3838156"/>
            <a:ext cx="5327009" cy="609199"/>
          </a:xfrm>
        </p:spPr>
        <p:txBody>
          <a:bodyPr>
            <a:normAutofit/>
          </a:bodyPr>
          <a:lstStyle>
            <a:lvl1pPr marL="0" indent="0" algn="l">
              <a:buNone/>
              <a:defRPr sz="16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US" dirty="0"/>
          </a:p>
        </p:txBody>
      </p:sp>
      <p:sp>
        <p:nvSpPr>
          <p:cNvPr id="2" name="Content Placeholder 11">
            <a:extLst>
              <a:ext uri="{FF2B5EF4-FFF2-40B4-BE49-F238E27FC236}">
                <a16:creationId xmlns:a16="http://schemas.microsoft.com/office/drawing/2014/main" id="{6B3590FF-8289-5043-7530-287C7372396C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541865" y="535050"/>
            <a:ext cx="4817535" cy="521381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  <p:pic>
        <p:nvPicPr>
          <p:cNvPr id="8" name="Picture 7" descr="Logo&#10;&#10;Description automatically generated with medium confidence">
            <a:extLst>
              <a:ext uri="{FF2B5EF4-FFF2-40B4-BE49-F238E27FC236}">
                <a16:creationId xmlns:a16="http://schemas.microsoft.com/office/drawing/2014/main" id="{3BC31B43-F9BA-0E57-E8E8-B955F3ED415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480203" y="6323776"/>
            <a:ext cx="1105201" cy="253486"/>
          </a:xfrm>
          <a:prstGeom prst="rect">
            <a:avLst/>
          </a:prstGeom>
        </p:spPr>
      </p:pic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FC6BFE6B-474C-747C-6449-3D1B8AD0144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382863" y="6330916"/>
            <a:ext cx="1854863" cy="249839"/>
          </a:xfrm>
          <a:prstGeom prst="rect">
            <a:avLst/>
          </a:prstGeom>
        </p:spPr>
      </p:pic>
      <p:pic>
        <p:nvPicPr>
          <p:cNvPr id="10" name="Picture 9" descr="A picture containing logo&#10;&#10;Description automatically generated">
            <a:extLst>
              <a:ext uri="{FF2B5EF4-FFF2-40B4-BE49-F238E27FC236}">
                <a16:creationId xmlns:a16="http://schemas.microsoft.com/office/drawing/2014/main" id="{F9B41F7F-C644-14E0-C737-0C739FA6FFC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827882" y="6326043"/>
            <a:ext cx="1112400" cy="253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03104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kalvo - Vihre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84B683CF-071B-6D9F-DEE4-CD6BD07064C0}"/>
              </a:ext>
            </a:extLst>
          </p:cNvPr>
          <p:cNvSpPr/>
          <p:nvPr userDrawn="1"/>
        </p:nvSpPr>
        <p:spPr>
          <a:xfrm>
            <a:off x="251999" y="251505"/>
            <a:ext cx="11688002" cy="5774076"/>
          </a:xfrm>
          <a:prstGeom prst="rect">
            <a:avLst/>
          </a:prstGeom>
          <a:solidFill>
            <a:srgbClr val="92D2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1FB1B8-927F-F127-ECC1-C5AA85D3F5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4898" y="4024737"/>
            <a:ext cx="2288002" cy="20008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578A36A-05A0-B140-8062-436A4B4D962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89422" y="1186425"/>
            <a:ext cx="1313816" cy="12421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55969B9-EEC7-84FD-4FAF-28A91B0F533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20312" y="1763034"/>
            <a:ext cx="931880" cy="5972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EACA3E3-6F5B-728F-1CC8-EA2498720A0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085244" y="4024737"/>
            <a:ext cx="1333896" cy="200084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B8076F0-97CC-C013-9838-52D3E59FE8F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162867" y="4642015"/>
            <a:ext cx="922377" cy="138356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301F4E0-43E8-4A1D-12B3-A9C24AAF51AC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609081" y="1107470"/>
            <a:ext cx="771954" cy="4995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994E3DF-64F4-D933-DD0D-FBBCC9FB34EC}"/>
              </a:ext>
            </a:extLst>
          </p:cNvPr>
          <p:cNvSpPr txBox="1"/>
          <p:nvPr userDrawn="1"/>
        </p:nvSpPr>
        <p:spPr>
          <a:xfrm>
            <a:off x="235736" y="6338685"/>
            <a:ext cx="7926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6D066664-2074-E544-91B7-6829C2E24932}" type="slidenum">
              <a:rPr lang="fi-FI" altLang="fi-FI" sz="1200" b="1" i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‹#›</a:t>
            </a:fld>
            <a:endParaRPr lang="fi-FI" altLang="fi-FI" sz="1200" b="1" i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B2162160-C6D6-FEE7-EB38-764188ECEF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32495" y="2326677"/>
            <a:ext cx="5327009" cy="1102323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US" dirty="0"/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9E9FAB06-579E-997C-D507-3C7DE96A63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32495" y="3794425"/>
            <a:ext cx="5327009" cy="609199"/>
          </a:xfrm>
        </p:spPr>
        <p:txBody>
          <a:bodyPr>
            <a:normAutofit/>
          </a:bodyPr>
          <a:lstStyle>
            <a:lvl1pPr marL="0" indent="0" algn="ctr">
              <a:buNone/>
              <a:defRPr sz="16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US" dirty="0"/>
          </a:p>
        </p:txBody>
      </p:sp>
      <p:pic>
        <p:nvPicPr>
          <p:cNvPr id="7" name="Picture 6" descr="Logo&#10;&#10;Description automatically generated with medium confidence">
            <a:extLst>
              <a:ext uri="{FF2B5EF4-FFF2-40B4-BE49-F238E27FC236}">
                <a16:creationId xmlns:a16="http://schemas.microsoft.com/office/drawing/2014/main" id="{AAECECCD-E88B-926D-0F81-695D39993451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480203" y="6323776"/>
            <a:ext cx="1105201" cy="253486"/>
          </a:xfrm>
          <a:prstGeom prst="rect">
            <a:avLst/>
          </a:prstGeom>
        </p:spPr>
      </p:pic>
      <p:pic>
        <p:nvPicPr>
          <p:cNvPr id="15" name="Picture 14" descr="A picture containing logo&#10;&#10;Description automatically generated">
            <a:extLst>
              <a:ext uri="{FF2B5EF4-FFF2-40B4-BE49-F238E27FC236}">
                <a16:creationId xmlns:a16="http://schemas.microsoft.com/office/drawing/2014/main" id="{71A28066-149B-DA9E-4000-7B6B7C61F647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827882" y="6326043"/>
            <a:ext cx="1112400" cy="253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40199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kalvo - Kelta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84B683CF-071B-6D9F-DEE4-CD6BD07064C0}"/>
              </a:ext>
            </a:extLst>
          </p:cNvPr>
          <p:cNvSpPr/>
          <p:nvPr userDrawn="1"/>
        </p:nvSpPr>
        <p:spPr>
          <a:xfrm>
            <a:off x="251999" y="251505"/>
            <a:ext cx="11688002" cy="5774076"/>
          </a:xfrm>
          <a:prstGeom prst="rect">
            <a:avLst/>
          </a:prstGeom>
          <a:solidFill>
            <a:srgbClr val="EECD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0F47650-839D-64FC-8B9B-16DF3BE461F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871775" y="251505"/>
            <a:ext cx="3068225" cy="28487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3BDD096-AB7B-F0B2-4D84-F219EAC2C91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1998" y="2998309"/>
            <a:ext cx="4833085" cy="302727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8013EA2-3299-D5A3-15C6-76FA66974104}"/>
              </a:ext>
            </a:extLst>
          </p:cNvPr>
          <p:cNvSpPr txBox="1"/>
          <p:nvPr userDrawn="1"/>
        </p:nvSpPr>
        <p:spPr>
          <a:xfrm>
            <a:off x="235736" y="6338685"/>
            <a:ext cx="7926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6D066664-2074-E544-91B7-6829C2E24932}" type="slidenum">
              <a:rPr lang="fi-FI" altLang="fi-FI" sz="1200" b="1" i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‹#›</a:t>
            </a:fld>
            <a:endParaRPr lang="fi-FI" altLang="fi-FI" sz="1200" b="1" i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7FCCCA3-CA4B-DCFB-9A01-49D4180F50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32495" y="2326677"/>
            <a:ext cx="5327009" cy="1102323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US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E6E6A915-51C2-4EBF-53BC-0B5DC7E3BA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32495" y="3794425"/>
            <a:ext cx="5327009" cy="609199"/>
          </a:xfrm>
        </p:spPr>
        <p:txBody>
          <a:bodyPr>
            <a:normAutofit/>
          </a:bodyPr>
          <a:lstStyle>
            <a:lvl1pPr marL="0" indent="0" algn="ctr">
              <a:buNone/>
              <a:defRPr sz="16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US" dirty="0"/>
          </a:p>
        </p:txBody>
      </p:sp>
      <p:pic>
        <p:nvPicPr>
          <p:cNvPr id="8" name="Picture 7" descr="Logo&#10;&#10;Description automatically generated with medium confidence">
            <a:extLst>
              <a:ext uri="{FF2B5EF4-FFF2-40B4-BE49-F238E27FC236}">
                <a16:creationId xmlns:a16="http://schemas.microsoft.com/office/drawing/2014/main" id="{0605A63F-F842-1035-1E89-ACB04E282C3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480203" y="6323776"/>
            <a:ext cx="1105201" cy="253486"/>
          </a:xfrm>
          <a:prstGeom prst="rect">
            <a:avLst/>
          </a:prstGeom>
        </p:spPr>
      </p:pic>
      <p:pic>
        <p:nvPicPr>
          <p:cNvPr id="11" name="Picture 10" descr="A picture containing logo&#10;&#10;Description automatically generated">
            <a:extLst>
              <a:ext uri="{FF2B5EF4-FFF2-40B4-BE49-F238E27FC236}">
                <a16:creationId xmlns:a16="http://schemas.microsoft.com/office/drawing/2014/main" id="{C12D08A9-8D91-9364-AA8E-CDC0D67921F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827882" y="6326043"/>
            <a:ext cx="1112400" cy="253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83136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kalvo - 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84B683CF-071B-6D9F-DEE4-CD6BD07064C0}"/>
              </a:ext>
            </a:extLst>
          </p:cNvPr>
          <p:cNvSpPr/>
          <p:nvPr userDrawn="1"/>
        </p:nvSpPr>
        <p:spPr>
          <a:xfrm>
            <a:off x="251999" y="251505"/>
            <a:ext cx="11688002" cy="5774076"/>
          </a:xfrm>
          <a:prstGeom prst="rect">
            <a:avLst/>
          </a:prstGeom>
          <a:solidFill>
            <a:srgbClr val="5D8C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9CBC66-CA1A-6D97-EBAF-C1076AC492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1998" y="2342273"/>
            <a:ext cx="2667350" cy="36833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798F48-458A-A5A8-9EE2-10C62B0D571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28492" y="1801504"/>
            <a:ext cx="2211508" cy="244472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CFE5FB9-C997-0B21-B639-A4320B75F8E1}"/>
              </a:ext>
            </a:extLst>
          </p:cNvPr>
          <p:cNvSpPr txBox="1"/>
          <p:nvPr userDrawn="1"/>
        </p:nvSpPr>
        <p:spPr>
          <a:xfrm>
            <a:off x="235736" y="6338685"/>
            <a:ext cx="7926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6D066664-2074-E544-91B7-6829C2E24932}" type="slidenum">
              <a:rPr lang="fi-FI" altLang="fi-FI" sz="1200" b="1" i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‹#›</a:t>
            </a:fld>
            <a:endParaRPr lang="fi-FI" altLang="fi-FI" sz="1200" b="1" i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6B40E0A-0316-6C28-7C92-77F4670496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32495" y="2326677"/>
            <a:ext cx="5327009" cy="1102323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US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D321FCB2-B93B-9C25-56A5-D33FE27D0B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32495" y="3794425"/>
            <a:ext cx="5327009" cy="609199"/>
          </a:xfrm>
        </p:spPr>
        <p:txBody>
          <a:bodyPr>
            <a:normAutofit/>
          </a:bodyPr>
          <a:lstStyle>
            <a:lvl1pPr marL="0" indent="0" algn="ctr">
              <a:buNone/>
              <a:defRPr sz="16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US" dirty="0"/>
          </a:p>
        </p:txBody>
      </p:sp>
      <p:pic>
        <p:nvPicPr>
          <p:cNvPr id="8" name="Picture 7" descr="Logo&#10;&#10;Description automatically generated with medium confidence">
            <a:extLst>
              <a:ext uri="{FF2B5EF4-FFF2-40B4-BE49-F238E27FC236}">
                <a16:creationId xmlns:a16="http://schemas.microsoft.com/office/drawing/2014/main" id="{70E4FB09-5D0F-4E25-B2FE-DC448BBE1C2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480203" y="6323776"/>
            <a:ext cx="1105201" cy="253486"/>
          </a:xfrm>
          <a:prstGeom prst="rect">
            <a:avLst/>
          </a:prstGeom>
        </p:spPr>
      </p:pic>
      <p:pic>
        <p:nvPicPr>
          <p:cNvPr id="11" name="Picture 10" descr="A picture containing logo&#10;&#10;Description automatically generated">
            <a:extLst>
              <a:ext uri="{FF2B5EF4-FFF2-40B4-BE49-F238E27FC236}">
                <a16:creationId xmlns:a16="http://schemas.microsoft.com/office/drawing/2014/main" id="{2881D58D-4A24-5060-5D35-FD945203E70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827882" y="6326043"/>
            <a:ext cx="1112400" cy="253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26431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kalvo - Vaaleanpuna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84B683CF-071B-6D9F-DEE4-CD6BD07064C0}"/>
              </a:ext>
            </a:extLst>
          </p:cNvPr>
          <p:cNvSpPr/>
          <p:nvPr userDrawn="1"/>
        </p:nvSpPr>
        <p:spPr>
          <a:xfrm>
            <a:off x="251999" y="251505"/>
            <a:ext cx="11688002" cy="5774076"/>
          </a:xfrm>
          <a:prstGeom prst="rect">
            <a:avLst/>
          </a:prstGeom>
          <a:solidFill>
            <a:srgbClr val="FAB2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1A6207-5E81-F1A0-6B3E-F89F3B56DC0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8912" y="4574465"/>
            <a:ext cx="2849355" cy="15226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ED610E5-A200-A1BA-A4EC-C15DEB105B8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520806" y="4343566"/>
            <a:ext cx="959123" cy="168721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A26D852-2BC4-0F33-FF1B-E51262F710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53889" y="3998752"/>
            <a:ext cx="1155137" cy="20320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F2E3957-660C-DC7A-618D-EFAE3022088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208004" y="2027774"/>
            <a:ext cx="1202045" cy="77042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8D7284E-9009-94FE-E4C6-A86089410B4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81951" y="1205856"/>
            <a:ext cx="2343386" cy="20059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DE45D0E-524D-A8FD-C2A4-0912C93EB6FA}"/>
              </a:ext>
            </a:extLst>
          </p:cNvPr>
          <p:cNvSpPr txBox="1"/>
          <p:nvPr userDrawn="1"/>
        </p:nvSpPr>
        <p:spPr>
          <a:xfrm>
            <a:off x="235736" y="6338685"/>
            <a:ext cx="7926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6D066664-2074-E544-91B7-6829C2E24932}" type="slidenum">
              <a:rPr lang="fi-FI" altLang="fi-FI" sz="1200" b="1" i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‹#›</a:t>
            </a:fld>
            <a:endParaRPr lang="fi-FI" altLang="fi-FI" sz="1200" b="1" i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9804798-D62B-8E22-EC07-CCDD631476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32495" y="2326677"/>
            <a:ext cx="5327009" cy="1102323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US" dirty="0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17CCA334-D3FC-F093-4C53-33542CF680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32495" y="3794425"/>
            <a:ext cx="5327009" cy="609199"/>
          </a:xfrm>
        </p:spPr>
        <p:txBody>
          <a:bodyPr>
            <a:normAutofit/>
          </a:bodyPr>
          <a:lstStyle>
            <a:lvl1pPr marL="0" indent="0" algn="ctr">
              <a:buNone/>
              <a:defRPr sz="16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US" dirty="0"/>
          </a:p>
        </p:txBody>
      </p:sp>
      <p:pic>
        <p:nvPicPr>
          <p:cNvPr id="11" name="Picture 10" descr="Logo&#10;&#10;Description automatically generated with medium confidence">
            <a:extLst>
              <a:ext uri="{FF2B5EF4-FFF2-40B4-BE49-F238E27FC236}">
                <a16:creationId xmlns:a16="http://schemas.microsoft.com/office/drawing/2014/main" id="{1EE37430-C15A-A448-41B1-6904E9C3B75C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9480203" y="6323776"/>
            <a:ext cx="1105201" cy="253486"/>
          </a:xfrm>
          <a:prstGeom prst="rect">
            <a:avLst/>
          </a:prstGeom>
        </p:spPr>
      </p:pic>
      <p:pic>
        <p:nvPicPr>
          <p:cNvPr id="13" name="Picture 12" descr="A picture containing logo&#10;&#10;Description automatically generated">
            <a:extLst>
              <a:ext uri="{FF2B5EF4-FFF2-40B4-BE49-F238E27FC236}">
                <a16:creationId xmlns:a16="http://schemas.microsoft.com/office/drawing/2014/main" id="{18BE30AC-1518-2674-B635-D002E60F3FB6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27882" y="6326043"/>
            <a:ext cx="1112400" cy="253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09023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älikalvo - Vihre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84B683CF-071B-6D9F-DEE4-CD6BD07064C0}"/>
              </a:ext>
            </a:extLst>
          </p:cNvPr>
          <p:cNvSpPr/>
          <p:nvPr userDrawn="1"/>
        </p:nvSpPr>
        <p:spPr>
          <a:xfrm>
            <a:off x="251999" y="251505"/>
            <a:ext cx="11688002" cy="5774076"/>
          </a:xfrm>
          <a:prstGeom prst="rect">
            <a:avLst/>
          </a:prstGeom>
          <a:solidFill>
            <a:srgbClr val="92D2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578A36A-05A0-B140-8062-436A4B4D962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89422" y="976125"/>
            <a:ext cx="1313816" cy="12421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55969B9-EEC7-84FD-4FAF-28A91B0F533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05305" y="1253698"/>
            <a:ext cx="931880" cy="5972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301F4E0-43E8-4A1D-12B3-A9C24AAF51A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307316" y="1107470"/>
            <a:ext cx="771954" cy="4995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1CE9531-13F5-CE7A-AB63-D35F6183F5B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315924" y="2371226"/>
            <a:ext cx="1706473" cy="366359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D6C7433-4F2F-85A1-36D1-705393735D6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283372" y="3703525"/>
            <a:ext cx="771954" cy="4995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22FA486-D675-63E2-B1E4-BC44281B4540}"/>
              </a:ext>
            </a:extLst>
          </p:cNvPr>
          <p:cNvSpPr txBox="1"/>
          <p:nvPr userDrawn="1"/>
        </p:nvSpPr>
        <p:spPr>
          <a:xfrm>
            <a:off x="235736" y="6338685"/>
            <a:ext cx="7926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6D066664-2074-E544-91B7-6829C2E24932}" type="slidenum">
              <a:rPr lang="fi-FI" altLang="fi-FI" sz="1200" b="1" i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‹#›</a:t>
            </a:fld>
            <a:endParaRPr lang="fi-FI" altLang="fi-FI" sz="1200" b="1" i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1CB3C6E-CE0D-98D7-A8E2-203BB6DD41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32495" y="2326677"/>
            <a:ext cx="5327009" cy="1102323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US" dirty="0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1ACA5602-4C8E-915C-95E3-E4888267E4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32495" y="3794425"/>
            <a:ext cx="5327009" cy="609199"/>
          </a:xfrm>
        </p:spPr>
        <p:txBody>
          <a:bodyPr>
            <a:normAutofit/>
          </a:bodyPr>
          <a:lstStyle>
            <a:lvl1pPr marL="0" indent="0" algn="ctr">
              <a:buNone/>
              <a:defRPr sz="16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US" dirty="0"/>
          </a:p>
        </p:txBody>
      </p:sp>
      <p:pic>
        <p:nvPicPr>
          <p:cNvPr id="10" name="Picture 9" descr="Logo&#10;&#10;Description automatically generated with medium confidence">
            <a:extLst>
              <a:ext uri="{FF2B5EF4-FFF2-40B4-BE49-F238E27FC236}">
                <a16:creationId xmlns:a16="http://schemas.microsoft.com/office/drawing/2014/main" id="{80B58BCF-83AD-87F3-DB32-C17B61F30DC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9480203" y="6323776"/>
            <a:ext cx="1105201" cy="253486"/>
          </a:xfrm>
          <a:prstGeom prst="rect">
            <a:avLst/>
          </a:prstGeom>
        </p:spPr>
      </p:pic>
      <p:pic>
        <p:nvPicPr>
          <p:cNvPr id="13" name="Picture 12" descr="A picture containing logo&#10;&#10;Description automatically generated">
            <a:extLst>
              <a:ext uri="{FF2B5EF4-FFF2-40B4-BE49-F238E27FC236}">
                <a16:creationId xmlns:a16="http://schemas.microsoft.com/office/drawing/2014/main" id="{19D34AE3-9033-C66B-1C9D-B1AC8BA51F89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27882" y="6326043"/>
            <a:ext cx="1112400" cy="253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36114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älikalvo - 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84B683CF-071B-6D9F-DEE4-CD6BD07064C0}"/>
              </a:ext>
            </a:extLst>
          </p:cNvPr>
          <p:cNvSpPr/>
          <p:nvPr userDrawn="1"/>
        </p:nvSpPr>
        <p:spPr>
          <a:xfrm>
            <a:off x="251999" y="251505"/>
            <a:ext cx="11688002" cy="5774076"/>
          </a:xfrm>
          <a:prstGeom prst="rect">
            <a:avLst/>
          </a:prstGeom>
          <a:solidFill>
            <a:srgbClr val="5D8C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EBBCD849-00B7-1B96-137F-84623CC474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32495" y="2326677"/>
            <a:ext cx="5327009" cy="1102323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US" dirty="0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848F9E3B-E49D-ACDB-5B43-ACBCC069D1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32495" y="3794425"/>
            <a:ext cx="5327009" cy="609199"/>
          </a:xfrm>
        </p:spPr>
        <p:txBody>
          <a:bodyPr>
            <a:normAutofit/>
          </a:bodyPr>
          <a:lstStyle>
            <a:lvl1pPr marL="0" indent="0" algn="ctr">
              <a:buNone/>
              <a:defRPr sz="16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B17ECFC-97EC-54E9-185A-D18DF274ECA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89422" y="976125"/>
            <a:ext cx="1313816" cy="124215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8B86BB6-53EA-FCE3-1767-AE376989103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20312" y="2063366"/>
            <a:ext cx="931880" cy="5972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D19A5BB-D99E-D6AC-37DE-C8CAB0EE53E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307316" y="1107470"/>
            <a:ext cx="771954" cy="4995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001712B-0295-77DE-0519-07B5387C39F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flipH="1">
            <a:off x="-121804" y="2703165"/>
            <a:ext cx="3266352" cy="367240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556B4F7-7BE6-8BA3-C2C5-522F5472CAED}"/>
              </a:ext>
            </a:extLst>
          </p:cNvPr>
          <p:cNvSpPr txBox="1"/>
          <p:nvPr userDrawn="1"/>
        </p:nvSpPr>
        <p:spPr>
          <a:xfrm>
            <a:off x="235736" y="6338685"/>
            <a:ext cx="7926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6D066664-2074-E544-91B7-6829C2E24932}" type="slidenum">
              <a:rPr lang="fi-FI" altLang="fi-FI" sz="1200" b="1" i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‹#›</a:t>
            </a:fld>
            <a:endParaRPr lang="fi-FI" altLang="fi-FI" sz="1200" b="1" i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Picture 6" descr="Logo&#10;&#10;Description automatically generated with medium confidence">
            <a:extLst>
              <a:ext uri="{FF2B5EF4-FFF2-40B4-BE49-F238E27FC236}">
                <a16:creationId xmlns:a16="http://schemas.microsoft.com/office/drawing/2014/main" id="{08920560-5C2E-5B13-CA66-92C1DD50AAD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9480203" y="6323776"/>
            <a:ext cx="1105201" cy="253486"/>
          </a:xfrm>
          <a:prstGeom prst="rect">
            <a:avLst/>
          </a:prstGeom>
        </p:spPr>
      </p:pic>
      <p:pic>
        <p:nvPicPr>
          <p:cNvPr id="11" name="Picture 10" descr="A picture containing logo&#10;&#10;Description automatically generated">
            <a:extLst>
              <a:ext uri="{FF2B5EF4-FFF2-40B4-BE49-F238E27FC236}">
                <a16:creationId xmlns:a16="http://schemas.microsoft.com/office/drawing/2014/main" id="{FCB5C360-EAF1-8C18-DFA9-262E029D4537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27882" y="6326043"/>
            <a:ext cx="1112400" cy="253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9587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81F30-94C3-1C40-931C-243AD28E4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9698" y="782739"/>
            <a:ext cx="3521765" cy="785813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endParaRPr lang="en-FI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31D452-B069-3513-7895-1E05AC40607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829698" y="2021163"/>
            <a:ext cx="4356652" cy="3661569"/>
          </a:xfrm>
        </p:spPr>
        <p:txBody>
          <a:bodyPr/>
          <a:lstStyle/>
          <a:p>
            <a:endParaRPr lang="en-FI" dirty="0"/>
          </a:p>
        </p:txBody>
      </p:sp>
      <p:sp>
        <p:nvSpPr>
          <p:cNvPr id="6" name="Content Placeholder 11">
            <a:extLst>
              <a:ext uri="{FF2B5EF4-FFF2-40B4-BE49-F238E27FC236}">
                <a16:creationId xmlns:a16="http://schemas.microsoft.com/office/drawing/2014/main" id="{A5B21D32-70E9-80F8-C4B9-2B5132531D11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269931" y="251806"/>
            <a:ext cx="5835034" cy="563398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83959821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oppukalvo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787BDEF-49EB-F2C9-E876-1638A73B361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85B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B593C4-8031-9BC9-7A08-9B05051256E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99827" y="2140666"/>
            <a:ext cx="2878768" cy="4717333"/>
          </a:xfrm>
          <a:prstGeom prst="rect">
            <a:avLst/>
          </a:prstGeom>
        </p:spPr>
      </p:pic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203186F8-1029-6232-3284-821F86F6F1B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031490" y="2632770"/>
            <a:ext cx="3679477" cy="495603"/>
          </a:xfrm>
          <a:prstGeom prst="rect">
            <a:avLst/>
          </a:prstGeom>
        </p:spPr>
      </p:pic>
      <p:pic>
        <p:nvPicPr>
          <p:cNvPr id="14" name="Picture 13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81D37B34-ED83-E443-4D48-CE87DC8AE9A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070420" y="3553142"/>
            <a:ext cx="2167200" cy="497064"/>
          </a:xfrm>
          <a:prstGeom prst="rect">
            <a:avLst/>
          </a:prstGeom>
        </p:spPr>
      </p:pic>
      <p:pic>
        <p:nvPicPr>
          <p:cNvPr id="15" name="Picture 14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9A00AC72-19BF-8600-5C59-239C6CFF2B6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570167" y="3553142"/>
            <a:ext cx="2174400" cy="496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61815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oppukalvo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787BDEF-49EB-F2C9-E876-1638A73B361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85B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F85A38-BDB2-E590-7C48-46A4C47EE29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2885" y="1563756"/>
            <a:ext cx="3832652" cy="5307496"/>
          </a:xfrm>
          <a:prstGeom prst="rect">
            <a:avLst/>
          </a:prstGeom>
        </p:spPr>
      </p:pic>
      <p:pic>
        <p:nvPicPr>
          <p:cNvPr id="2" name="Picture 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E75EF02B-C6BD-8DF9-06AE-2E03A1CFF81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031490" y="2632770"/>
            <a:ext cx="3679477" cy="495603"/>
          </a:xfrm>
          <a:prstGeom prst="rect">
            <a:avLst/>
          </a:prstGeom>
        </p:spPr>
      </p:pic>
      <p:pic>
        <p:nvPicPr>
          <p:cNvPr id="7" name="Picture 6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06BA5851-C56A-4857-A522-40D1D1EC99C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070420" y="3553142"/>
            <a:ext cx="2167200" cy="497064"/>
          </a:xfrm>
          <a:prstGeom prst="rect">
            <a:avLst/>
          </a:prstGeom>
        </p:spPr>
      </p:pic>
      <p:pic>
        <p:nvPicPr>
          <p:cNvPr id="8" name="Picture 7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30E850D1-A622-60C4-24B3-4E4CC5DFD3F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570167" y="3553142"/>
            <a:ext cx="2174400" cy="496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53145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Kansi - Vihreä"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7142056-FD20-5939-2E02-6C6B6519C8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43613" y="974290"/>
            <a:ext cx="1448268" cy="16934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5414DFA-1E5B-D19A-1CAB-A873EFAE807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354043" y="1587761"/>
            <a:ext cx="1874113" cy="100147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A6422D3-EEF0-B43C-886F-786C334074F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990318" y="896248"/>
            <a:ext cx="790256" cy="169658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9478C61-DD34-5389-7EE5-7D18572445A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502979" y="906408"/>
            <a:ext cx="1644999" cy="184949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70A0FF2-ABF4-F3DC-5745-062AE4407BE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9860608" y="1154406"/>
            <a:ext cx="1429244" cy="139414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C7D69AF-4A6E-676A-5716-E87D23DD2577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66785" y="3559097"/>
            <a:ext cx="1792576" cy="162025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40F0861-A7BE-0D72-D593-B8F63F2BDDB0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576097" y="3468205"/>
            <a:ext cx="1301286" cy="180203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BD428E0-B126-D7DC-E498-53B29287717F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5694119" y="3578675"/>
            <a:ext cx="1016756" cy="158109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9727E0F-4FF7-904D-F864-A62D111450BE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7527611" y="3594574"/>
            <a:ext cx="1595736" cy="154929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0026685-930B-C6D3-51C0-C7C561A4A6D7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9940083" y="3456936"/>
            <a:ext cx="1073767" cy="1824572"/>
          </a:xfrm>
          <a:prstGeom prst="rect">
            <a:avLst/>
          </a:prstGeom>
        </p:spPr>
      </p:pic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600C5D0A-A9B1-6464-CCD9-C03DA5D241AB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9832927" y="6262132"/>
            <a:ext cx="1952373" cy="261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1259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Kansi - Vihreä"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2C2AC1B-9161-317F-569B-CA4F5825CEF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99329" y="3280793"/>
            <a:ext cx="1885008" cy="188500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E73EAD1-BA16-5ABB-C27E-D825776A04D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70129" y="3280793"/>
            <a:ext cx="1885008" cy="188500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3B3403F-92F4-6902-3A02-2AAF04A30D5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507662" y="3285485"/>
            <a:ext cx="1885008" cy="18960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BEFCEAC-3D2B-FD62-6C5E-58F4906F171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99329" y="1021587"/>
            <a:ext cx="1885008" cy="18850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C027191-3F33-2EFE-226A-7FA95DAE7A8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970129" y="1021587"/>
            <a:ext cx="1885008" cy="188500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8D28074-0236-4153-200C-35752FA7F13B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507662" y="1021587"/>
            <a:ext cx="1885008" cy="188500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228E54F3-8041-799D-627A-D4FB5956A9C4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7311729" y="1021587"/>
            <a:ext cx="1910141" cy="188500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ED48C867-7468-44B5-4D62-4D793994B8E4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5140929" y="1021587"/>
            <a:ext cx="1885008" cy="188500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2EBF5903-724B-AB5E-7D06-C301EEF6DE96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7311729" y="3280794"/>
            <a:ext cx="1910141" cy="1905378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EEF8AE59-A92C-F34B-F58F-F3C8C4E76AE8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5140929" y="3280793"/>
            <a:ext cx="1885008" cy="1885008"/>
          </a:xfrm>
          <a:prstGeom prst="rect">
            <a:avLst/>
          </a:prstGeom>
        </p:spPr>
      </p:pic>
      <p:pic>
        <p:nvPicPr>
          <p:cNvPr id="2" name="Picture 1" descr="Shape&#10;&#10;Description automatically generated with medium confidence">
            <a:extLst>
              <a:ext uri="{FF2B5EF4-FFF2-40B4-BE49-F238E27FC236}">
                <a16:creationId xmlns:a16="http://schemas.microsoft.com/office/drawing/2014/main" id="{F27FAEA3-B33E-F4D8-09F6-EEA78A25F0D3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9832927" y="6262132"/>
            <a:ext cx="1952373" cy="261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78241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Kansi - Vihreä"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67CE429-C314-0E3A-F662-9813A4CF09A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66744" y="1021877"/>
            <a:ext cx="940914" cy="10297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177F68E-CE8D-8877-4624-8746961AA5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956218" y="1019750"/>
            <a:ext cx="946141" cy="94614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46A3989-30A5-1018-AFCD-B5B7D25C104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152262" y="1030205"/>
            <a:ext cx="935686" cy="93568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BF1CDAC-0339-8998-8E37-BB56887164D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337851" y="1030205"/>
            <a:ext cx="1089891" cy="100625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E42BDBF-1805-F74B-59DC-26155DD8C2C6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224139" y="2188924"/>
            <a:ext cx="943526" cy="95908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7C5B87E-80A2-FF81-EBB0-54F5C271FE4D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4371345" y="2190667"/>
            <a:ext cx="1089891" cy="94750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50C0958-098A-E473-6DA9-4D3FEBC8F44E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5664916" y="2187602"/>
            <a:ext cx="950571" cy="95057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57AF72B-69F0-3275-9364-653DDDF86FAE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6819167" y="2187601"/>
            <a:ext cx="998297" cy="96142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182DB7B-B642-18E4-91B1-4B0067C5B497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8021145" y="2188924"/>
            <a:ext cx="946716" cy="106242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3CADB27-0207-84DB-98FA-AC005354C947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2526928" y="3621423"/>
            <a:ext cx="974130" cy="106613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B4C5D41-2D0F-999B-1B63-5E4ABC8E5C6E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4911080" y="3621424"/>
            <a:ext cx="973137" cy="97313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1763EC5-380A-9A6E-D09A-C5E36FB157F4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6102659" y="3621424"/>
            <a:ext cx="973138" cy="97313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B5B4E75-7E00-78BD-82B5-B29A978E1978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7294239" y="3621423"/>
            <a:ext cx="1123910" cy="103766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DFAD1438-8223-EF5F-E986-B7CC65EF1F91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3225896" y="4808905"/>
            <a:ext cx="966748" cy="98268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BBA2FF77-4439-BDF8-D854-E61D3DF2B20B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4368071" y="4812566"/>
            <a:ext cx="1115165" cy="969478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839BE8A2-BA06-77F4-FC03-E8A58DF079B7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5658663" y="4808906"/>
            <a:ext cx="973139" cy="973138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94A012B8-43B7-41EF-C10C-C9F550BA6821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6807229" y="4808905"/>
            <a:ext cx="1020375" cy="982683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A495BDA-24F5-926B-1878-24FFD245C18E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8003031" y="4808905"/>
            <a:ext cx="973139" cy="109207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8783CBD-77C9-83AB-0687-F2188715D92E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3761481" y="1023670"/>
            <a:ext cx="940914" cy="94091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7C9751A-DCEA-E58F-B748-BBB587C70112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8677644" y="1030204"/>
            <a:ext cx="948087" cy="94808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5FC30C1-2825-37A1-B595-9A80B273B689}"/>
              </a:ext>
            </a:extLst>
          </p:cNvPr>
          <p:cNvPicPr>
            <a:picLocks noChangeAspect="1"/>
          </p:cNvPicPr>
          <p:nvPr userDrawn="1"/>
        </p:nvPicPr>
        <p:blipFill>
          <a:blip r:embed="rId22"/>
          <a:stretch>
            <a:fillRect/>
          </a:stretch>
        </p:blipFill>
        <p:spPr>
          <a:xfrm>
            <a:off x="3724415" y="3631254"/>
            <a:ext cx="963307" cy="96330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B2313AC-693C-96DD-B052-478EC098C9F1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tretch>
            <a:fillRect/>
          </a:stretch>
        </p:blipFill>
        <p:spPr>
          <a:xfrm>
            <a:off x="8636591" y="3611879"/>
            <a:ext cx="982681" cy="982681"/>
          </a:xfrm>
          <a:prstGeom prst="rect">
            <a:avLst/>
          </a:prstGeom>
        </p:spPr>
      </p:pic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B94A261C-B43B-CC26-A17D-82961B8D08F9}"/>
              </a:ext>
            </a:extLst>
          </p:cNvPr>
          <p:cNvPicPr>
            <a:picLocks noChangeAspect="1"/>
          </p:cNvPicPr>
          <p:nvPr userDrawn="1"/>
        </p:nvPicPr>
        <p:blipFill>
          <a:blip r:embed="rId24"/>
          <a:stretch>
            <a:fillRect/>
          </a:stretch>
        </p:blipFill>
        <p:spPr>
          <a:xfrm>
            <a:off x="9832927" y="6262132"/>
            <a:ext cx="1952373" cy="261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59291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81F30-94C3-1C40-931C-243AD28E4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82739"/>
            <a:ext cx="8314508" cy="785813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endParaRPr lang="en-FI" dirty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E2F8333C-1D37-5C84-80AF-42CAB9DED1B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38201" y="2021163"/>
            <a:ext cx="8314508" cy="3661569"/>
          </a:xfrm>
        </p:spPr>
        <p:txBody>
          <a:bodyPr/>
          <a:lstStyle/>
          <a:p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34962055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E2F8333C-1D37-5C84-80AF-42CAB9DED1B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38201" y="2021163"/>
            <a:ext cx="8314508" cy="3661569"/>
          </a:xfrm>
        </p:spPr>
        <p:txBody>
          <a:bodyPr/>
          <a:lstStyle/>
          <a:p>
            <a:endParaRPr lang="en-FI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D7ECBD7-6868-196C-DB66-E8E4E553BA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82739"/>
            <a:ext cx="8314508" cy="785813"/>
          </a:xfrm>
        </p:spPr>
        <p:txBody>
          <a:bodyPr/>
          <a:lstStyle/>
          <a:p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33545356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E2F8333C-1D37-5C84-80AF-42CAB9DED1B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38201" y="2021163"/>
            <a:ext cx="8314508" cy="3661569"/>
          </a:xfrm>
        </p:spPr>
        <p:txBody>
          <a:bodyPr/>
          <a:lstStyle/>
          <a:p>
            <a:endParaRPr lang="en-FI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07EE379-E0D9-C4B8-525D-E446B06D44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82739"/>
            <a:ext cx="8314508" cy="785813"/>
          </a:xfrm>
        </p:spPr>
        <p:txBody>
          <a:bodyPr/>
          <a:lstStyle/>
          <a:p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12630352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3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18" Type="http://schemas.openxmlformats.org/officeDocument/2006/relationships/slideLayout" Target="../slideLayouts/slideLayout36.xml"/><Relationship Id="rId26" Type="http://schemas.openxmlformats.org/officeDocument/2006/relationships/theme" Target="../theme/theme2.xml"/><Relationship Id="rId3" Type="http://schemas.openxmlformats.org/officeDocument/2006/relationships/slideLayout" Target="../slideLayouts/slideLayout21.xml"/><Relationship Id="rId21" Type="http://schemas.openxmlformats.org/officeDocument/2006/relationships/slideLayout" Target="../slideLayouts/slideLayout39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35.xml"/><Relationship Id="rId25" Type="http://schemas.openxmlformats.org/officeDocument/2006/relationships/slideLayout" Target="../slideLayouts/slideLayout43.xml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20" Type="http://schemas.openxmlformats.org/officeDocument/2006/relationships/slideLayout" Target="../slideLayouts/slideLayout38.xml"/><Relationship Id="rId29" Type="http://schemas.openxmlformats.org/officeDocument/2006/relationships/image" Target="../media/image5.png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42.xml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41.xml"/><Relationship Id="rId28" Type="http://schemas.openxmlformats.org/officeDocument/2006/relationships/image" Target="../media/image1.png"/><Relationship Id="rId10" Type="http://schemas.openxmlformats.org/officeDocument/2006/relationships/slideLayout" Target="../slideLayouts/slideLayout28.xml"/><Relationship Id="rId19" Type="http://schemas.openxmlformats.org/officeDocument/2006/relationships/slideLayout" Target="../slideLayouts/slideLayout37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40.xml"/><Relationship Id="rId27" Type="http://schemas.openxmlformats.org/officeDocument/2006/relationships/image" Target="../media/image4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6.xml"/><Relationship Id="rId1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17" Type="http://schemas.openxmlformats.org/officeDocument/2006/relationships/slideLayout" Target="../slideLayouts/slideLayout60.xml"/><Relationship Id="rId2" Type="http://schemas.openxmlformats.org/officeDocument/2006/relationships/slideLayout" Target="../slideLayouts/slideLayout45.xml"/><Relationship Id="rId16" Type="http://schemas.openxmlformats.org/officeDocument/2006/relationships/slideLayout" Target="../slideLayouts/slideLayout59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53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slideLayout" Target="../slideLayouts/slideLayout57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4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642D1F5-36C1-18ED-3A6F-6662D52AD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FI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E3AB6A-BBB2-A295-68E8-402D854D2C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FI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9E75B6B-A566-6D2C-D9FB-973D1D88FF29}"/>
              </a:ext>
            </a:extLst>
          </p:cNvPr>
          <p:cNvSpPr/>
          <p:nvPr userDrawn="1"/>
        </p:nvSpPr>
        <p:spPr>
          <a:xfrm>
            <a:off x="1" y="6120582"/>
            <a:ext cx="12192000" cy="737418"/>
          </a:xfrm>
          <a:prstGeom prst="rect">
            <a:avLst/>
          </a:prstGeom>
          <a:solidFill>
            <a:srgbClr val="64BF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8CE8820-8C1E-C2CF-6535-3421F681E4F8}"/>
              </a:ext>
            </a:extLst>
          </p:cNvPr>
          <p:cNvSpPr txBox="1"/>
          <p:nvPr userDrawn="1"/>
        </p:nvSpPr>
        <p:spPr>
          <a:xfrm>
            <a:off x="235736" y="6338685"/>
            <a:ext cx="7926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6D066664-2074-E544-91B7-6829C2E24932}" type="slidenum">
              <a:rPr lang="fi-FI" altLang="fi-FI" sz="1200" b="1" i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‹#›</a:t>
            </a:fld>
            <a:endParaRPr lang="fi-FI" altLang="fi-FI" sz="1200" b="1" i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D67024E6-9C53-8950-14DC-CF71E2B7610E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7215765" y="6358075"/>
            <a:ext cx="1854863" cy="249839"/>
          </a:xfrm>
          <a:prstGeom prst="rect">
            <a:avLst/>
          </a:prstGeom>
        </p:spPr>
      </p:pic>
      <p:pic>
        <p:nvPicPr>
          <p:cNvPr id="8" name="Picture 7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2E91ED22-CC83-5407-0ABB-F9601E1C8109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9313106" y="6344412"/>
            <a:ext cx="1105200" cy="253486"/>
          </a:xfrm>
          <a:prstGeom prst="rect">
            <a:avLst/>
          </a:prstGeom>
        </p:spPr>
      </p:pic>
      <p:pic>
        <p:nvPicPr>
          <p:cNvPr id="15" name="Picture 14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6DCDD746-1FC2-7B40-4307-CC635AF5C124}"/>
              </a:ext>
            </a:extLst>
          </p:cNvPr>
          <p:cNvPicPr>
            <a:picLocks noChangeAspect="1"/>
          </p:cNvPicPr>
          <p:nvPr userDrawn="1"/>
        </p:nvPicPr>
        <p:blipFill>
          <a:blip r:embed="rId22"/>
          <a:stretch>
            <a:fillRect/>
          </a:stretch>
        </p:blipFill>
        <p:spPr>
          <a:xfrm>
            <a:off x="10660784" y="6350251"/>
            <a:ext cx="1105015" cy="252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489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9" r:id="rId1"/>
    <p:sldLayoutId id="2147484023" r:id="rId2"/>
    <p:sldLayoutId id="2147484101" r:id="rId3"/>
    <p:sldLayoutId id="2147484026" r:id="rId4"/>
    <p:sldLayoutId id="2147484027" r:id="rId5"/>
    <p:sldLayoutId id="2147484028" r:id="rId6"/>
    <p:sldLayoutId id="2147484030" r:id="rId7"/>
    <p:sldLayoutId id="2147484065" r:id="rId8"/>
    <p:sldLayoutId id="2147484066" r:id="rId9"/>
    <p:sldLayoutId id="2147484067" r:id="rId10"/>
    <p:sldLayoutId id="2147484068" r:id="rId11"/>
    <p:sldLayoutId id="2147484057" r:id="rId12"/>
    <p:sldLayoutId id="2147484062" r:id="rId13"/>
    <p:sldLayoutId id="2147484031" r:id="rId14"/>
    <p:sldLayoutId id="2147484058" r:id="rId15"/>
    <p:sldLayoutId id="2147484063" r:id="rId16"/>
    <p:sldLayoutId id="2147484060" r:id="rId17"/>
    <p:sldLayoutId id="2147484061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i="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642D1F5-36C1-18ED-3A6F-6662D52AD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FI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E3AB6A-BBB2-A295-68E8-402D854D2C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FI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8CE8820-8C1E-C2CF-6535-3421F681E4F8}"/>
              </a:ext>
            </a:extLst>
          </p:cNvPr>
          <p:cNvSpPr txBox="1"/>
          <p:nvPr userDrawn="1"/>
        </p:nvSpPr>
        <p:spPr>
          <a:xfrm>
            <a:off x="235736" y="6338685"/>
            <a:ext cx="7926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6D066664-2074-E544-91B7-6829C2E24932}" type="slidenum">
              <a:rPr lang="fi-FI" altLang="fi-FI" sz="1200" b="1" i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‹#›</a:t>
            </a:fld>
            <a:endParaRPr lang="fi-FI" altLang="fi-FI" sz="1200" b="1" i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Picture 9" descr="Logo&#10;&#10;Description automatically generated with medium confidence">
            <a:extLst>
              <a:ext uri="{FF2B5EF4-FFF2-40B4-BE49-F238E27FC236}">
                <a16:creationId xmlns:a16="http://schemas.microsoft.com/office/drawing/2014/main" id="{7B4CCCD3-E87B-7DEC-42AC-F2858BDE40BB}"/>
              </a:ext>
            </a:extLst>
          </p:cNvPr>
          <p:cNvPicPr>
            <a:picLocks noChangeAspect="1"/>
          </p:cNvPicPr>
          <p:nvPr userDrawn="1"/>
        </p:nvPicPr>
        <p:blipFill>
          <a:blip r:embed="rId27"/>
          <a:stretch>
            <a:fillRect/>
          </a:stretch>
        </p:blipFill>
        <p:spPr>
          <a:xfrm>
            <a:off x="9313105" y="6350935"/>
            <a:ext cx="1105201" cy="253486"/>
          </a:xfrm>
          <a:prstGeom prst="rect">
            <a:avLst/>
          </a:prstGeom>
        </p:spPr>
      </p:pic>
      <p:pic>
        <p:nvPicPr>
          <p:cNvPr id="13" name="Picture 12" descr="Shape&#10;&#10;Description automatically generated with medium confidence">
            <a:extLst>
              <a:ext uri="{FF2B5EF4-FFF2-40B4-BE49-F238E27FC236}">
                <a16:creationId xmlns:a16="http://schemas.microsoft.com/office/drawing/2014/main" id="{0E704C44-A133-60F7-BBF4-BC0FAC62BEDD}"/>
              </a:ext>
            </a:extLst>
          </p:cNvPr>
          <p:cNvPicPr>
            <a:picLocks noChangeAspect="1"/>
          </p:cNvPicPr>
          <p:nvPr userDrawn="1"/>
        </p:nvPicPr>
        <p:blipFill>
          <a:blip r:embed="rId28"/>
          <a:stretch>
            <a:fillRect/>
          </a:stretch>
        </p:blipFill>
        <p:spPr>
          <a:xfrm>
            <a:off x="7215765" y="6358075"/>
            <a:ext cx="1854863" cy="249839"/>
          </a:xfrm>
          <a:prstGeom prst="rect">
            <a:avLst/>
          </a:prstGeom>
        </p:spPr>
      </p:pic>
      <p:pic>
        <p:nvPicPr>
          <p:cNvPr id="18" name="Picture 17" descr="A picture containing logo&#10;&#10;Description automatically generated">
            <a:extLst>
              <a:ext uri="{FF2B5EF4-FFF2-40B4-BE49-F238E27FC236}">
                <a16:creationId xmlns:a16="http://schemas.microsoft.com/office/drawing/2014/main" id="{32285A46-E24D-061F-9A98-AECBB80B4C26}"/>
              </a:ext>
            </a:extLst>
          </p:cNvPr>
          <p:cNvPicPr>
            <a:picLocks noChangeAspect="1"/>
          </p:cNvPicPr>
          <p:nvPr userDrawn="1"/>
        </p:nvPicPr>
        <p:blipFill>
          <a:blip r:embed="rId29"/>
          <a:stretch>
            <a:fillRect/>
          </a:stretch>
        </p:blipFill>
        <p:spPr>
          <a:xfrm>
            <a:off x="10660784" y="6353202"/>
            <a:ext cx="1112400" cy="253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391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0" r:id="rId1"/>
    <p:sldLayoutId id="2147484087" r:id="rId2"/>
    <p:sldLayoutId id="2147484088" r:id="rId3"/>
    <p:sldLayoutId id="2147484089" r:id="rId4"/>
    <p:sldLayoutId id="2147484090" r:id="rId5"/>
    <p:sldLayoutId id="2147484091" r:id="rId6"/>
    <p:sldLayoutId id="2147484092" r:id="rId7"/>
    <p:sldLayoutId id="2147484093" r:id="rId8"/>
    <p:sldLayoutId id="2147484094" r:id="rId9"/>
    <p:sldLayoutId id="2147484071" r:id="rId10"/>
    <p:sldLayoutId id="2147484072" r:id="rId11"/>
    <p:sldLayoutId id="2147484073" r:id="rId12"/>
    <p:sldLayoutId id="2147484074" r:id="rId13"/>
    <p:sldLayoutId id="2147484075" r:id="rId14"/>
    <p:sldLayoutId id="2147484076" r:id="rId15"/>
    <p:sldLayoutId id="2147484077" r:id="rId16"/>
    <p:sldLayoutId id="2147484078" r:id="rId17"/>
    <p:sldLayoutId id="2147484079" r:id="rId18"/>
    <p:sldLayoutId id="2147484080" r:id="rId19"/>
    <p:sldLayoutId id="2147484081" r:id="rId20"/>
    <p:sldLayoutId id="2147484082" r:id="rId21"/>
    <p:sldLayoutId id="2147484083" r:id="rId22"/>
    <p:sldLayoutId id="2147484084" r:id="rId23"/>
    <p:sldLayoutId id="2147484085" r:id="rId24"/>
    <p:sldLayoutId id="2147484086" r:id="rId2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i="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642D1F5-36C1-18ED-3A6F-6662D52AD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FI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E3AB6A-BBB2-A295-68E8-402D854D2C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102513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5" r:id="rId1"/>
    <p:sldLayoutId id="2147484046" r:id="rId2"/>
    <p:sldLayoutId id="2147484047" r:id="rId3"/>
    <p:sldLayoutId id="2147484048" r:id="rId4"/>
    <p:sldLayoutId id="2147484102" r:id="rId5"/>
    <p:sldLayoutId id="2147484104" r:id="rId6"/>
    <p:sldLayoutId id="2147484107" r:id="rId7"/>
    <p:sldLayoutId id="2147484108" r:id="rId8"/>
    <p:sldLayoutId id="2147484109" r:id="rId9"/>
    <p:sldLayoutId id="2147484110" r:id="rId10"/>
    <p:sldLayoutId id="2147484049" r:id="rId11"/>
    <p:sldLayoutId id="2147484050" r:id="rId12"/>
    <p:sldLayoutId id="2147484051" r:id="rId13"/>
    <p:sldLayoutId id="2147484052" r:id="rId14"/>
    <p:sldLayoutId id="2147484105" r:id="rId15"/>
    <p:sldLayoutId id="2147484106" r:id="rId16"/>
    <p:sldLayoutId id="2147484111" r:id="rId17"/>
    <p:sldLayoutId id="2147484112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i="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642D1F5-36C1-18ED-3A6F-6662D52AD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FI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E3AB6A-BBB2-A295-68E8-402D854D2C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2190858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3" r:id="rId1"/>
    <p:sldLayoutId id="2147484114" r:id="rId2"/>
    <p:sldLayoutId id="2147484115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i="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emf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uokavirasto.fi/tuet/maatalous/vipu/" TargetMode="External"/><Relationship Id="rId2" Type="http://schemas.openxmlformats.org/officeDocument/2006/relationships/hyperlink" Target="https://vipu.ruokavirasto.fi/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6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igma.com/proto/bhnTXyUO1J8o9UFDQZQV5d/Vipu-mobiili-2023?page-id=579%3A26337&amp;node-id=3270-42951&amp;viewport=296%2C48%2C0.33&amp;scaling=contain&amp;starting-point-node-id=3270%3A42951&amp;show-proto-sidebar=1" TargetMode="External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9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0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1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5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uomi.fi/kansalaiselle/oikeudet-ja-velvollisuudet/digituki-ja-hallintopalvelut/opas/digitukea-asiointiin-ja-laitteiden-kayttoon/digituki" TargetMode="External"/><Relationship Id="rId2" Type="http://schemas.openxmlformats.org/officeDocument/2006/relationships/hyperlink" Target="https://www.ruokavirasto.fi/vipu-mobiili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39876DA-6388-6774-CAF5-F709D8E909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18930" y="2343042"/>
            <a:ext cx="5412490" cy="1102323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Peruslohkomuutokset</a:t>
            </a:r>
            <a:b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Vipu-palvelu </a:t>
            </a:r>
            <a:b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Vipu-mobiili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8945EF4F-BCA0-C97A-3083-D53C181EA9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18930" y="4447354"/>
            <a:ext cx="5327009" cy="609199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fi-FI" dirty="0">
                <a:latin typeface="Tahoma"/>
                <a:ea typeface="Tahoma"/>
                <a:cs typeface="Tahoma"/>
              </a:rPr>
              <a:t>Taina Juvonen</a:t>
            </a:r>
            <a:endParaRPr lang="fi-FI" dirty="0"/>
          </a:p>
          <a:p>
            <a:r>
              <a:rPr lang="fi-FI" dirty="0"/>
              <a:t>Etelä-Karjalan maaseututoimi</a:t>
            </a:r>
          </a:p>
        </p:txBody>
      </p:sp>
    </p:spTree>
    <p:extLst>
      <p:ext uri="{BB962C8B-B14F-4D97-AF65-F5344CB8AC3E}">
        <p14:creationId xmlns:p14="http://schemas.microsoft.com/office/powerpoint/2010/main" val="31299247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82E3212-0651-9896-9DC2-E7547F78B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105" y="616138"/>
            <a:ext cx="10935789" cy="785813"/>
          </a:xfrm>
        </p:spPr>
        <p:txBody>
          <a:bodyPr/>
          <a:lstStyle/>
          <a:p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Peltotukien haku: Ekojärjestelmätuki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CCDA4601-746F-0824-A19D-027DAC5A5E4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8105" y="1568552"/>
            <a:ext cx="5327468" cy="3661569"/>
          </a:xfrm>
        </p:spPr>
        <p:txBody>
          <a:bodyPr/>
          <a:lstStyle/>
          <a:p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Neljä valittavissa olevaa toimenpidettä</a:t>
            </a:r>
          </a:p>
          <a:p>
            <a:pPr lvl="1"/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Luonnonhoitonurmet</a:t>
            </a:r>
          </a:p>
          <a:p>
            <a:pPr lvl="1"/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Viherlannoitusnurmet</a:t>
            </a:r>
          </a:p>
          <a:p>
            <a:pPr lvl="1"/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Monimuotoisuuskasvit</a:t>
            </a:r>
          </a:p>
          <a:p>
            <a:pPr lvl="2"/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Näiden kolmen toimenpiteen pinta-alat saadaan lohkotiedot-välilehdeltä</a:t>
            </a:r>
          </a:p>
          <a:p>
            <a:pPr lvl="1"/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Talviaikainen kasvipeite</a:t>
            </a:r>
          </a:p>
          <a:p>
            <a:pPr lvl="2"/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Pinta-ala ilmoitetaan syysilmoituksella</a:t>
            </a:r>
          </a:p>
          <a:p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Haettava keväällä peltotukien haussa</a:t>
            </a:r>
          </a:p>
          <a:p>
            <a:endParaRPr lang="fi-FI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8EC915B1-34BA-C97C-557B-4F3E63C8C8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0" y="1568552"/>
            <a:ext cx="6011863" cy="44577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877661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63C3C74-C706-1FD8-D914-6F8DF8475E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526" y="596487"/>
            <a:ext cx="10660947" cy="785813"/>
          </a:xfrm>
        </p:spPr>
        <p:txBody>
          <a:bodyPr>
            <a:noAutofit/>
          </a:bodyPr>
          <a:lstStyle/>
          <a:p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Peltotukien haku: Ympäristökorvaus </a:t>
            </a:r>
            <a:b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–ympäristösitoumuksen tilakohtaiset toimenpiteet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50713A51-7964-FB7E-A6F3-BADF4604CF3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38201" y="1707763"/>
            <a:ext cx="4824045" cy="3661569"/>
          </a:xfrm>
        </p:spPr>
        <p:txBody>
          <a:bodyPr>
            <a:normAutofit/>
          </a:bodyPr>
          <a:lstStyle/>
          <a:p>
            <a:r>
              <a:rPr lang="fi-FI" sz="1800" dirty="0">
                <a:latin typeface="Calibri" panose="020F0502020204030204" pitchFamily="34" charset="0"/>
                <a:cs typeface="Calibri" panose="020F0502020204030204" pitchFamily="34" charset="0"/>
              </a:rPr>
              <a:t>Kaikkien ympäristökorvaukseen sitoutuvien tilojen tulee hakea uusi ympäristösitoumus vuonna 2023</a:t>
            </a:r>
          </a:p>
          <a:p>
            <a:r>
              <a:rPr lang="fi-FI" sz="1800" b="1" i="1" dirty="0">
                <a:latin typeface="Calibri" panose="020F0502020204030204" pitchFamily="34" charset="0"/>
                <a:cs typeface="Calibri" panose="020F0502020204030204" pitchFamily="34" charset="0"/>
              </a:rPr>
              <a:t>Tilakohtaisia toimenpiteitä </a:t>
            </a:r>
            <a:r>
              <a:rPr lang="fi-FI" sz="1800" dirty="0">
                <a:latin typeface="Calibri" panose="020F0502020204030204" pitchFamily="34" charset="0"/>
                <a:cs typeface="Calibri" panose="020F0502020204030204" pitchFamily="34" charset="0"/>
              </a:rPr>
              <a:t>on valittava kaksi kappaletta joka vuosi</a:t>
            </a:r>
          </a:p>
          <a:p>
            <a:pPr lvl="1"/>
            <a:r>
              <a:rPr lang="fi-FI" sz="1600" dirty="0">
                <a:latin typeface="Calibri" panose="020F0502020204030204" pitchFamily="34" charset="0"/>
                <a:cs typeface="Calibri" panose="020F0502020204030204" pitchFamily="34" charset="0"/>
              </a:rPr>
              <a:t>Monivuotiset monimuotoisuuskaistat-toimenpidettä on noudatettava koko sitoumuskauden ajan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2FEE73A7-997F-8F2D-DC4F-851E58C4BB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999" y="1460677"/>
            <a:ext cx="5926645" cy="463302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996972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B280FDE-3018-CA76-20FD-AAD07C408F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Peltotukien haku: Ympäristökorvaus </a:t>
            </a:r>
            <a:b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–ympäristösitoumuksen lohkokohtaiset toimenpiteet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EEF06500-98F8-D045-DFFA-0AF9248195A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38201" y="2021163"/>
            <a:ext cx="4586653" cy="3661569"/>
          </a:xfrm>
        </p:spPr>
        <p:txBody>
          <a:bodyPr>
            <a:normAutofit/>
          </a:bodyPr>
          <a:lstStyle/>
          <a:p>
            <a:r>
              <a:rPr lang="fi-FI" sz="1800" b="1" i="1" dirty="0">
                <a:latin typeface="Calibri" panose="020F0502020204030204" pitchFamily="34" charset="0"/>
                <a:cs typeface="Calibri" panose="020F0502020204030204" pitchFamily="34" charset="0"/>
              </a:rPr>
              <a:t>Lohkokohtaisia toimenpiteitä </a:t>
            </a:r>
            <a:r>
              <a:rPr lang="fi-FI" sz="1800" dirty="0">
                <a:latin typeface="Calibri" panose="020F0502020204030204" pitchFamily="34" charset="0"/>
                <a:cs typeface="Calibri" panose="020F0502020204030204" pitchFamily="34" charset="0"/>
              </a:rPr>
              <a:t>on kahdeksan</a:t>
            </a:r>
          </a:p>
          <a:p>
            <a:pPr lvl="1"/>
            <a:r>
              <a:rPr lang="fi-FI" sz="1600" dirty="0">
                <a:latin typeface="Calibri" panose="020F0502020204030204" pitchFamily="34" charset="0"/>
                <a:cs typeface="Calibri" panose="020F0502020204030204" pitchFamily="34" charset="0"/>
              </a:rPr>
              <a:t>Haettava keväällä peltotukien haussa</a:t>
            </a:r>
          </a:p>
          <a:p>
            <a:pPr lvl="1"/>
            <a:r>
              <a:rPr lang="fi-FI" sz="1600" dirty="0">
                <a:latin typeface="Calibri" panose="020F0502020204030204" pitchFamily="34" charset="0"/>
                <a:cs typeface="Calibri" panose="020F0502020204030204" pitchFamily="34" charset="0"/>
              </a:rPr>
              <a:t>Kiertotalouden edistäminen, valumavesi-alan ja lintupeltojen tarkat pinta-alat ilmoitetaan syysilmoituksella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128291E2-B44C-73DE-1259-292C58DAC0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2585" y="2021163"/>
            <a:ext cx="6260055" cy="38121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686562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2D36791-A90E-6349-96F5-4473E096FF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3857"/>
            <a:ext cx="10935789" cy="785813"/>
          </a:xfrm>
        </p:spPr>
        <p:txBody>
          <a:bodyPr>
            <a:noAutofit/>
          </a:bodyPr>
          <a:lstStyle/>
          <a:p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Luonnonmukaisen tuotannon sitoumus ja ympäristösopimukset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851B8A59-0550-A3EA-0AFF-E5DC9A87456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38200" y="1089670"/>
            <a:ext cx="9585960" cy="2029109"/>
          </a:xfrm>
        </p:spPr>
        <p:txBody>
          <a:bodyPr>
            <a:normAutofit fontScale="92500"/>
          </a:bodyPr>
          <a:lstStyle/>
          <a:p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Luomun ja ympäristösopimusten sitoumus- ja sopimustiedot ilmoitetaan omalla välilehdellä</a:t>
            </a:r>
          </a:p>
          <a:p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Luomu</a:t>
            </a:r>
          </a:p>
          <a:p>
            <a:pPr lvl="1"/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Kasvintuotannon sitoumus vai kasvi- ja kotieläintuotannon sitoumus</a:t>
            </a:r>
          </a:p>
          <a:p>
            <a:pPr lvl="1"/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Sitoumukselle haettavat peruslohkot</a:t>
            </a:r>
          </a:p>
          <a:p>
            <a:pPr lvl="1"/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Kasvi- ja kotieläintuotannon sitoumustyypillä kysytään eläinlajit</a:t>
            </a:r>
          </a:p>
          <a:p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Ympäristösopimuksista on oma välilehti</a:t>
            </a:r>
          </a:p>
          <a:p>
            <a:pPr lvl="1"/>
            <a:endParaRPr lang="fi-FI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Kuva 2">
            <a:extLst>
              <a:ext uri="{FF2B5EF4-FFF2-40B4-BE49-F238E27FC236}">
                <a16:creationId xmlns:a16="http://schemas.microsoft.com/office/drawing/2014/main" id="{95B3C2A7-C530-825B-FE42-A521FB1139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b="12672"/>
          <a:stretch/>
        </p:blipFill>
        <p:spPr bwMode="auto">
          <a:xfrm>
            <a:off x="1653983" y="3560694"/>
            <a:ext cx="8884034" cy="240467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405570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D7A7051-BEAD-54E3-70C1-2762A8092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222" y="405195"/>
            <a:ext cx="10935789" cy="785813"/>
          </a:xfrm>
        </p:spPr>
        <p:txBody>
          <a:bodyPr/>
          <a:lstStyle/>
          <a:p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Luonnonmukaisen tuotannon sitoumus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64E01A1B-7E85-A10B-3F14-3990AA7F952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28222" y="1568552"/>
            <a:ext cx="5327468" cy="366156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 altLang="fi-FI" dirty="0">
                <a:latin typeface="Calibri" panose="020F0502020204030204" pitchFamily="34" charset="0"/>
                <a:ea typeface="Georgia" panose="02040502050405020303" pitchFamily="18" charset="0"/>
                <a:cs typeface="Georgia" panose="02040502050405020303" pitchFamily="18" charset="0"/>
              </a:rPr>
              <a:t>Luonnonmukaisen tuotannon sitoumuksen tiedot annetaan erillisellä välilehdellä.</a:t>
            </a:r>
          </a:p>
          <a:p>
            <a:r>
              <a:rPr lang="fi-FI" altLang="fi-FI" dirty="0">
                <a:latin typeface="Calibri" panose="020F0502020204030204" pitchFamily="34" charset="0"/>
                <a:ea typeface="Georgia" panose="02040502050405020303" pitchFamily="18" charset="0"/>
                <a:cs typeface="Georgia" panose="02040502050405020303" pitchFamily="18" charset="0"/>
              </a:rPr>
              <a:t>Sitoumustyyppi</a:t>
            </a:r>
          </a:p>
          <a:p>
            <a:r>
              <a:rPr lang="fi-FI" altLang="fi-FI" dirty="0">
                <a:latin typeface="Calibri" panose="020F0502020204030204" pitchFamily="34" charset="0"/>
                <a:ea typeface="Georgia" panose="02040502050405020303" pitchFamily="18" charset="0"/>
                <a:cs typeface="Georgia" panose="02040502050405020303" pitchFamily="18" charset="0"/>
              </a:rPr>
              <a:t>Sitoumukseen haettavat peruslohkot </a:t>
            </a:r>
          </a:p>
          <a:p>
            <a:r>
              <a:rPr lang="fi-FI" altLang="fi-FI" dirty="0">
                <a:latin typeface="Calibri"/>
                <a:ea typeface="Georgia" panose="02040502050405020303" pitchFamily="18" charset="0"/>
                <a:cs typeface="Georgia" panose="02040502050405020303" pitchFamily="18" charset="0"/>
              </a:rPr>
              <a:t>Kun sitoumustyyppi on Kasvi- ja eläintuotannonsitoumus kysytään eläinlajit</a:t>
            </a:r>
          </a:p>
          <a:p>
            <a:endParaRPr lang="fi-FI" dirty="0"/>
          </a:p>
        </p:txBody>
      </p:sp>
      <p:pic>
        <p:nvPicPr>
          <p:cNvPr id="5" name="Kuva 2">
            <a:extLst>
              <a:ext uri="{FF2B5EF4-FFF2-40B4-BE49-F238E27FC236}">
                <a16:creationId xmlns:a16="http://schemas.microsoft.com/office/drawing/2014/main" id="{0941C780-10F6-0D97-71F1-5833874857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92873" y="1568552"/>
            <a:ext cx="5466537" cy="44978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142417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4B379D2-2573-E838-3F95-ED1B9A259E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3846" y="283573"/>
            <a:ext cx="10935789" cy="785813"/>
          </a:xfrm>
        </p:spPr>
        <p:txBody>
          <a:bodyPr/>
          <a:lstStyle/>
          <a:p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Vipuneuvoja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6926F6BE-EB05-0A49-2FF0-062F7105982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23846" y="1105229"/>
            <a:ext cx="10000908" cy="3661569"/>
          </a:xfrm>
        </p:spPr>
        <p:txBody>
          <a:bodyPr/>
          <a:lstStyle/>
          <a:p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Kaikki huomautukset näkyvät kerralla</a:t>
            </a:r>
          </a:p>
          <a:p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Osa huomautuksista estää tukihakemuksen lähettämisen</a:t>
            </a:r>
          </a:p>
          <a:p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Osa huomautuksista sallii lähetyksen, mutta ovat sellaisia, jotka kannattaa korjata</a:t>
            </a:r>
          </a:p>
          <a:p>
            <a:endParaRPr lang="fi-FI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39B29061-F0E1-5413-5F37-F2ACB87C8A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638" y="2757839"/>
            <a:ext cx="11369675" cy="29765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440443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A236A20-439F-5F36-458F-E7FCC6E33D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2726"/>
            <a:ext cx="10935789" cy="785813"/>
          </a:xfrm>
        </p:spPr>
        <p:txBody>
          <a:bodyPr/>
          <a:lstStyle/>
          <a:p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Vipuneuvoja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8455E7EC-8DBC-2FA0-B33B-70E86A65DA7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38200" y="1298587"/>
            <a:ext cx="5327468" cy="3661569"/>
          </a:xfrm>
        </p:spPr>
        <p:txBody>
          <a:bodyPr/>
          <a:lstStyle/>
          <a:p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Kaksi laskelmaa kaikille</a:t>
            </a:r>
          </a:p>
          <a:p>
            <a:pPr lvl="1"/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Maatalousmaa ja viljelykiertovaatimus</a:t>
            </a:r>
          </a:p>
          <a:p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Tuottamaton ala vaaditaan ainoastaan Uudellamaalla, Varsinais-Suomessa, ja Ahvenanmaalla</a:t>
            </a: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7D9766C5-7AC1-F8C8-CC32-9D3D98E695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" r="-2565" b="18349"/>
          <a:stretch/>
        </p:blipFill>
        <p:spPr>
          <a:xfrm>
            <a:off x="6714309" y="0"/>
            <a:ext cx="5477691" cy="611236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349956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9C921E3-29BA-C7B2-786D-F997EB4F56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504065"/>
            <a:ext cx="10935789" cy="785813"/>
          </a:xfrm>
        </p:spPr>
        <p:txBody>
          <a:bodyPr>
            <a:normAutofit/>
          </a:bodyPr>
          <a:lstStyle/>
          <a:p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Vipuneuvoja: Viljelykiertovaatimus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6022CFD1-E26C-B42A-1717-2B0D899F091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38201" y="1316777"/>
            <a:ext cx="4047308" cy="3661569"/>
          </a:xfrm>
        </p:spPr>
        <p:txBody>
          <a:bodyPr/>
          <a:lstStyle/>
          <a:p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Viljelykiertovaatimus on uusi ehdollisuuden vaatimus</a:t>
            </a:r>
          </a:p>
          <a:p>
            <a:pPr lvl="1"/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Joko toteutuu tai ei toteudu tilalla tai ei koske kyseistä maatilaa</a:t>
            </a:r>
          </a:p>
          <a:p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Jos viljelykiertovaatimus ei täyty tilalla, se ei estä hakemuksen lähettämistä</a:t>
            </a:r>
          </a:p>
        </p:txBody>
      </p:sp>
      <p:pic>
        <p:nvPicPr>
          <p:cNvPr id="5" name="Kuva 6">
            <a:extLst>
              <a:ext uri="{FF2B5EF4-FFF2-40B4-BE49-F238E27FC236}">
                <a16:creationId xmlns:a16="http://schemas.microsoft.com/office/drawing/2014/main" id="{45C73074-15C4-AA75-FC9A-BC19A93666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18542" y="1334968"/>
            <a:ext cx="6949773" cy="36615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017955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B961C0F-D4D4-80B9-3038-FE08D25992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2294"/>
            <a:ext cx="10935789" cy="785813"/>
          </a:xfrm>
        </p:spPr>
        <p:txBody>
          <a:bodyPr>
            <a:noAutofit/>
          </a:bodyPr>
          <a:lstStyle/>
          <a:p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Hakemuksen lähettäminen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9E69730C-A6C1-FF3A-D48F-4471EE55AA6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38201" y="1233786"/>
            <a:ext cx="5327468" cy="3661569"/>
          </a:xfrm>
        </p:spPr>
        <p:txBody>
          <a:bodyPr>
            <a:normAutofit/>
          </a:bodyPr>
          <a:lstStyle/>
          <a:p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Vipuneuvoja-välilehdellä käytävä ennen kuin yhteenveto ja lähetys-välilehti aktivoituu</a:t>
            </a:r>
          </a:p>
          <a:p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Huomioita:</a:t>
            </a:r>
          </a:p>
          <a:p>
            <a:pPr lvl="1"/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Muista perehtyä tukiehtoihin ennakkoon</a:t>
            </a:r>
          </a:p>
          <a:p>
            <a:pPr lvl="1"/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Kiinnitä erityistä huomiota kasvulohkojen sijaintiin</a:t>
            </a:r>
          </a:p>
          <a:p>
            <a:pPr lvl="1"/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Älä jätä hakemuksen tekoa viimeisiin päiviin!</a:t>
            </a: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94418108-B446-1350-46D5-DB79CA8061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7331" y="3661795"/>
            <a:ext cx="8416675" cy="242381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583929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65D1BBB-2142-07C3-1753-BB6EE2310A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Peltotukien haku: muutosmahdollisuudet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98267584-1856-A3BE-96FE-CB3EB076E36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38201" y="1672821"/>
            <a:ext cx="7286896" cy="4309968"/>
          </a:xfrm>
        </p:spPr>
        <p:txBody>
          <a:bodyPr>
            <a:normAutofit/>
          </a:bodyPr>
          <a:lstStyle/>
          <a:p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Voit tehdä tukihakemuksellesi seuraavia muutoksia 2.10. saakka:</a:t>
            </a:r>
            <a:b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fi-FI" sz="16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fi-FI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Huom</a:t>
            </a:r>
            <a:r>
              <a:rPr lang="fi-FI" sz="1600" dirty="0">
                <a:latin typeface="Calibri" panose="020F0502020204030204" pitchFamily="34" charset="0"/>
                <a:cs typeface="Calibri" panose="020F0502020204030204" pitchFamily="34" charset="0"/>
              </a:rPr>
              <a:t>! Aikataulu perustuu tämän hetkiseen tietoon)</a:t>
            </a:r>
          </a:p>
          <a:p>
            <a:pPr lvl="1"/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Muuttaa kasvulohkolle ilmoitettua kasvia</a:t>
            </a:r>
          </a:p>
          <a:p>
            <a:pPr lvl="1"/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Muuttaa kasvulohkojen rajoja</a:t>
            </a:r>
          </a:p>
          <a:p>
            <a:pPr lvl="1"/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Lisätä tai poistaa ympäristökorvauksen lohkokohtaisia valinnaisia toimenpiteitä</a:t>
            </a:r>
          </a:p>
          <a:p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Voit perua koko hakemuksen tai tuen joltain kasvulohkolta tai sen osalta 2.10. saakka</a:t>
            </a:r>
          </a:p>
          <a:p>
            <a:pPr lvl="1"/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Tukien perumisesta ilmoitetaan kirjallisella vapaamuotoisella ilmoituksella yhteistoiminta-alueesi maaseututoimistoon</a:t>
            </a:r>
          </a:p>
          <a:p>
            <a:r>
              <a:rPr lang="fi-FI" sz="1800" b="1" dirty="0">
                <a:latin typeface="Calibri" panose="020F0502020204030204" pitchFamily="34" charset="0"/>
                <a:cs typeface="Calibri" panose="020F0502020204030204" pitchFamily="34" charset="0"/>
              </a:rPr>
              <a:t>Muutoksia tehdessä ei hakemusta lähetetä enää vaan muutetut tiedot ainoastaan tallennetaan Vipu-palveluun</a:t>
            </a:r>
          </a:p>
        </p:txBody>
      </p:sp>
    </p:spTree>
    <p:extLst>
      <p:ext uri="{BB962C8B-B14F-4D97-AF65-F5344CB8AC3E}">
        <p14:creationId xmlns:p14="http://schemas.microsoft.com/office/powerpoint/2010/main" val="34881903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DAAF147-6F80-D145-B162-9B8BABF7B5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2477"/>
            <a:ext cx="8314508" cy="785813"/>
          </a:xfrm>
        </p:spPr>
        <p:txBody>
          <a:bodyPr/>
          <a:lstStyle/>
          <a:p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Tee peruslohkomuutokset ajoissa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96FF1DA3-82F0-5595-17FE-32E4349A65D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38200" y="1242755"/>
            <a:ext cx="8314508" cy="3847792"/>
          </a:xfrm>
        </p:spPr>
        <p:txBody>
          <a:bodyPr>
            <a:noAutofit/>
          </a:bodyPr>
          <a:lstStyle/>
          <a:p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Tee peruslohkojen jaot, yhdistämiset ja uusien lohkojen perustamiset hyvissä ajoin ennen kuin jätät peltotukihakemuksen</a:t>
            </a:r>
          </a:p>
          <a:p>
            <a:pPr lvl="1"/>
            <a:r>
              <a:rPr lang="fi-FI" sz="2000" dirty="0">
                <a:latin typeface="Calibri" panose="020F0502020204030204" pitchFamily="34" charset="0"/>
                <a:cs typeface="Calibri" panose="020F0502020204030204" pitchFamily="34" charset="0"/>
              </a:rPr>
              <a:t>Yhteistoiminta-alueet käsittelevät lähetetyt lohkomuutokset</a:t>
            </a:r>
          </a:p>
          <a:p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Peruslohkomuutokset avautuu Vipu-palvelussa samaan aikaan peltotukien haun kanssa</a:t>
            </a:r>
          </a:p>
          <a:p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Rajakorjaukset lähetetään peltotukien haun yhteydessä</a:t>
            </a:r>
          </a:p>
          <a:p>
            <a:pPr marL="0" indent="0">
              <a:buNone/>
            </a:pPr>
            <a:endParaRPr lang="fi-FI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i-FI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Viljelytoimia hankaloittavien esteiden poistoa ja peruslohkon muotoa parantavia muutoksia voi tehdä ilman vaatimusta pysyvästä nurmikasvustosta</a:t>
            </a:r>
          </a:p>
          <a:p>
            <a:pPr lvl="1"/>
            <a:r>
              <a:rPr lang="fi-FI" sz="20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Alan on tällöin rajauduttava olemassa olevaan peruslohkoon sekä oltava kooltaan alle 0,5 hehtaaria ja enintään 5 % peruslohkon alasta</a:t>
            </a:r>
          </a:p>
          <a:p>
            <a:pPr lvl="1"/>
            <a:r>
              <a:rPr lang="fi-FI" sz="20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Nurmikasvivaatimus ei koske tällaista alaa, jos muutos hyväksytään peltolohkorekisterin ajantasaistuksessa</a:t>
            </a:r>
          </a:p>
          <a:p>
            <a:endParaRPr lang="fi-FI" b="0" i="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76031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CD803E0-A71D-F997-3497-2B1B62376C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8270"/>
            <a:ext cx="10935789" cy="785813"/>
          </a:xfrm>
        </p:spPr>
        <p:txBody>
          <a:bodyPr/>
          <a:lstStyle/>
          <a:p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Peltotukien haku: muutosvaiheessa ei mahdollista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28DFA4C9-5634-CFEB-23BD-C8639D45CC7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38201" y="1334713"/>
            <a:ext cx="5858690" cy="4888594"/>
          </a:xfrm>
        </p:spPr>
        <p:txBody>
          <a:bodyPr>
            <a:normAutofit lnSpcReduction="10000"/>
          </a:bodyPr>
          <a:lstStyle/>
          <a:p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Muutosvaiheessa </a:t>
            </a:r>
            <a:r>
              <a:rPr lang="fi-FI" b="1" dirty="0">
                <a:latin typeface="Calibri" panose="020F0502020204030204" pitchFamily="34" charset="0"/>
                <a:cs typeface="Calibri" panose="020F0502020204030204" pitchFamily="34" charset="0"/>
              </a:rPr>
              <a:t>et pysty 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tekemään seuraavia toimenpiteitä:</a:t>
            </a:r>
          </a:p>
          <a:p>
            <a:pPr lvl="1"/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Lisätä peltotukihakemukselle uusia peruslohkoja</a:t>
            </a:r>
          </a:p>
          <a:p>
            <a:pPr lvl="1"/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Muuttaa peruslohkon rajoja</a:t>
            </a:r>
          </a:p>
          <a:p>
            <a:pPr lvl="1"/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Yhdistää tai jakaa peruslohkoja</a:t>
            </a:r>
          </a:p>
          <a:p>
            <a:pPr lvl="1"/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Ilmoittaa yhteiskäyttölohkoja tai muuttaa yhteiskäyttölohkojen geometriaa (kasvulohkon tukitietoja voi muuttaa)</a:t>
            </a:r>
          </a:p>
          <a:p>
            <a:pPr lvl="1"/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Muuttaa tietoja, jos kasvulohko tai koko tila on valikoitunut valvontaan</a:t>
            </a:r>
          </a:p>
          <a:p>
            <a:pPr lvl="2"/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Jos valvonta koskee vain tiettyä kasvulohkoa, tietojen muuttaminen on estetty vain kyseiseltä lohkolta</a:t>
            </a:r>
          </a:p>
          <a:p>
            <a:pPr lvl="2"/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Jos valvonta koskee koko tilaa, peltotukihakemusta ei voi muuttaa miltään osin</a:t>
            </a:r>
          </a:p>
          <a:p>
            <a:pPr lvl="1" eaLnBrk="1" hangingPunct="1">
              <a:defRPr/>
            </a:pPr>
            <a:r>
              <a:rPr lang="sv-FI" altLang="fi-FI" sz="1800" dirty="0" err="1">
                <a:latin typeface="Calibri" panose="020F0502020204030204" pitchFamily="34" charset="0"/>
              </a:rPr>
              <a:t>Ympäristösopimusten</a:t>
            </a:r>
            <a:r>
              <a:rPr lang="sv-FI" altLang="fi-FI" sz="1800" dirty="0">
                <a:latin typeface="Calibri" panose="020F0502020204030204" pitchFamily="34" charset="0"/>
              </a:rPr>
              <a:t> ja </a:t>
            </a:r>
            <a:r>
              <a:rPr lang="sv-FI" altLang="fi-FI" sz="1800" dirty="0" err="1">
                <a:latin typeface="Calibri" panose="020F0502020204030204" pitchFamily="34" charset="0"/>
              </a:rPr>
              <a:t>luomusitoumuksen</a:t>
            </a:r>
            <a:r>
              <a:rPr lang="sv-FI" altLang="fi-FI" sz="1800" dirty="0">
                <a:latin typeface="Calibri" panose="020F0502020204030204" pitchFamily="34" charset="0"/>
              </a:rPr>
              <a:t> </a:t>
            </a:r>
            <a:r>
              <a:rPr lang="sv-FI" altLang="fi-FI" sz="1800" dirty="0" err="1">
                <a:latin typeface="Calibri" panose="020F0502020204030204" pitchFamily="34" charset="0"/>
              </a:rPr>
              <a:t>välilehdet</a:t>
            </a:r>
            <a:r>
              <a:rPr lang="sv-FI" altLang="fi-FI" sz="1800" dirty="0">
                <a:latin typeface="Calibri" panose="020F0502020204030204" pitchFamily="34" charset="0"/>
              </a:rPr>
              <a:t> </a:t>
            </a:r>
            <a:r>
              <a:rPr lang="sv-FI" altLang="fi-FI" sz="1800" dirty="0" err="1">
                <a:latin typeface="Calibri" panose="020F0502020204030204" pitchFamily="34" charset="0"/>
              </a:rPr>
              <a:t>eivät</a:t>
            </a:r>
            <a:r>
              <a:rPr lang="sv-FI" altLang="fi-FI" sz="1800" dirty="0">
                <a:latin typeface="Calibri" panose="020F0502020204030204" pitchFamily="34" charset="0"/>
              </a:rPr>
              <a:t> </a:t>
            </a:r>
            <a:r>
              <a:rPr lang="sv-FI" altLang="fi-FI" sz="1800" dirty="0" err="1">
                <a:latin typeface="Calibri" panose="020F0502020204030204" pitchFamily="34" charset="0"/>
              </a:rPr>
              <a:t>ole</a:t>
            </a:r>
            <a:r>
              <a:rPr lang="sv-FI" altLang="fi-FI" sz="1800" dirty="0">
                <a:latin typeface="Calibri" panose="020F0502020204030204" pitchFamily="34" charset="0"/>
              </a:rPr>
              <a:t> </a:t>
            </a:r>
            <a:r>
              <a:rPr lang="sv-FI" altLang="fi-FI" sz="1800" dirty="0" err="1">
                <a:latin typeface="Calibri" panose="020F0502020204030204" pitchFamily="34" charset="0"/>
              </a:rPr>
              <a:t>muokattavissa</a:t>
            </a:r>
            <a:endParaRPr lang="sv-FI" altLang="fi-FI" dirty="0">
              <a:latin typeface="Calibri" panose="020F0502020204030204" pitchFamily="34" charset="0"/>
            </a:endParaRPr>
          </a:p>
          <a:p>
            <a:pPr lvl="2">
              <a:defRPr/>
            </a:pPr>
            <a:r>
              <a:rPr lang="sv-FI" altLang="fi-FI" dirty="0" err="1">
                <a:latin typeface="Calibri" panose="020F0502020204030204" pitchFamily="34" charset="0"/>
              </a:rPr>
              <a:t>Muutoksista</a:t>
            </a:r>
            <a:r>
              <a:rPr lang="sv-FI" altLang="fi-FI" dirty="0">
                <a:latin typeface="Calibri" panose="020F0502020204030204" pitchFamily="34" charset="0"/>
              </a:rPr>
              <a:t> </a:t>
            </a:r>
            <a:r>
              <a:rPr lang="sv-FI" altLang="fi-FI" dirty="0" err="1">
                <a:latin typeface="Calibri" panose="020F0502020204030204" pitchFamily="34" charset="0"/>
              </a:rPr>
              <a:t>voi</a:t>
            </a:r>
            <a:r>
              <a:rPr lang="sv-FI" altLang="fi-FI" dirty="0">
                <a:latin typeface="Calibri" panose="020F0502020204030204" pitchFamily="34" charset="0"/>
              </a:rPr>
              <a:t> </a:t>
            </a:r>
            <a:r>
              <a:rPr lang="sv-FI" altLang="fi-FI" dirty="0" err="1">
                <a:latin typeface="Calibri" panose="020F0502020204030204" pitchFamily="34" charset="0"/>
              </a:rPr>
              <a:t>ilmoittaa</a:t>
            </a:r>
            <a:r>
              <a:rPr lang="sv-FI" altLang="fi-FI" dirty="0">
                <a:latin typeface="Calibri" panose="020F0502020204030204" pitchFamily="34" charset="0"/>
              </a:rPr>
              <a:t> </a:t>
            </a:r>
            <a:r>
              <a:rPr lang="sv-FI" altLang="fi-FI" dirty="0" err="1">
                <a:latin typeface="Calibri" panose="020F0502020204030204" pitchFamily="34" charset="0"/>
              </a:rPr>
              <a:t>Ely-keskukseen</a:t>
            </a:r>
            <a:endParaRPr lang="sv-FI" altLang="fi-FI" dirty="0">
              <a:latin typeface="Calibri" panose="020F0502020204030204" pitchFamily="34" charset="0"/>
            </a:endParaRPr>
          </a:p>
          <a:p>
            <a:pPr lvl="1"/>
            <a:r>
              <a:rPr lang="sv-FI" altLang="fi-FI" dirty="0" err="1">
                <a:latin typeface="Calibri" panose="020F0502020204030204" pitchFamily="34" charset="0"/>
                <a:ea typeface="Georgia" panose="02040502050405020303" pitchFamily="18" charset="0"/>
                <a:cs typeface="Georgia" panose="02040502050405020303" pitchFamily="18" charset="0"/>
              </a:rPr>
              <a:t>Esitäyttö</a:t>
            </a:r>
            <a:r>
              <a:rPr lang="sv-FI" altLang="fi-FI" dirty="0">
                <a:latin typeface="Calibri" panose="020F0502020204030204" pitchFamily="34" charset="0"/>
                <a:ea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sv-FI" altLang="fi-FI" dirty="0" err="1">
                <a:latin typeface="Calibri" panose="020F0502020204030204" pitchFamily="34" charset="0"/>
                <a:ea typeface="Georgia" panose="02040502050405020303" pitchFamily="18" charset="0"/>
                <a:cs typeface="Georgia" panose="02040502050405020303" pitchFamily="18" charset="0"/>
              </a:rPr>
              <a:t>ei</a:t>
            </a:r>
            <a:r>
              <a:rPr lang="sv-FI" altLang="fi-FI" dirty="0">
                <a:latin typeface="Calibri" panose="020F0502020204030204" pitchFamily="34" charset="0"/>
                <a:ea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sv-FI" altLang="fi-FI" dirty="0" err="1">
                <a:latin typeface="Calibri" panose="020F0502020204030204" pitchFamily="34" charset="0"/>
                <a:ea typeface="Georgia" panose="02040502050405020303" pitchFamily="18" charset="0"/>
                <a:cs typeface="Georgia" panose="02040502050405020303" pitchFamily="18" charset="0"/>
              </a:rPr>
              <a:t>ole</a:t>
            </a:r>
            <a:r>
              <a:rPr lang="sv-FI" altLang="fi-FI" dirty="0">
                <a:latin typeface="Calibri" panose="020F0502020204030204" pitchFamily="34" charset="0"/>
                <a:ea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sv-FI" altLang="fi-FI" dirty="0" err="1">
                <a:latin typeface="Calibri" panose="020F0502020204030204" pitchFamily="34" charset="0"/>
                <a:ea typeface="Georgia" panose="02040502050405020303" pitchFamily="18" charset="0"/>
                <a:cs typeface="Georgia" panose="02040502050405020303" pitchFamily="18" charset="0"/>
              </a:rPr>
              <a:t>käytössä</a:t>
            </a:r>
            <a:r>
              <a:rPr lang="sv-FI" altLang="fi-FI" dirty="0">
                <a:latin typeface="Calibri" panose="020F0502020204030204" pitchFamily="34" charset="0"/>
                <a:ea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sv-FI" altLang="fi-FI" dirty="0" err="1">
                <a:latin typeface="Calibri" panose="020F0502020204030204" pitchFamily="34" charset="0"/>
                <a:ea typeface="Georgia" panose="02040502050405020303" pitchFamily="18" charset="0"/>
                <a:cs typeface="Georgia" panose="02040502050405020303" pitchFamily="18" charset="0"/>
              </a:rPr>
              <a:t>muutosvaiheessa</a:t>
            </a:r>
            <a:endParaRPr lang="sv-FI" altLang="fi-FI" dirty="0">
              <a:latin typeface="Calibri" panose="020F0502020204030204" pitchFamily="34" charset="0"/>
              <a:ea typeface="Georgia" panose="02040502050405020303" pitchFamily="18" charset="0"/>
              <a:cs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95119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9183A16-D8A0-3FB4-BDEF-15077A4EE4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0256"/>
            <a:ext cx="10935789" cy="785813"/>
          </a:xfrm>
        </p:spPr>
        <p:txBody>
          <a:bodyPr/>
          <a:lstStyle/>
          <a:p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Muutosten tekeminen Vipu-palvelussa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01A6C64-45C5-67FD-AFF8-8DD74FA48D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076069"/>
            <a:ext cx="10195697" cy="4910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uorakulmio 2">
            <a:extLst>
              <a:ext uri="{FF2B5EF4-FFF2-40B4-BE49-F238E27FC236}">
                <a16:creationId xmlns:a16="http://schemas.microsoft.com/office/drawing/2014/main" id="{9B1203DB-FD3D-7BAF-0FCB-C2CB692348EB}"/>
              </a:ext>
            </a:extLst>
          </p:cNvPr>
          <p:cNvSpPr/>
          <p:nvPr/>
        </p:nvSpPr>
        <p:spPr>
          <a:xfrm>
            <a:off x="209006" y="5059680"/>
            <a:ext cx="3875314" cy="101019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fi-FI" sz="1400" dirty="0"/>
              <a:t>Jos kasvulohkolla on valvonnan tai satelliittiseurannan selvityspyyntö aktiivisena, kasvulohkon muutosmahdollisuus on lukittu Vipu-palvelussa ja lohko on harmaana lohkolistalla.</a:t>
            </a:r>
          </a:p>
        </p:txBody>
      </p:sp>
    </p:spTree>
    <p:extLst>
      <p:ext uri="{BB962C8B-B14F-4D97-AF65-F5344CB8AC3E}">
        <p14:creationId xmlns:p14="http://schemas.microsoft.com/office/powerpoint/2010/main" val="5828123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D10909F-0098-D56E-9CCE-5231FE136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468" y="104374"/>
            <a:ext cx="10935789" cy="785813"/>
          </a:xfrm>
        </p:spPr>
        <p:txBody>
          <a:bodyPr/>
          <a:lstStyle/>
          <a:p>
            <a:r>
              <a:rPr lang="fi-FI" dirty="0">
                <a:latin typeface="Calibri"/>
                <a:ea typeface="Tahoma"/>
                <a:cs typeface="Calibri"/>
              </a:rPr>
              <a:t>Syysilmoitus 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257D102C-2948-4AC0-334C-F54A21CAC739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4469" y="790017"/>
            <a:ext cx="6907222" cy="2713713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fi-FI" dirty="0">
                <a:latin typeface="Calibri"/>
                <a:ea typeface="Tahoma"/>
                <a:cs typeface="Calibri"/>
              </a:rPr>
              <a:t>Syysilmoitus avautuu muutosmahdollisuus-vaiheen päätyttyä</a:t>
            </a:r>
            <a:endParaRPr lang="fi-FI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fi-FI" dirty="0">
                <a:latin typeface="Calibri"/>
                <a:ea typeface="Tahoma"/>
                <a:cs typeface="Calibri"/>
              </a:rPr>
              <a:t>HUOM! Aikataulu perustuu tämän hetkiseen tietoon </a:t>
            </a:r>
            <a:endParaRPr lang="fi-FI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Syysilmoituksella ilmoitettavat alat</a:t>
            </a:r>
          </a:p>
          <a:p>
            <a:pPr lvl="1"/>
            <a:r>
              <a:rPr lang="fi-FI" dirty="0">
                <a:latin typeface="Calibri"/>
                <a:ea typeface="Tahoma"/>
                <a:cs typeface="Calibri"/>
              </a:rPr>
              <a:t>Talviaikainen vähimmäismaanpeiteala</a:t>
            </a:r>
          </a:p>
          <a:p>
            <a:pPr lvl="2"/>
            <a:r>
              <a:rPr lang="fi-FI" dirty="0">
                <a:latin typeface="Calibri"/>
                <a:ea typeface="Tahoma"/>
                <a:cs typeface="Calibri"/>
              </a:rPr>
              <a:t>kuuluu ehdollisuuteen</a:t>
            </a:r>
          </a:p>
          <a:p>
            <a:pPr lvl="1"/>
            <a:r>
              <a:rPr lang="fi-FI" sz="1800" dirty="0">
                <a:latin typeface="Calibri"/>
                <a:ea typeface="Tahoma"/>
                <a:cs typeface="Calibri"/>
              </a:rPr>
              <a:t>Kiertotalouden edistäminen</a:t>
            </a:r>
            <a:r>
              <a:rPr lang="fi-FI" dirty="0">
                <a:latin typeface="Calibri"/>
                <a:ea typeface="Tahoma"/>
                <a:cs typeface="Calibri"/>
              </a:rPr>
              <a:t> </a:t>
            </a:r>
            <a:endParaRPr lang="fi-FI" dirty="0"/>
          </a:p>
          <a:p>
            <a:pPr lvl="1"/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fi-FI" sz="1800" dirty="0">
                <a:latin typeface="Calibri" panose="020F0502020204030204" pitchFamily="34" charset="0"/>
                <a:cs typeface="Calibri" panose="020F0502020204030204" pitchFamily="34" charset="0"/>
              </a:rPr>
              <a:t>alumavedet </a:t>
            </a:r>
          </a:p>
          <a:p>
            <a:pPr lvl="1"/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fi-FI" sz="1800" dirty="0">
                <a:latin typeface="Calibri" panose="020F0502020204030204" pitchFamily="34" charset="0"/>
                <a:cs typeface="Calibri" panose="020F0502020204030204" pitchFamily="34" charset="0"/>
              </a:rPr>
              <a:t>intupellot</a:t>
            </a:r>
          </a:p>
          <a:p>
            <a:pPr lvl="1"/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Peltojen talviaikainen kasvipeitteisyys</a:t>
            </a:r>
          </a:p>
          <a:p>
            <a:pPr lvl="2"/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kuuluu ekojärjestelmätukeen vuodesta 2023 alkaen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0B77DDED-FA37-B30A-457B-1F7ECF4C4B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9743" y="3504958"/>
            <a:ext cx="8876369" cy="2570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0845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5147647C-1F4D-730A-CE6A-637A7A17970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148656" y="3765839"/>
            <a:ext cx="7031664" cy="3919246"/>
          </a:xfrm>
        </p:spPr>
        <p:txBody>
          <a:bodyPr/>
          <a:lstStyle/>
          <a:p>
            <a:pPr marL="0" indent="0">
              <a:buNone/>
            </a:pPr>
            <a:r>
              <a:rPr lang="fi-FI" dirty="0"/>
              <a:t>Vipu-palvelu: </a:t>
            </a:r>
            <a:r>
              <a:rPr lang="fi-FI" dirty="0">
                <a:hlinkClick r:id="rId2"/>
              </a:rPr>
              <a:t>https://vipu.ruokavirasto.fi</a:t>
            </a:r>
            <a:r>
              <a:rPr lang="fi-FI" dirty="0"/>
              <a:t> </a:t>
            </a:r>
          </a:p>
          <a:p>
            <a:pPr marL="0" indent="0">
              <a:buNone/>
            </a:pPr>
            <a:r>
              <a:rPr lang="fi-FI" dirty="0"/>
              <a:t>Lisätietoja: </a:t>
            </a:r>
            <a:r>
              <a:rPr lang="fi-FI" dirty="0">
                <a:hlinkClick r:id="rId3"/>
              </a:rPr>
              <a:t>https://www.ruokavirasto.fi/tuet/maatalous/vipu/</a:t>
            </a:r>
            <a:r>
              <a:rPr lang="fi-FI" dirty="0"/>
              <a:t> </a:t>
            </a:r>
          </a:p>
        </p:txBody>
      </p:sp>
      <p:pic>
        <p:nvPicPr>
          <p:cNvPr id="4098" name="Picture 2" descr="Vipu – viljelijän verkkoasiointi - Ruokavirasto">
            <a:extLst>
              <a:ext uri="{FF2B5EF4-FFF2-40B4-BE49-F238E27FC236}">
                <a16:creationId xmlns:a16="http://schemas.microsoft.com/office/drawing/2014/main" id="{1EF9EFE6-DDBD-226D-2536-60F41DDBB4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3411" y="1247775"/>
            <a:ext cx="3305175" cy="2181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01760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456F7BE-E004-91D0-1191-90A71BA014F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>
                <a:latin typeface="+mn-lt"/>
              </a:rPr>
              <a:t>Vipu-mobiili</a:t>
            </a:r>
          </a:p>
        </p:txBody>
      </p:sp>
    </p:spTree>
    <p:extLst>
      <p:ext uri="{BB962C8B-B14F-4D97-AF65-F5344CB8AC3E}">
        <p14:creationId xmlns:p14="http://schemas.microsoft.com/office/powerpoint/2010/main" val="3427269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19BE472-1FCC-4CE7-E034-4026C7B1AF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3619"/>
            <a:ext cx="8314508" cy="785813"/>
          </a:xfrm>
        </p:spPr>
        <p:txBody>
          <a:bodyPr/>
          <a:lstStyle/>
          <a:p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Vipu-mobiili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47EA38DC-5705-1C36-E033-9C1C257DEEC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38200" y="754845"/>
            <a:ext cx="8466908" cy="5348310"/>
          </a:xfrm>
        </p:spPr>
        <p:txBody>
          <a:bodyPr>
            <a:noAutofit/>
          </a:bodyPr>
          <a:lstStyle/>
          <a:p>
            <a:pPr lvl="0">
              <a:lnSpc>
                <a:spcPct val="107000"/>
              </a:lnSpc>
            </a:pPr>
            <a:r>
              <a:rPr lang="fi-FI" sz="1600" dirty="0"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fi-FI" sz="16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iljelijöiden apuna yhteydenpidossa viranomaishallinnon kanssa</a:t>
            </a:r>
          </a:p>
          <a:p>
            <a:pPr lvl="0">
              <a:lnSpc>
                <a:spcPct val="107000"/>
              </a:lnSpc>
            </a:pPr>
            <a:r>
              <a:rPr lang="fi-FI" sz="1600" dirty="0">
                <a:latin typeface="Calibri" panose="020F0502020204030204" pitchFamily="34" charset="0"/>
                <a:cs typeface="Calibri" panose="020F0502020204030204" pitchFamily="34" charset="0"/>
              </a:rPr>
              <a:t>Sovellus täydentää Vipu-palvelua, mutta ei korvaa sitä</a:t>
            </a:r>
          </a:p>
          <a:p>
            <a:pPr lvl="1">
              <a:lnSpc>
                <a:spcPct val="107000"/>
              </a:lnSpc>
              <a:spcAft>
                <a:spcPts val="800"/>
              </a:spcAft>
            </a:pPr>
            <a:r>
              <a:rPr lang="fi-FI" sz="1600" dirty="0">
                <a:latin typeface="Calibri" panose="020F0502020204030204" pitchFamily="34" charset="0"/>
                <a:cs typeface="Calibri" panose="020F0502020204030204" pitchFamily="34" charset="0"/>
              </a:rPr>
              <a:t>Viljelijätuet haetaan edelleen Vipu-palvelussa</a:t>
            </a:r>
          </a:p>
          <a:p>
            <a:pPr lvl="0">
              <a:lnSpc>
                <a:spcPct val="107000"/>
              </a:lnSpc>
            </a:pPr>
            <a:r>
              <a:rPr lang="fi-FI" sz="1600" dirty="0">
                <a:latin typeface="Calibri" panose="020F0502020204030204" pitchFamily="34" charset="0"/>
                <a:cs typeface="Calibri" panose="020F0502020204030204" pitchFamily="34" charset="0"/>
              </a:rPr>
              <a:t>Sovellukseen voi kirjautua tilan ensisijainen viljelijä tai maatilalle valtuutettu henkilö joko omilla pankkitunnuksilla tai mobiilivarmenteella</a:t>
            </a:r>
          </a:p>
          <a:p>
            <a:pPr lvl="1">
              <a:lnSpc>
                <a:spcPct val="107000"/>
              </a:lnSpc>
            </a:pPr>
            <a:r>
              <a:rPr lang="fi-FI" sz="1600" dirty="0">
                <a:latin typeface="Calibri" panose="020F0502020204030204" pitchFamily="34" charset="0"/>
                <a:cs typeface="Calibri" panose="020F0502020204030204" pitchFamily="34" charset="0"/>
              </a:rPr>
              <a:t>Voit valtuuttaa sovelluksen käyttöön esim. tilasi muun osallisen tai neuvojan</a:t>
            </a:r>
          </a:p>
          <a:p>
            <a:pPr lvl="2">
              <a:lnSpc>
                <a:spcPct val="100000"/>
              </a:lnSpc>
              <a:spcAft>
                <a:spcPts val="800"/>
              </a:spcAft>
            </a:pP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Valtuutus sovelluksen käyttöön tehdään Vipu-palvelussa</a:t>
            </a:r>
          </a:p>
          <a:p>
            <a:pPr lvl="0">
              <a:lnSpc>
                <a:spcPct val="100000"/>
              </a:lnSpc>
            </a:pPr>
            <a:r>
              <a:rPr lang="fi-FI" sz="16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Jatkossa jokaisen tukia hakevan viljelijän työkalu</a:t>
            </a:r>
          </a:p>
          <a:p>
            <a:pPr lvl="1">
              <a:lnSpc>
                <a:spcPct val="107000"/>
              </a:lnSpc>
            </a:pPr>
            <a:r>
              <a:rPr lang="fi-FI" sz="16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Viranomaisen selvityspyyntöihin voi vastata ainoastaan Vipu-mobiililla otetuilla kuvilla, joista paikkatiedon oikeellisuus on varmistettavissa Vipu-mobiilissa</a:t>
            </a:r>
          </a:p>
          <a:p>
            <a:pPr>
              <a:lnSpc>
                <a:spcPct val="107000"/>
              </a:lnSpc>
            </a:pPr>
            <a:r>
              <a:rPr lang="fi-FI" sz="16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Sisältää hyödyllisiä toimintoja, joiden avulla voit seurata tukiehtojen toteutumista kasvulohkoillasi ja suunnitella lohkoilla tehtäviä toimenpiteitä</a:t>
            </a:r>
          </a:p>
          <a:p>
            <a:pPr lvl="0">
              <a:lnSpc>
                <a:spcPct val="107000"/>
              </a:lnSpc>
            </a:pPr>
            <a:r>
              <a:rPr lang="fi-FI" sz="1600" dirty="0">
                <a:latin typeface="Calibri" panose="020F0502020204030204" pitchFamily="34" charset="0"/>
                <a:cs typeface="Calibri" panose="020F0502020204030204" pitchFamily="34" charset="0"/>
              </a:rPr>
              <a:t>Maksuton sovellus on ladattavissa älypuhelimeesi Google </a:t>
            </a:r>
            <a:r>
              <a:rPr lang="fi-FI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Play-</a:t>
            </a:r>
            <a:r>
              <a:rPr lang="fi-FI" sz="1600" dirty="0">
                <a:latin typeface="Calibri" panose="020F0502020204030204" pitchFamily="34" charset="0"/>
                <a:cs typeface="Calibri" panose="020F0502020204030204" pitchFamily="34" charset="0"/>
              </a:rPr>
              <a:t> tai </a:t>
            </a:r>
            <a:r>
              <a:rPr lang="fi-FI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App</a:t>
            </a:r>
            <a:r>
              <a:rPr lang="fi-FI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Store</a:t>
            </a:r>
            <a:r>
              <a:rPr lang="fi-FI" sz="1600" dirty="0">
                <a:latin typeface="Calibri" panose="020F0502020204030204" pitchFamily="34" charset="0"/>
                <a:cs typeface="Calibri" panose="020F0502020204030204" pitchFamily="34" charset="0"/>
              </a:rPr>
              <a:t>-sovelluskaupasta</a:t>
            </a:r>
          </a:p>
          <a:p>
            <a:pPr lvl="0">
              <a:lnSpc>
                <a:spcPct val="107000"/>
              </a:lnSpc>
            </a:pPr>
            <a:r>
              <a:rPr lang="fi-FI" sz="16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ESITYKSEN SOVELLUSKUVAT OVAT SUUNTAA-ANTAVIA, LOPULLINEN ULKOASU VOI VIELÄ MUUTTUA</a:t>
            </a:r>
          </a:p>
          <a:p>
            <a:endParaRPr lang="fi-FI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Vipu-mobiili – Apps on Google Play">
            <a:extLst>
              <a:ext uri="{FF2B5EF4-FFF2-40B4-BE49-F238E27FC236}">
                <a16:creationId xmlns:a16="http://schemas.microsoft.com/office/drawing/2014/main" id="{D869CFC5-5704-3DBE-8031-4DF7DBA47A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48" r="29987" b="-786"/>
          <a:stretch/>
        </p:blipFill>
        <p:spPr bwMode="auto">
          <a:xfrm>
            <a:off x="9305108" y="436526"/>
            <a:ext cx="2564091" cy="2879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13197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BC6A3B5-5817-6904-3D3E-47EEF6A289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89832"/>
            <a:ext cx="10935789" cy="785813"/>
          </a:xfrm>
        </p:spPr>
        <p:txBody>
          <a:bodyPr/>
          <a:lstStyle/>
          <a:p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Vipu-mobiili: kirjautuminen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0F97AED7-CECF-FC12-8E1A-D5C58DBA52E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38201" y="1263517"/>
            <a:ext cx="5327468" cy="3661569"/>
          </a:xfrm>
        </p:spPr>
        <p:txBody>
          <a:bodyPr>
            <a:normAutofit/>
          </a:bodyPr>
          <a:lstStyle/>
          <a:p>
            <a:r>
              <a:rPr lang="fi-FI" sz="1800" dirty="0">
                <a:latin typeface="Calibri" panose="020F0502020204030204" pitchFamily="34" charset="0"/>
                <a:cs typeface="Calibri" panose="020F0502020204030204" pitchFamily="34" charset="0"/>
              </a:rPr>
              <a:t>Vipu-mobiili -sovellukseen kirjaudutaan omilla pankkitunnuksilla tai mobiilivarmenteella</a:t>
            </a:r>
          </a:p>
          <a:p>
            <a:pPr lvl="1"/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Jos et omista älypuhelinta, voit tehdä asiointivaltuutuksen toiselle henkilölle</a:t>
            </a:r>
          </a:p>
          <a:p>
            <a:r>
              <a:rPr lang="fi-FI" sz="1800" dirty="0">
                <a:latin typeface="Calibri" panose="020F0502020204030204" pitchFamily="34" charset="0"/>
                <a:cs typeface="Calibri" panose="020F0502020204030204" pitchFamily="34" charset="0"/>
              </a:rPr>
              <a:t>Vipu-mobiilin käyttö on tietoturvallista</a:t>
            </a:r>
          </a:p>
          <a:p>
            <a:pPr lvl="1"/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Käyttö edellyttää vahvaa tunnistautumista omien pankkitunnusten tai mobiilivarmenteen muodossa</a:t>
            </a:r>
          </a:p>
          <a:p>
            <a:pPr lvl="1"/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Sovellus on yhteydessä ainoastaan viranomaisten palvelimiin</a:t>
            </a:r>
          </a:p>
          <a:p>
            <a:pPr lvl="1"/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fi-FI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uista pitää älypuhelimesi päivitykset ajan tasalla</a:t>
            </a:r>
          </a:p>
          <a:p>
            <a:pPr lvl="1"/>
            <a:endParaRPr lang="fi-FI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Kuva 5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14A9AB60-ACE6-A7CE-9312-2B02FE87F11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7" r="547"/>
          <a:stretch/>
        </p:blipFill>
        <p:spPr bwMode="auto">
          <a:xfrm>
            <a:off x="7928388" y="437507"/>
            <a:ext cx="3147049" cy="54958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9585085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5A17E5D-3549-D048-148A-34B106387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992" y="139718"/>
            <a:ext cx="10935789" cy="785813"/>
          </a:xfrm>
        </p:spPr>
        <p:txBody>
          <a:bodyPr/>
          <a:lstStyle/>
          <a:p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Vipu-mobiili: maatilasi tehtävät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5BF73112-5AAF-2949-5805-5BBAD2521119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249593" y="780346"/>
            <a:ext cx="5672235" cy="5074389"/>
          </a:xfrm>
        </p:spPr>
        <p:txBody>
          <a:bodyPr>
            <a:noAutofit/>
          </a:bodyPr>
          <a:lstStyle/>
          <a:p>
            <a:r>
              <a:rPr lang="fi-FI" sz="1600" b="1" dirty="0">
                <a:latin typeface="Calibri" panose="020F0502020204030204" pitchFamily="34" charset="0"/>
                <a:cs typeface="Calibri" panose="020F0502020204030204" pitchFamily="34" charset="0"/>
              </a:rPr>
              <a:t>Tehtävät</a:t>
            </a:r>
            <a:r>
              <a:rPr lang="fi-FI" sz="1600" dirty="0">
                <a:latin typeface="Calibri" panose="020F0502020204030204" pitchFamily="34" charset="0"/>
                <a:cs typeface="Calibri" panose="020F0502020204030204" pitchFamily="34" charset="0"/>
              </a:rPr>
              <a:t> -osiossa näkyvät avoimet ja suljetut selvityspyynnöt</a:t>
            </a:r>
          </a:p>
          <a:p>
            <a:pPr lvl="1"/>
            <a:r>
              <a:rPr lang="fi-FI" sz="1600" dirty="0"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fi-FI" sz="16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alvonnassa tai satelliittiseurannassa olevat tilat voivat vastata sovelluksen kautta selvityspyyntöihin</a:t>
            </a:r>
          </a:p>
          <a:p>
            <a:pPr lvl="1"/>
            <a:r>
              <a:rPr lang="fi-FI" sz="1600" dirty="0">
                <a:latin typeface="Calibri" panose="020F0502020204030204" pitchFamily="34" charset="0"/>
                <a:cs typeface="Calibri" panose="020F0502020204030204" pitchFamily="34" charset="0"/>
              </a:rPr>
              <a:t>Selvityspyynnöt aloitetaan heinäkuun alkupuolella</a:t>
            </a:r>
            <a:endParaRPr lang="fi-FI" sz="160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fi-FI" sz="1600" dirty="0">
                <a:latin typeface="Calibri" panose="020F0502020204030204" pitchFamily="34" charset="0"/>
                <a:cs typeface="Calibri" panose="020F0502020204030204" pitchFamily="34" charset="0"/>
              </a:rPr>
              <a:t>Selvityspyynnöt ovat kasvulohkokohtaisia</a:t>
            </a:r>
            <a:endParaRPr lang="fi-FI" sz="160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>
              <a:lnSpc>
                <a:spcPct val="107000"/>
              </a:lnSpc>
            </a:pPr>
            <a:r>
              <a:rPr lang="fi-FI" sz="1600" dirty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fi-FI" sz="16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elvityspyyntöön voit reagoida:</a:t>
            </a:r>
          </a:p>
          <a:p>
            <a:pPr lvl="1">
              <a:lnSpc>
                <a:spcPct val="107000"/>
              </a:lnSpc>
            </a:pPr>
            <a:r>
              <a:rPr lang="fi-FI" sz="16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Vipu-mobiililla otetulla kuvalla, josta paikkatiedon oikeellisuus on varmistettavissa</a:t>
            </a:r>
          </a:p>
          <a:p>
            <a:pPr lvl="1">
              <a:lnSpc>
                <a:spcPct val="107000"/>
              </a:lnSpc>
            </a:pPr>
            <a:r>
              <a:rPr lang="fi-FI" sz="1600" dirty="0">
                <a:latin typeface="Calibri" panose="020F0502020204030204" pitchFamily="34" charset="0"/>
                <a:cs typeface="Calibri" panose="020F0502020204030204" pitchFamily="34" charset="0"/>
              </a:rPr>
              <a:t>Käyttämällä Vipu-mobiililla aiemmin otettua kuvaa kohteesta (</a:t>
            </a:r>
            <a:r>
              <a:rPr lang="fi-FI" sz="1600" i="1" dirty="0">
                <a:latin typeface="Calibri" panose="020F0502020204030204" pitchFamily="34" charset="0"/>
                <a:cs typeface="Calibri" panose="020F0502020204030204" pitchFamily="34" charset="0"/>
              </a:rPr>
              <a:t>HUOM! Muulla kuin Vipu-mobiilisovelluksella otettu kuva ei käy</a:t>
            </a:r>
            <a:r>
              <a:rPr lang="fi-FI" sz="16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lvl="1">
              <a:lnSpc>
                <a:spcPct val="107000"/>
              </a:lnSpc>
            </a:pPr>
            <a:r>
              <a:rPr lang="fi-FI" sz="16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Muuttamalla peltotukihakemusta ottamalla yhteyttä kuntaan</a:t>
            </a:r>
          </a:p>
          <a:p>
            <a:pPr>
              <a:lnSpc>
                <a:spcPct val="107000"/>
              </a:lnSpc>
            </a:pPr>
            <a:r>
              <a:rPr lang="fi-FI" sz="1600" dirty="0">
                <a:latin typeface="Calibri" panose="020F0502020204030204" pitchFamily="34" charset="0"/>
                <a:cs typeface="Calibri" panose="020F0502020204030204" pitchFamily="34" charset="0"/>
              </a:rPr>
              <a:t>Vaikka neuvoja täyttäisikin tukihakemuksesi, voit itse vastata Vipu-mobiiliin tulleisiin selvityspyyntöihin</a:t>
            </a:r>
          </a:p>
          <a:p>
            <a:pPr>
              <a:lnSpc>
                <a:spcPct val="107000"/>
              </a:lnSpc>
            </a:pPr>
            <a:r>
              <a:rPr lang="fi-FI" sz="1600" dirty="0">
                <a:latin typeface="Calibri" panose="020F0502020204030204" pitchFamily="34" charset="0"/>
                <a:cs typeface="Calibri" panose="020F0502020204030204" pitchFamily="34" charset="0"/>
              </a:rPr>
              <a:t>J</a:t>
            </a:r>
            <a:r>
              <a:rPr lang="fi-FI" sz="16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os et omista älypuhelinta, voit tehdä asiointivaltuutuksen toiselle henkilölle</a:t>
            </a:r>
          </a:p>
          <a:p>
            <a:pPr lvl="1">
              <a:lnSpc>
                <a:spcPct val="107000"/>
              </a:lnSpc>
            </a:pPr>
            <a:r>
              <a:rPr lang="fi-FI" sz="1600" dirty="0">
                <a:latin typeface="Calibri" panose="020F0502020204030204" pitchFamily="34" charset="0"/>
                <a:cs typeface="Calibri" panose="020F0502020204030204" pitchFamily="34" charset="0"/>
              </a:rPr>
              <a:t>Pelkkä selausoikeus ei riitä</a:t>
            </a:r>
            <a:endParaRPr lang="fi-FI" sz="160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Nuoli: Oikea 10">
            <a:extLst>
              <a:ext uri="{FF2B5EF4-FFF2-40B4-BE49-F238E27FC236}">
                <a16:creationId xmlns:a16="http://schemas.microsoft.com/office/drawing/2014/main" id="{28EF215F-88F8-1C3C-8A82-5F535AFAD628}"/>
              </a:ext>
            </a:extLst>
          </p:cNvPr>
          <p:cNvSpPr/>
          <p:nvPr/>
        </p:nvSpPr>
        <p:spPr>
          <a:xfrm>
            <a:off x="8745587" y="3317541"/>
            <a:ext cx="653143" cy="615821"/>
          </a:xfrm>
          <a:prstGeom prst="rightArrow">
            <a:avLst/>
          </a:prstGeom>
          <a:solidFill>
            <a:srgbClr val="070D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4" name="Kuva 2">
            <a:extLst>
              <a:ext uri="{FF2B5EF4-FFF2-40B4-BE49-F238E27FC236}">
                <a16:creationId xmlns:a16="http://schemas.microsoft.com/office/drawing/2014/main" id="{BE34F480-1C74-FE0E-6532-17268A326A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8730" y="719851"/>
            <a:ext cx="2596372" cy="5367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Kuva 2">
            <a:extLst>
              <a:ext uri="{FF2B5EF4-FFF2-40B4-BE49-F238E27FC236}">
                <a16:creationId xmlns:a16="http://schemas.microsoft.com/office/drawing/2014/main" id="{3B335715-48BB-C018-6527-951256B122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719850"/>
            <a:ext cx="2628785" cy="5367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Nuoli: Oikea 9">
            <a:extLst>
              <a:ext uri="{FF2B5EF4-FFF2-40B4-BE49-F238E27FC236}">
                <a16:creationId xmlns:a16="http://schemas.microsoft.com/office/drawing/2014/main" id="{05B8F3C1-C63D-9A75-E324-257926D4C7D6}"/>
              </a:ext>
            </a:extLst>
          </p:cNvPr>
          <p:cNvSpPr/>
          <p:nvPr/>
        </p:nvSpPr>
        <p:spPr>
          <a:xfrm rot="1733014">
            <a:off x="5903376" y="2099447"/>
            <a:ext cx="878518" cy="478383"/>
          </a:xfrm>
          <a:prstGeom prst="rightArrow">
            <a:avLst/>
          </a:prstGeom>
          <a:solidFill>
            <a:srgbClr val="070D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52042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50E128C-7FF3-93CD-3B5E-A9B09FC30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7642"/>
            <a:ext cx="10935789" cy="785813"/>
          </a:xfrm>
        </p:spPr>
        <p:txBody>
          <a:bodyPr/>
          <a:lstStyle/>
          <a:p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Mikä on selvityspyyntö?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5AA3A1BC-28EF-6872-B446-9007905093F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38201" y="957943"/>
            <a:ext cx="5327468" cy="4415246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fi-FI" sz="1600" dirty="0">
                <a:latin typeface="Calibri" panose="020F0502020204030204" pitchFamily="34" charset="0"/>
                <a:cs typeface="Calibri" panose="020F0502020204030204" pitchFamily="34" charset="0"/>
              </a:rPr>
              <a:t>Vipu-mobiiliin tuleva kasvulohkokohtainen tehtävä</a:t>
            </a:r>
          </a:p>
          <a:p>
            <a:pPr>
              <a:defRPr/>
            </a:pPr>
            <a:r>
              <a:rPr lang="fi-FI" sz="1600" dirty="0">
                <a:latin typeface="Calibri" panose="020F0502020204030204" pitchFamily="34" charset="0"/>
                <a:cs typeface="Calibri" panose="020F0502020204030204" pitchFamily="34" charset="0"/>
              </a:rPr>
              <a:t>Satelliittiseurannan selvityspyyntö lähetetään Ruokavirastosta </a:t>
            </a:r>
          </a:p>
          <a:p>
            <a:pPr lvl="1">
              <a:defRPr/>
            </a:pPr>
            <a:r>
              <a:rPr lang="fi-FI" sz="1600" dirty="0">
                <a:latin typeface="Calibri" panose="020F0502020204030204" pitchFamily="34" charset="0"/>
                <a:cs typeface="Calibri" panose="020F0502020204030204" pitchFamily="34" charset="0"/>
              </a:rPr>
              <a:t>Kesällä 2023 se lähetetään, jos satelliitilla ei havaita maataloustoiminta</a:t>
            </a:r>
          </a:p>
          <a:p>
            <a:pPr lvl="1">
              <a:defRPr/>
            </a:pPr>
            <a:r>
              <a:rPr lang="fi-FI" sz="1600" dirty="0">
                <a:latin typeface="Calibri" panose="020F0502020204030204" pitchFamily="34" charset="0"/>
                <a:cs typeface="Calibri" panose="020F0502020204030204" pitchFamily="34" charset="0"/>
              </a:rPr>
              <a:t>Vastaa selvityspyyntöön ottamalla lohkolta kuva, korjaa hakemusta tai peru tuki</a:t>
            </a:r>
          </a:p>
          <a:p>
            <a:pPr lvl="1">
              <a:defRPr/>
            </a:pPr>
            <a:r>
              <a:rPr lang="fi-FI" sz="1600" dirty="0">
                <a:latin typeface="Calibri" panose="020F0502020204030204" pitchFamily="34" charset="0"/>
                <a:cs typeface="Calibri" panose="020F0502020204030204" pitchFamily="34" charset="0"/>
              </a:rPr>
              <a:t>Viranomaisten selvityspyyntöilmoitukset tulevat tekstiviestinä ensisijaisen viljelijän puhelimeen</a:t>
            </a:r>
          </a:p>
          <a:p>
            <a:pPr>
              <a:defRPr/>
            </a:pPr>
            <a:r>
              <a:rPr lang="fi-FI" sz="1600" dirty="0">
                <a:latin typeface="Calibri" panose="020F0502020204030204" pitchFamily="34" charset="0"/>
                <a:cs typeface="Calibri" panose="020F0502020204030204" pitchFamily="34" charset="0"/>
              </a:rPr>
              <a:t>Valvonnan selvityspyyntö, jonka tarkastaja voi lähettää esimerkiksi</a:t>
            </a:r>
          </a:p>
          <a:p>
            <a:pPr lvl="1">
              <a:defRPr/>
            </a:pPr>
            <a:r>
              <a:rPr lang="fi-FI" sz="1600" dirty="0">
                <a:latin typeface="Calibri" panose="020F0502020204030204" pitchFamily="34" charset="0"/>
                <a:cs typeface="Calibri" panose="020F0502020204030204" pitchFamily="34" charset="0"/>
              </a:rPr>
              <a:t>Paikan päällä tehtävässä valvonnassa </a:t>
            </a:r>
          </a:p>
          <a:p>
            <a:pPr lvl="2">
              <a:defRPr/>
            </a:pP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Vastaa selvityspyyntöön ottamalla kuva</a:t>
            </a:r>
          </a:p>
          <a:p>
            <a:pPr lvl="1">
              <a:defRPr/>
            </a:pPr>
            <a:r>
              <a:rPr lang="fi-FI" sz="1600" dirty="0">
                <a:latin typeface="Calibri" panose="020F0502020204030204" pitchFamily="34" charset="0"/>
                <a:cs typeface="Calibri" panose="020F0502020204030204" pitchFamily="34" charset="0"/>
              </a:rPr>
              <a:t>Tukikelpoisuustarkastelun yhteydessä</a:t>
            </a:r>
          </a:p>
          <a:p>
            <a:pPr lvl="2">
              <a:defRPr/>
            </a:pP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Selvityspyyntöön ei tarvitse vastata, ota yhteys kuntaan </a:t>
            </a:r>
          </a:p>
          <a:p>
            <a:pPr>
              <a:defRPr/>
            </a:pPr>
            <a:r>
              <a:rPr lang="fi-FI" sz="1600" dirty="0">
                <a:latin typeface="Calibri" panose="020F0502020204030204" pitchFamily="34" charset="0"/>
                <a:cs typeface="Calibri" panose="020F0502020204030204" pitchFamily="34" charset="0"/>
              </a:rPr>
              <a:t>Reagoimalla saamaasi selvityspyyntöön voit välttyä seuraamuksilta</a:t>
            </a:r>
          </a:p>
          <a:p>
            <a:endParaRPr lang="fi-FI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92E642A5-D642-CC8E-23C1-774411E3F2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0692" y="1526788"/>
            <a:ext cx="4369419" cy="3274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9714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5D4B17B-0CEA-82AA-B5EA-096112B7BB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Vipu-mobiili: Selvityspyyntöön vastaaminen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DEFE397E-8EDB-17A6-C38D-02B21F0BA5C9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46910" y="1598215"/>
            <a:ext cx="5327468" cy="4477046"/>
          </a:xfrm>
        </p:spPr>
        <p:txBody>
          <a:bodyPr>
            <a:normAutofit/>
          </a:bodyPr>
          <a:lstStyle/>
          <a:p>
            <a:r>
              <a:rPr lang="fi-FI" altLang="fi-FI" sz="1800" dirty="0">
                <a:latin typeface="Calibri" panose="020F0502020204030204" pitchFamily="34" charset="0"/>
                <a:ea typeface="Georgia" panose="02040502050405020303" pitchFamily="18" charset="0"/>
                <a:cs typeface="Calibri" panose="020F0502020204030204" pitchFamily="34" charset="0"/>
              </a:rPr>
              <a:t>Selvityspyynnöt ovat kasvulohkokohtaisia</a:t>
            </a:r>
          </a:p>
          <a:p>
            <a:r>
              <a:rPr lang="fi-FI" sz="1800" dirty="0">
                <a:latin typeface="Calibri" panose="020F0502020204030204" pitchFamily="34" charset="0"/>
                <a:cs typeface="Calibri" panose="020F0502020204030204" pitchFamily="34" charset="0"/>
              </a:rPr>
              <a:t>Selvityspyyntöön voit vastata</a:t>
            </a:r>
          </a:p>
          <a:p>
            <a:pPr lvl="1">
              <a:defRPr/>
            </a:pPr>
            <a:r>
              <a:rPr lang="fi-FI" altLang="fi-FI" dirty="0">
                <a:latin typeface="Calibri" panose="020F0502020204030204" pitchFamily="34" charset="0"/>
                <a:ea typeface="Georgia" panose="02040502050405020303" pitchFamily="18" charset="0"/>
                <a:cs typeface="Calibri" panose="020F0502020204030204" pitchFamily="34" charset="0"/>
              </a:rPr>
              <a:t>Ottamalla kuva pyydetystä kohteesta</a:t>
            </a:r>
          </a:p>
          <a:p>
            <a:pPr lvl="1">
              <a:defRPr/>
            </a:pPr>
            <a:r>
              <a:rPr lang="fi-FI" altLang="fi-FI" dirty="0">
                <a:latin typeface="Calibri" panose="020F0502020204030204" pitchFamily="34" charset="0"/>
                <a:ea typeface="Georgia" panose="02040502050405020303" pitchFamily="18" charset="0"/>
                <a:cs typeface="Calibri" panose="020F0502020204030204" pitchFamily="34" charset="0"/>
              </a:rPr>
              <a:t>Käyttämällä Vipu-mobiililla aiemmin otettua kuvaa kohteesta</a:t>
            </a:r>
          </a:p>
          <a:p>
            <a:pPr lvl="1">
              <a:defRPr/>
            </a:pPr>
            <a:r>
              <a:rPr lang="fi-FI" altLang="fi-FI" dirty="0">
                <a:latin typeface="Calibri" panose="020F0502020204030204" pitchFamily="34" charset="0"/>
                <a:ea typeface="Georgia" panose="02040502050405020303" pitchFamily="18" charset="0"/>
                <a:cs typeface="Calibri" panose="020F0502020204030204" pitchFamily="34" charset="0"/>
              </a:rPr>
              <a:t>Muuttamalla Vipu-palvelussa hakemusta</a:t>
            </a:r>
          </a:p>
          <a:p>
            <a:pPr>
              <a:defRPr/>
            </a:pPr>
            <a:r>
              <a:rPr lang="fi-FI" altLang="fi-FI" b="1" dirty="0">
                <a:latin typeface="Calibri" panose="020F0502020204030204" pitchFamily="34" charset="0"/>
                <a:ea typeface="Georgia" panose="02040502050405020303" pitchFamily="18" charset="0"/>
                <a:cs typeface="Calibri" panose="020F0502020204030204" pitchFamily="34" charset="0"/>
              </a:rPr>
              <a:t>Kuvat selvityspyyntöjä varten on otettava viimeistään 31.8.</a:t>
            </a:r>
          </a:p>
          <a:p>
            <a:pPr lvl="1">
              <a:defRPr/>
            </a:pPr>
            <a:r>
              <a:rPr lang="fi-FI" altLang="fi-FI" u="sng" dirty="0">
                <a:latin typeface="Calibri" panose="020F0502020204030204" pitchFamily="34" charset="0"/>
                <a:ea typeface="Georgia" panose="02040502050405020303" pitchFamily="18" charset="0"/>
                <a:cs typeface="Calibri" panose="020F0502020204030204" pitchFamily="34" charset="0"/>
              </a:rPr>
              <a:t>Huomioi selvityspyynnössä annettu aikataulu! </a:t>
            </a:r>
            <a:r>
              <a:rPr lang="fi-FI" altLang="fi-FI" dirty="0">
                <a:latin typeface="Calibri" panose="020F0502020204030204" pitchFamily="34" charset="0"/>
                <a:ea typeface="Georgia" panose="02040502050405020303" pitchFamily="18" charset="0"/>
                <a:cs typeface="Calibri" panose="020F0502020204030204" pitchFamily="34" charset="0"/>
              </a:rPr>
              <a:t>Esim. kuva lähetettävä kahden viikon kuluessa selvityspyynnön vastaanottamisesta</a:t>
            </a:r>
          </a:p>
          <a:p>
            <a:pPr>
              <a:defRPr/>
            </a:pPr>
            <a:r>
              <a:rPr lang="fi-FI" altLang="fi-FI" dirty="0">
                <a:latin typeface="Calibri" panose="020F0502020204030204" pitchFamily="34" charset="0"/>
                <a:ea typeface="Georgia" panose="02040502050405020303" pitchFamily="18" charset="0"/>
                <a:cs typeface="Calibri" panose="020F0502020204030204" pitchFamily="34" charset="0"/>
              </a:rPr>
              <a:t>Kuvien lähetys selvityspyyntöihin on mahdollista 2.10. saakka, jos annettu aikataulu antaa siihen mahdollisuuden</a:t>
            </a:r>
          </a:p>
        </p:txBody>
      </p:sp>
      <p:pic>
        <p:nvPicPr>
          <p:cNvPr id="5" name="Kuva 3">
            <a:extLst>
              <a:ext uri="{FF2B5EF4-FFF2-40B4-BE49-F238E27FC236}">
                <a16:creationId xmlns:a16="http://schemas.microsoft.com/office/drawing/2014/main" id="{0132F7CC-3081-3A7C-8DB2-5D013B8549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6896" y="268016"/>
            <a:ext cx="2786063" cy="571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86750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9BC536B-FAA0-E5F9-A83E-50E8CEDCB8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81856"/>
            <a:ext cx="8941525" cy="998601"/>
          </a:xfrm>
        </p:spPr>
        <p:txBody>
          <a:bodyPr>
            <a:normAutofit fontScale="90000"/>
          </a:bodyPr>
          <a:lstStyle/>
          <a:p>
            <a:r>
              <a:rPr lang="fi-FI" sz="320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Viljelytoimia hankaloittavien esteiden poisto ja peruslohkon muotoa parantavat muutokset</a:t>
            </a:r>
            <a:br>
              <a:rPr lang="fi-FI" sz="320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fi-FI" sz="32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fi-FI" sz="27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sallitut ja kielletyt lisäykset lohkolle</a:t>
            </a:r>
            <a:endParaRPr lang="fi-FI" sz="2700" b="0" dirty="0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9228C490-5901-3331-E711-C30F5F51AE5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B229A732-C1B0-0359-7BFC-8E6E2478B0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27" t="19512" r="6592" b="8314"/>
          <a:stretch/>
        </p:blipFill>
        <p:spPr>
          <a:xfrm>
            <a:off x="838201" y="1541809"/>
            <a:ext cx="9664336" cy="4384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7492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6FF879A-0A6A-DAC4-DAEC-01723A689E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Muutosvaiheen aikataulu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7A99EE46-9250-129B-54C1-E58DC0C62D2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38201" y="1681529"/>
            <a:ext cx="7495902" cy="4013877"/>
          </a:xfrm>
        </p:spPr>
        <p:txBody>
          <a:bodyPr vert="horz" lIns="91440" tIns="45720" rIns="91440" bIns="45720" rtlCol="0" anchor="t">
            <a:noAutofit/>
          </a:bodyPr>
          <a:lstStyle/>
          <a:p>
            <a:pPr eaLnBrk="1" hangingPunct="1">
              <a:defRPr/>
            </a:pP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TÄRKEÄÄ huomioida, että kuva toteutetusta toimenpiteestä pellolla pitää olla otettu </a:t>
            </a:r>
            <a:r>
              <a:rPr lang="fi-FI" b="1" dirty="0">
                <a:latin typeface="Calibri" panose="020F0502020204030204" pitchFamily="34" charset="0"/>
                <a:cs typeface="Calibri" panose="020F0502020204030204" pitchFamily="34" charset="0"/>
              </a:rPr>
              <a:t>31.8. 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mennessä, VAIKKA sen voi lähettää myöhemmin muutosvaiheen aikana</a:t>
            </a:r>
          </a:p>
          <a:p>
            <a:pPr lvl="1" eaLnBrk="1" hangingPunct="1">
              <a:defRPr/>
            </a:pPr>
            <a:r>
              <a:rPr lang="fi-FI" sz="2000" dirty="0">
                <a:latin typeface="Calibri" panose="020F0502020204030204" pitchFamily="34" charset="0"/>
                <a:cs typeface="Calibri" panose="020F0502020204030204" pitchFamily="34" charset="0"/>
              </a:rPr>
              <a:t>Nurmien, kesantojen ja luonnonlaitumien niitosta, laidunnuksesta tai muokkauksesta pitää ottaa kuva </a:t>
            </a:r>
            <a:r>
              <a:rPr lang="fi-FI" sz="2000" b="1" dirty="0">
                <a:latin typeface="Calibri" panose="020F0502020204030204" pitchFamily="34" charset="0"/>
                <a:cs typeface="Calibri" panose="020F0502020204030204" pitchFamily="34" charset="0"/>
              </a:rPr>
              <a:t>31.8. mennessä </a:t>
            </a:r>
          </a:p>
          <a:p>
            <a:pPr lvl="2">
              <a:defRPr/>
            </a:pPr>
            <a:r>
              <a:rPr lang="fi-FI" sz="2000" dirty="0">
                <a:latin typeface="Calibri"/>
                <a:ea typeface="Tahoma"/>
                <a:cs typeface="Calibri"/>
              </a:rPr>
              <a:t> 31.8. mennessä otetun kuvan voi lähettää Vipu-mobiililla muutosvaiheen päättymisen asti eli </a:t>
            </a:r>
            <a:r>
              <a:rPr lang="fi-FI" sz="2000" b="1" u="sng" dirty="0">
                <a:latin typeface="Calibri"/>
                <a:ea typeface="Tahoma"/>
                <a:cs typeface="Calibri"/>
              </a:rPr>
              <a:t>2.10. asti</a:t>
            </a:r>
          </a:p>
          <a:p>
            <a:pPr lvl="1">
              <a:defRPr/>
            </a:pPr>
            <a:r>
              <a:rPr lang="fi-FI" sz="2000" dirty="0">
                <a:latin typeface="Calibri"/>
                <a:ea typeface="Tahoma"/>
                <a:cs typeface="Calibri"/>
              </a:rPr>
              <a:t>Muilla kasveilla viljelykasvista, sadonkorjuusta tai muokkauksesta pitää ottaa kuva </a:t>
            </a:r>
            <a:r>
              <a:rPr lang="fi-FI" sz="2000" b="1" dirty="0">
                <a:latin typeface="Calibri"/>
                <a:ea typeface="Tahoma"/>
                <a:cs typeface="Calibri"/>
              </a:rPr>
              <a:t>31.8. mennessä</a:t>
            </a:r>
            <a:endParaRPr lang="fi-FI"/>
          </a:p>
          <a:p>
            <a:pPr lvl="2" eaLnBrk="1" hangingPunct="1">
              <a:defRPr/>
            </a:pPr>
            <a:r>
              <a:rPr lang="fi-FI" sz="2000" dirty="0">
                <a:latin typeface="Calibri"/>
                <a:ea typeface="Tahoma"/>
                <a:cs typeface="Calibri"/>
              </a:rPr>
              <a:t>31.8. mennessä otetun kuvan voi lähettää Vipu-mobiililla muutosvaiheen päättymisen asti eli </a:t>
            </a:r>
            <a:r>
              <a:rPr lang="fi-FI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Tahoma"/>
                <a:cs typeface="Calibr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2.10. asti</a:t>
            </a:r>
            <a:endParaRPr lang="fi-FI" sz="2000" b="1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endParaRPr lang="fi-FI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423929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CACCEDF-1A9A-967C-9159-BA564B10AA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Vipu-mobiili: maksut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C6B118F7-1B9A-E6F5-F886-9FF5EAAC403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fi-FI" dirty="0"/>
              <a:t>Maksut -osiossa näytetään tilalle maksetut tuet vuosittain</a:t>
            </a:r>
          </a:p>
          <a:p>
            <a:endParaRPr lang="fi-FI" dirty="0"/>
          </a:p>
        </p:txBody>
      </p:sp>
      <p:sp>
        <p:nvSpPr>
          <p:cNvPr id="10" name="Tekstin paikkamerkki 9">
            <a:extLst>
              <a:ext uri="{FF2B5EF4-FFF2-40B4-BE49-F238E27FC236}">
                <a16:creationId xmlns:a16="http://schemas.microsoft.com/office/drawing/2014/main" id="{2087A66D-F64D-CB8D-42C1-F49DDF86D0A3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E933C3BA-B242-4B08-70E5-027F49B225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8" r="355" b="50840"/>
          <a:stretch/>
        </p:blipFill>
        <p:spPr bwMode="auto">
          <a:xfrm>
            <a:off x="3831846" y="1744825"/>
            <a:ext cx="3450314" cy="31110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Kuva 5">
            <a:extLst>
              <a:ext uri="{FF2B5EF4-FFF2-40B4-BE49-F238E27FC236}">
                <a16:creationId xmlns:a16="http://schemas.microsoft.com/office/drawing/2014/main" id="{03968CCD-9DBC-4186-205A-2EF64F64770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767" t="22653" r="40385" b="23171"/>
          <a:stretch/>
        </p:blipFill>
        <p:spPr bwMode="auto">
          <a:xfrm>
            <a:off x="7511142" y="246730"/>
            <a:ext cx="4158199" cy="579950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5FD6E7F9-F474-2F56-868B-7F20ECC6CC2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365" t="21476" r="39170" b="23267"/>
          <a:stretch/>
        </p:blipFill>
        <p:spPr bwMode="auto">
          <a:xfrm>
            <a:off x="254597" y="1744825"/>
            <a:ext cx="3247337" cy="430141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Suorakulmio 8">
            <a:extLst>
              <a:ext uri="{FF2B5EF4-FFF2-40B4-BE49-F238E27FC236}">
                <a16:creationId xmlns:a16="http://schemas.microsoft.com/office/drawing/2014/main" id="{64F24017-4171-FC82-4D51-B442F40F8C24}"/>
              </a:ext>
            </a:extLst>
          </p:cNvPr>
          <p:cNvSpPr/>
          <p:nvPr/>
        </p:nvSpPr>
        <p:spPr>
          <a:xfrm>
            <a:off x="4413380" y="3429000"/>
            <a:ext cx="1642187" cy="737118"/>
          </a:xfrm>
          <a:prstGeom prst="rect">
            <a:avLst/>
          </a:prstGeom>
          <a:solidFill>
            <a:schemeClr val="accent4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Muista valita oikea vuosi</a:t>
            </a:r>
          </a:p>
        </p:txBody>
      </p:sp>
      <p:sp>
        <p:nvSpPr>
          <p:cNvPr id="13" name="Ellipsi 12">
            <a:extLst>
              <a:ext uri="{FF2B5EF4-FFF2-40B4-BE49-F238E27FC236}">
                <a16:creationId xmlns:a16="http://schemas.microsoft.com/office/drawing/2014/main" id="{6A0B68D7-832F-F883-50FE-8345E23E47F6}"/>
              </a:ext>
            </a:extLst>
          </p:cNvPr>
          <p:cNvSpPr/>
          <p:nvPr/>
        </p:nvSpPr>
        <p:spPr>
          <a:xfrm>
            <a:off x="522659" y="3743833"/>
            <a:ext cx="1082351" cy="1009891"/>
          </a:xfrm>
          <a:prstGeom prst="ellipse">
            <a:avLst/>
          </a:prstGeom>
          <a:noFill/>
          <a:ln w="76200">
            <a:solidFill>
              <a:srgbClr val="070DF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14" name="Nuoli: Oikea 13">
            <a:extLst>
              <a:ext uri="{FF2B5EF4-FFF2-40B4-BE49-F238E27FC236}">
                <a16:creationId xmlns:a16="http://schemas.microsoft.com/office/drawing/2014/main" id="{CD4C637F-7147-6710-D0D4-776C5E62A9A9}"/>
              </a:ext>
            </a:extLst>
          </p:cNvPr>
          <p:cNvSpPr/>
          <p:nvPr/>
        </p:nvSpPr>
        <p:spPr>
          <a:xfrm>
            <a:off x="3227687" y="3415512"/>
            <a:ext cx="653143" cy="615821"/>
          </a:xfrm>
          <a:prstGeom prst="rightArrow">
            <a:avLst/>
          </a:prstGeom>
          <a:solidFill>
            <a:srgbClr val="070D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5" name="Nuoli: Oikea 14">
            <a:extLst>
              <a:ext uri="{FF2B5EF4-FFF2-40B4-BE49-F238E27FC236}">
                <a16:creationId xmlns:a16="http://schemas.microsoft.com/office/drawing/2014/main" id="{18FA195B-CC74-F75B-5786-E0B7526B49AE}"/>
              </a:ext>
            </a:extLst>
          </p:cNvPr>
          <p:cNvSpPr/>
          <p:nvPr/>
        </p:nvSpPr>
        <p:spPr>
          <a:xfrm>
            <a:off x="7184570" y="3415512"/>
            <a:ext cx="653143" cy="615821"/>
          </a:xfrm>
          <a:prstGeom prst="rightArrow">
            <a:avLst/>
          </a:prstGeom>
          <a:solidFill>
            <a:srgbClr val="070D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44750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4" grpId="0" animBg="1"/>
      <p:bldP spid="1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6A9CEC8-0507-E541-0ADE-1F5BADAEB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591" y="260071"/>
            <a:ext cx="11150083" cy="785813"/>
          </a:xfrm>
        </p:spPr>
        <p:txBody>
          <a:bodyPr/>
          <a:lstStyle/>
          <a:p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Vipu-mobiili: maksut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033955A1-8CF5-CCCA-FC8E-ED8CFFE538D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58591" y="1195174"/>
            <a:ext cx="3994746" cy="3661569"/>
          </a:xfrm>
        </p:spPr>
        <p:txBody>
          <a:bodyPr>
            <a:normAutofit/>
          </a:bodyPr>
          <a:lstStyle/>
          <a:p>
            <a:r>
              <a:rPr lang="fi-FI" sz="1800" dirty="0">
                <a:latin typeface="Calibri" panose="020F0502020204030204" pitchFamily="34" charset="0"/>
                <a:cs typeface="Calibri" panose="020F0502020204030204" pitchFamily="34" charset="0"/>
              </a:rPr>
              <a:t>Maksut –välilehdeltä pääset tarkastelemaan tukikohtaisia maksutapahtumia valitsemalla kyseisen tukityypin</a:t>
            </a:r>
          </a:p>
          <a:p>
            <a:r>
              <a:rPr lang="fi-FI" sz="1800" dirty="0">
                <a:latin typeface="Calibri" panose="020F0502020204030204" pitchFamily="34" charset="0"/>
                <a:cs typeface="Calibri" panose="020F0502020204030204" pitchFamily="34" charset="0"/>
              </a:rPr>
              <a:t>Maksutapahtuma-sivulla näkyy tuen määrä, maksupäivämäärä, tilinumero, johon maksu on suoritettu sekä mahdolliset takaisinperinnät, panttaukset ja ulosotot</a:t>
            </a:r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D2E8CF2F-4189-748A-0F10-356C67D7FD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648" t="21407" r="41227" b="26326"/>
          <a:stretch/>
        </p:blipFill>
        <p:spPr>
          <a:xfrm>
            <a:off x="4768785" y="585607"/>
            <a:ext cx="3627721" cy="5299837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5ECFA7F6-75FF-3FFE-654A-90EB5EA7DE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347" t="18911" r="39770" b="14181"/>
          <a:stretch/>
        </p:blipFill>
        <p:spPr>
          <a:xfrm>
            <a:off x="8791820" y="585608"/>
            <a:ext cx="3222363" cy="5299837"/>
          </a:xfrm>
          <a:prstGeom prst="rect">
            <a:avLst/>
          </a:prstGeom>
        </p:spPr>
      </p:pic>
      <p:sp>
        <p:nvSpPr>
          <p:cNvPr id="9" name="Nuoli: Oikea 8">
            <a:extLst>
              <a:ext uri="{FF2B5EF4-FFF2-40B4-BE49-F238E27FC236}">
                <a16:creationId xmlns:a16="http://schemas.microsoft.com/office/drawing/2014/main" id="{C8111181-0170-411A-468F-8F609686D890}"/>
              </a:ext>
            </a:extLst>
          </p:cNvPr>
          <p:cNvSpPr/>
          <p:nvPr/>
        </p:nvSpPr>
        <p:spPr>
          <a:xfrm>
            <a:off x="4041250" y="4096139"/>
            <a:ext cx="1002966" cy="536669"/>
          </a:xfrm>
          <a:prstGeom prst="rightArrow">
            <a:avLst/>
          </a:prstGeom>
          <a:solidFill>
            <a:srgbClr val="070D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0" name="Nuoli: Oikea 9">
            <a:extLst>
              <a:ext uri="{FF2B5EF4-FFF2-40B4-BE49-F238E27FC236}">
                <a16:creationId xmlns:a16="http://schemas.microsoft.com/office/drawing/2014/main" id="{61B6637E-089E-F8A6-7D92-9AF83BF8A9B2}"/>
              </a:ext>
            </a:extLst>
          </p:cNvPr>
          <p:cNvSpPr/>
          <p:nvPr/>
        </p:nvSpPr>
        <p:spPr>
          <a:xfrm>
            <a:off x="8386974" y="3840054"/>
            <a:ext cx="690465" cy="713792"/>
          </a:xfrm>
          <a:prstGeom prst="rightArrow">
            <a:avLst/>
          </a:prstGeom>
          <a:solidFill>
            <a:srgbClr val="070D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04349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E60B49D-13A4-E688-7A57-7BBADC74F0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339" y="316031"/>
            <a:ext cx="10935789" cy="785813"/>
          </a:xfrm>
        </p:spPr>
        <p:txBody>
          <a:bodyPr/>
          <a:lstStyle/>
          <a:p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Vipu-mobiili: lohkotiedot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CF7F3481-9A97-BF20-F0DE-5B4986C64B1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242596" y="1143723"/>
            <a:ext cx="3890865" cy="3661569"/>
          </a:xfrm>
        </p:spPr>
        <p:txBody>
          <a:bodyPr/>
          <a:lstStyle/>
          <a:p>
            <a:r>
              <a:rPr lang="fi-FI" sz="1800" dirty="0">
                <a:latin typeface="Calibri" panose="020F0502020204030204" pitchFamily="34" charset="0"/>
                <a:cs typeface="Calibri" panose="020F0502020204030204" pitchFamily="34" charset="0"/>
              </a:rPr>
              <a:t>Etusivulta valitaan </a:t>
            </a:r>
            <a:r>
              <a:rPr lang="fi-FI" sz="1800" b="1" dirty="0">
                <a:latin typeface="Calibri" panose="020F0502020204030204" pitchFamily="34" charset="0"/>
                <a:cs typeface="Calibri" panose="020F0502020204030204" pitchFamily="34" charset="0"/>
              </a:rPr>
              <a:t>Kasvulohkot</a:t>
            </a:r>
            <a:r>
              <a:rPr lang="fi-FI" sz="1800" dirty="0">
                <a:latin typeface="Calibri" panose="020F0502020204030204" pitchFamily="34" charset="0"/>
                <a:cs typeface="Calibri" panose="020F0502020204030204" pitchFamily="34" charset="0"/>
              </a:rPr>
              <a:t>-valikko</a:t>
            </a:r>
          </a:p>
          <a:p>
            <a:pPr lvl="1"/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Lohkotiedot -osiossa voit tarkastella tilasi perus- ja kasvulohkoja vuodesta 2017 lähtien</a:t>
            </a:r>
            <a:endParaRPr lang="fi-FI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Lohkot tulevat näkyviin, jos kyseisen vuoden peltotukihakemus on lähetetty</a:t>
            </a:r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2BA20B69-8882-D042-FC28-03DD6B8835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365" t="21476" r="39170" b="23267"/>
          <a:stretch/>
        </p:blipFill>
        <p:spPr bwMode="auto">
          <a:xfrm>
            <a:off x="4164778" y="1101844"/>
            <a:ext cx="3247337" cy="430141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Ellipsi 9">
            <a:extLst>
              <a:ext uri="{FF2B5EF4-FFF2-40B4-BE49-F238E27FC236}">
                <a16:creationId xmlns:a16="http://schemas.microsoft.com/office/drawing/2014/main" id="{9E38B276-6E24-27DF-7F7B-B58095EBC885}"/>
              </a:ext>
            </a:extLst>
          </p:cNvPr>
          <p:cNvSpPr/>
          <p:nvPr/>
        </p:nvSpPr>
        <p:spPr>
          <a:xfrm>
            <a:off x="5944955" y="3164141"/>
            <a:ext cx="1082351" cy="1009891"/>
          </a:xfrm>
          <a:prstGeom prst="ellipse">
            <a:avLst/>
          </a:prstGeom>
          <a:noFill/>
          <a:ln w="76200">
            <a:solidFill>
              <a:srgbClr val="070DF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11" name="Nuoli: Oikea 10">
            <a:extLst>
              <a:ext uri="{FF2B5EF4-FFF2-40B4-BE49-F238E27FC236}">
                <a16:creationId xmlns:a16="http://schemas.microsoft.com/office/drawing/2014/main" id="{215A1EE3-CB84-10A9-20D5-889DC7431082}"/>
              </a:ext>
            </a:extLst>
          </p:cNvPr>
          <p:cNvSpPr/>
          <p:nvPr/>
        </p:nvSpPr>
        <p:spPr>
          <a:xfrm>
            <a:off x="7468598" y="3068271"/>
            <a:ext cx="752670" cy="625224"/>
          </a:xfrm>
          <a:prstGeom prst="rightArrow">
            <a:avLst/>
          </a:prstGeom>
          <a:solidFill>
            <a:srgbClr val="070D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pic>
        <p:nvPicPr>
          <p:cNvPr id="13" name="Kuva 12">
            <a:extLst>
              <a:ext uri="{FF2B5EF4-FFF2-40B4-BE49-F238E27FC236}">
                <a16:creationId xmlns:a16="http://schemas.microsoft.com/office/drawing/2014/main" id="{04439D74-8FFF-7C2F-A72F-D9FFDEA047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994" r="4586" b="10204"/>
          <a:stretch/>
        </p:blipFill>
        <p:spPr>
          <a:xfrm>
            <a:off x="8294699" y="618928"/>
            <a:ext cx="3413761" cy="5523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604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51063A4-0858-4547-AE9F-E769A570FA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6878"/>
            <a:ext cx="10935789" cy="785813"/>
          </a:xfrm>
        </p:spPr>
        <p:txBody>
          <a:bodyPr/>
          <a:lstStyle/>
          <a:p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Vipu-mobiili: lohkotiedot</a:t>
            </a:r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EC3F5E59-6501-B40E-906A-A1EECFA376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827" t="32789" r="37015" b="28979"/>
          <a:stretch/>
        </p:blipFill>
        <p:spPr>
          <a:xfrm>
            <a:off x="7323132" y="1044482"/>
            <a:ext cx="4238123" cy="3106046"/>
          </a:xfrm>
          <a:prstGeom prst="rect">
            <a:avLst/>
          </a:prstGeom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id="{9B82818E-896C-D1AE-6C2D-A2D27E0AF39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5" r="1708" b="27813"/>
          <a:stretch/>
        </p:blipFill>
        <p:spPr bwMode="auto">
          <a:xfrm>
            <a:off x="999153" y="1044482"/>
            <a:ext cx="3780454" cy="476903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Nuoli: Oikea 7">
            <a:extLst>
              <a:ext uri="{FF2B5EF4-FFF2-40B4-BE49-F238E27FC236}">
                <a16:creationId xmlns:a16="http://schemas.microsoft.com/office/drawing/2014/main" id="{848393DD-89E2-C740-D209-03D7748152FD}"/>
              </a:ext>
            </a:extLst>
          </p:cNvPr>
          <p:cNvSpPr/>
          <p:nvPr/>
        </p:nvSpPr>
        <p:spPr>
          <a:xfrm flipH="1">
            <a:off x="4636074" y="4168643"/>
            <a:ext cx="2687058" cy="1147666"/>
          </a:xfrm>
          <a:prstGeom prst="rightArrow">
            <a:avLst/>
          </a:prstGeom>
          <a:noFill/>
          <a:ln>
            <a:solidFill>
              <a:srgbClr val="070DF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600" dirty="0">
                <a:ln w="0"/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Peruslohkolistaus avautuu tästä</a:t>
            </a:r>
          </a:p>
        </p:txBody>
      </p:sp>
      <p:sp>
        <p:nvSpPr>
          <p:cNvPr id="9" name="Nuoli: Oikea 8">
            <a:extLst>
              <a:ext uri="{FF2B5EF4-FFF2-40B4-BE49-F238E27FC236}">
                <a16:creationId xmlns:a16="http://schemas.microsoft.com/office/drawing/2014/main" id="{5CDA4E90-60AD-BA24-EF94-F5A477AA47C4}"/>
              </a:ext>
            </a:extLst>
          </p:cNvPr>
          <p:cNvSpPr/>
          <p:nvPr/>
        </p:nvSpPr>
        <p:spPr>
          <a:xfrm>
            <a:off x="6593231" y="2597505"/>
            <a:ext cx="752670" cy="625224"/>
          </a:xfrm>
          <a:prstGeom prst="rightArrow">
            <a:avLst/>
          </a:prstGeom>
          <a:solidFill>
            <a:srgbClr val="070D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19187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DB5A141-58B5-1F66-39BA-7B255777B8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561" y="292196"/>
            <a:ext cx="11084458" cy="785813"/>
          </a:xfrm>
        </p:spPr>
        <p:txBody>
          <a:bodyPr/>
          <a:lstStyle/>
          <a:p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Vipu-mobiili: kasvulohkot</a:t>
            </a: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A3991685-D487-D908-B610-698F9462895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5" r="4145" b="26586"/>
          <a:stretch/>
        </p:blipFill>
        <p:spPr bwMode="auto">
          <a:xfrm>
            <a:off x="1715277" y="1083360"/>
            <a:ext cx="3686738" cy="485295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Kuva 5">
            <a:extLst>
              <a:ext uri="{FF2B5EF4-FFF2-40B4-BE49-F238E27FC236}">
                <a16:creationId xmlns:a16="http://schemas.microsoft.com/office/drawing/2014/main" id="{97E533BB-1BC7-4AA5-24E1-884C3BBC49E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13" r="11089" b="9740"/>
          <a:stretch/>
        </p:blipFill>
        <p:spPr bwMode="auto">
          <a:xfrm>
            <a:off x="7421488" y="255973"/>
            <a:ext cx="3280723" cy="568033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Nuoli: Oikea 6">
            <a:extLst>
              <a:ext uri="{FF2B5EF4-FFF2-40B4-BE49-F238E27FC236}">
                <a16:creationId xmlns:a16="http://schemas.microsoft.com/office/drawing/2014/main" id="{D50EA69B-235E-9255-BE68-3C32195442B1}"/>
              </a:ext>
            </a:extLst>
          </p:cNvPr>
          <p:cNvSpPr/>
          <p:nvPr/>
        </p:nvSpPr>
        <p:spPr>
          <a:xfrm rot="10800000" flipV="1">
            <a:off x="3191867" y="5113176"/>
            <a:ext cx="2506254" cy="1075939"/>
          </a:xfrm>
          <a:prstGeom prst="rightArrow">
            <a:avLst/>
          </a:prstGeom>
          <a:ln>
            <a:solidFill>
              <a:srgbClr val="070DF9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Kasvulohkon tiedot</a:t>
            </a:r>
          </a:p>
          <a:p>
            <a:pPr algn="ctr"/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avautuvat tästä</a:t>
            </a:r>
          </a:p>
        </p:txBody>
      </p:sp>
      <p:sp>
        <p:nvSpPr>
          <p:cNvPr id="8" name="Nuoli: Oikea 7">
            <a:extLst>
              <a:ext uri="{FF2B5EF4-FFF2-40B4-BE49-F238E27FC236}">
                <a16:creationId xmlns:a16="http://schemas.microsoft.com/office/drawing/2014/main" id="{8DC65081-D921-059B-9A31-208D3EF8163D}"/>
              </a:ext>
            </a:extLst>
          </p:cNvPr>
          <p:cNvSpPr/>
          <p:nvPr/>
        </p:nvSpPr>
        <p:spPr>
          <a:xfrm>
            <a:off x="6581348" y="2993626"/>
            <a:ext cx="752670" cy="625224"/>
          </a:xfrm>
          <a:prstGeom prst="rightArrow">
            <a:avLst/>
          </a:prstGeom>
          <a:solidFill>
            <a:srgbClr val="070D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261575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1342505-AEED-C7AA-E450-2749B22209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62719"/>
            <a:ext cx="10935789" cy="785813"/>
          </a:xfrm>
        </p:spPr>
        <p:txBody>
          <a:bodyPr/>
          <a:lstStyle/>
          <a:p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Vipu-mobiili: kasvulohkot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DE04D2A5-C1CF-D4FA-D3A4-C3A41F79495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38200" y="1401951"/>
            <a:ext cx="5469293" cy="4054098"/>
          </a:xfrm>
        </p:spPr>
        <p:txBody>
          <a:bodyPr>
            <a:normAutofit/>
          </a:bodyPr>
          <a:lstStyle/>
          <a:p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Kasvulohkojen tiedoissa näkyvät samat tiedot, mitkä maatila on ilmoittanut peltotukihaussa kyseisenä vuonna</a:t>
            </a:r>
          </a:p>
          <a:p>
            <a:pPr lvl="1"/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Pinta-ala</a:t>
            </a:r>
          </a:p>
          <a:p>
            <a:pPr lvl="1"/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Kasvi</a:t>
            </a:r>
          </a:p>
          <a:p>
            <a:pPr lvl="1"/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Lajike</a:t>
            </a:r>
          </a:p>
          <a:p>
            <a:pPr lvl="1"/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Luomun vaihe</a:t>
            </a:r>
          </a:p>
          <a:p>
            <a:pPr lvl="1"/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Viljelykasvin viljely muuksi kuin ihmisravinnoksi –tieto</a:t>
            </a:r>
          </a:p>
          <a:p>
            <a:pPr lvl="1"/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Kylvösiemenen sertifiointitieto</a:t>
            </a:r>
          </a:p>
          <a:p>
            <a:pPr lvl="1"/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Onko viljelykasvin juuret irti maasta</a:t>
            </a:r>
          </a:p>
          <a:p>
            <a:pPr lvl="1"/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Ympäristökorvauksen valinnainen toimenpide</a:t>
            </a:r>
          </a:p>
          <a:p>
            <a:pPr lvl="1"/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Lisätiedot</a:t>
            </a:r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93CA804C-D39A-98DA-1061-AD5923D66B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520" t="29591" r="32883" b="11412"/>
          <a:stretch/>
        </p:blipFill>
        <p:spPr>
          <a:xfrm>
            <a:off x="7073884" y="2761860"/>
            <a:ext cx="3280723" cy="3240514"/>
          </a:xfrm>
          <a:prstGeom prst="rect">
            <a:avLst/>
          </a:prstGeom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id="{6D62FDFB-4A8F-2B20-AC9C-53221172088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058" r="11089" b="9740"/>
          <a:stretch/>
        </p:blipFill>
        <p:spPr bwMode="auto">
          <a:xfrm>
            <a:off x="7073885" y="167655"/>
            <a:ext cx="3280723" cy="250731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90642312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5C3E333-26DA-1F67-04F2-E015838932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625128"/>
            <a:ext cx="10935789" cy="785813"/>
          </a:xfrm>
        </p:spPr>
        <p:txBody>
          <a:bodyPr/>
          <a:lstStyle/>
          <a:p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Vipu-mobiili: kasvulohkot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7BEC8954-2092-617F-A56F-DA1F14A40999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38201" y="1598215"/>
            <a:ext cx="5327468" cy="3661569"/>
          </a:xfrm>
        </p:spPr>
        <p:txBody>
          <a:bodyPr/>
          <a:lstStyle/>
          <a:p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Kasvulohkojen Tehtävät –välilehdeltä näet kyseiselle lohkolle kohdennetut tehtävät, esimerkiksi viranomaisen selvityspyynnöt</a:t>
            </a:r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D23EB961-6C9A-255D-220D-242C8C6898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267" b="31622"/>
          <a:stretch/>
        </p:blipFill>
        <p:spPr>
          <a:xfrm>
            <a:off x="6668755" y="782738"/>
            <a:ext cx="4238731" cy="4908935"/>
          </a:xfrm>
          <a:prstGeom prst="rect">
            <a:avLst/>
          </a:prstGeom>
        </p:spPr>
      </p:pic>
      <p:sp>
        <p:nvSpPr>
          <p:cNvPr id="5" name="Ellipsi 4">
            <a:extLst>
              <a:ext uri="{FF2B5EF4-FFF2-40B4-BE49-F238E27FC236}">
                <a16:creationId xmlns:a16="http://schemas.microsoft.com/office/drawing/2014/main" id="{0FD9D220-8764-FE02-2236-0A0AEE629021}"/>
              </a:ext>
            </a:extLst>
          </p:cNvPr>
          <p:cNvSpPr/>
          <p:nvPr/>
        </p:nvSpPr>
        <p:spPr>
          <a:xfrm>
            <a:off x="9022702" y="4553338"/>
            <a:ext cx="1586204" cy="410547"/>
          </a:xfrm>
          <a:prstGeom prst="ellipse">
            <a:avLst/>
          </a:prstGeom>
          <a:noFill/>
          <a:ln w="76200">
            <a:solidFill>
              <a:srgbClr val="070DF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8205465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73BBFF2-8FC4-1DC9-26E7-F74FAB9017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3555" y="249991"/>
            <a:ext cx="10935789" cy="785813"/>
          </a:xfrm>
        </p:spPr>
        <p:txBody>
          <a:bodyPr/>
          <a:lstStyle/>
          <a:p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Vipu-mobiili: kuvat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03864FD4-1B89-8026-F691-6FED219D8B9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63555" y="1059384"/>
            <a:ext cx="3312057" cy="3661569"/>
          </a:xfrm>
        </p:spPr>
        <p:txBody>
          <a:bodyPr/>
          <a:lstStyle/>
          <a:p>
            <a:r>
              <a:rPr lang="fi-FI" b="1" dirty="0">
                <a:latin typeface="Calibri" panose="020F0502020204030204" pitchFamily="34" charset="0"/>
                <a:cs typeface="Calibri" panose="020F0502020204030204" pitchFamily="34" charset="0"/>
              </a:rPr>
              <a:t>Kuvat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-osiosta voit tarkastella sovellukseen tallentamiasi kuvia </a:t>
            </a:r>
            <a:endParaRPr lang="fi-FI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9B4CC9C3-1A76-955D-11FF-7FD25AD82D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365" t="21476" r="39170" b="23267"/>
          <a:stretch/>
        </p:blipFill>
        <p:spPr bwMode="auto">
          <a:xfrm>
            <a:off x="3941470" y="1035804"/>
            <a:ext cx="3682850" cy="487829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Ellipsi 7">
            <a:extLst>
              <a:ext uri="{FF2B5EF4-FFF2-40B4-BE49-F238E27FC236}">
                <a16:creationId xmlns:a16="http://schemas.microsoft.com/office/drawing/2014/main" id="{64FAC9F7-3ADC-6CA4-E1AE-6BB35DB8F814}"/>
              </a:ext>
            </a:extLst>
          </p:cNvPr>
          <p:cNvSpPr/>
          <p:nvPr/>
        </p:nvSpPr>
        <p:spPr>
          <a:xfrm>
            <a:off x="4374019" y="4731684"/>
            <a:ext cx="1082351" cy="1009891"/>
          </a:xfrm>
          <a:prstGeom prst="ellipse">
            <a:avLst/>
          </a:prstGeom>
          <a:noFill/>
          <a:ln w="76200">
            <a:solidFill>
              <a:srgbClr val="070DF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9" name="Nuoli: Oikea 8">
            <a:extLst>
              <a:ext uri="{FF2B5EF4-FFF2-40B4-BE49-F238E27FC236}">
                <a16:creationId xmlns:a16="http://schemas.microsoft.com/office/drawing/2014/main" id="{979B14F6-2F18-930C-0DA1-1D0ACF3ADCD4}"/>
              </a:ext>
            </a:extLst>
          </p:cNvPr>
          <p:cNvSpPr/>
          <p:nvPr/>
        </p:nvSpPr>
        <p:spPr>
          <a:xfrm>
            <a:off x="7610791" y="3068271"/>
            <a:ext cx="752670" cy="625224"/>
          </a:xfrm>
          <a:prstGeom prst="rightArrow">
            <a:avLst/>
          </a:prstGeom>
          <a:solidFill>
            <a:srgbClr val="070D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58B71000-FFEF-D9A3-FF70-14BE55079C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357" t="26561" r="35929" b="22936"/>
          <a:stretch/>
        </p:blipFill>
        <p:spPr>
          <a:xfrm>
            <a:off x="8440524" y="792404"/>
            <a:ext cx="3258820" cy="5226016"/>
          </a:xfrm>
          <a:prstGeom prst="rect">
            <a:avLst/>
          </a:prstGeom>
        </p:spPr>
      </p:pic>
      <p:pic>
        <p:nvPicPr>
          <p:cNvPr id="11" name="Kuva 10">
            <a:extLst>
              <a:ext uri="{FF2B5EF4-FFF2-40B4-BE49-F238E27FC236}">
                <a16:creationId xmlns:a16="http://schemas.microsoft.com/office/drawing/2014/main" id="{B473F530-C67A-FF60-3640-06FCDEC40EC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3500" t="31005" r="45000" b="66857"/>
          <a:stretch/>
        </p:blipFill>
        <p:spPr>
          <a:xfrm>
            <a:off x="8440523" y="1704513"/>
            <a:ext cx="2361712" cy="246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820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6EB7226-5CC4-EC50-ABCF-6BAA57EE9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141" y="222902"/>
            <a:ext cx="11214152" cy="785813"/>
          </a:xfrm>
        </p:spPr>
        <p:txBody>
          <a:bodyPr/>
          <a:lstStyle/>
          <a:p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Vipu-mobiili: maatilat, joille sinulla on käyttöoikeus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14C91CEE-5C1B-F7F5-F9FB-DEE57BF9CAD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09141" y="1042458"/>
            <a:ext cx="3498979" cy="3661569"/>
          </a:xfrm>
        </p:spPr>
        <p:txBody>
          <a:bodyPr/>
          <a:lstStyle/>
          <a:p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Listan saa avattua etusivun yläreunasta pienestä nuolesta</a:t>
            </a:r>
          </a:p>
          <a:p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Maatilat, joille sinulla on voimassa oleva asiointivaltuutus, näkyvät Valtuutus-listauksena</a:t>
            </a:r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F438DF68-F48D-C89B-EC69-258E049C0C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367" t="41905" r="42602" b="27891"/>
          <a:stretch/>
        </p:blipFill>
        <p:spPr>
          <a:xfrm>
            <a:off x="8226489" y="1042458"/>
            <a:ext cx="3881536" cy="2744269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9F7C3026-F95D-54C1-E8D0-FFDBA67653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501" t="22771" r="40179" b="25100"/>
          <a:stretch/>
        </p:blipFill>
        <p:spPr bwMode="auto">
          <a:xfrm>
            <a:off x="3934410" y="1008715"/>
            <a:ext cx="3659459" cy="503280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Nuoli: Oikea 10">
            <a:extLst>
              <a:ext uri="{FF2B5EF4-FFF2-40B4-BE49-F238E27FC236}">
                <a16:creationId xmlns:a16="http://schemas.microsoft.com/office/drawing/2014/main" id="{E0546383-8256-480D-F0DF-6858352C037B}"/>
              </a:ext>
            </a:extLst>
          </p:cNvPr>
          <p:cNvSpPr/>
          <p:nvPr/>
        </p:nvSpPr>
        <p:spPr>
          <a:xfrm rot="18119691">
            <a:off x="5802029" y="1442669"/>
            <a:ext cx="1144878" cy="637704"/>
          </a:xfrm>
          <a:prstGeom prst="rightArrow">
            <a:avLst/>
          </a:prstGeom>
          <a:solidFill>
            <a:srgbClr val="070D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2" name="Nuoli: Oikea 11">
            <a:extLst>
              <a:ext uri="{FF2B5EF4-FFF2-40B4-BE49-F238E27FC236}">
                <a16:creationId xmlns:a16="http://schemas.microsoft.com/office/drawing/2014/main" id="{71529D4D-00E0-850A-5C96-6E1C2E57D8D0}"/>
              </a:ext>
            </a:extLst>
          </p:cNvPr>
          <p:cNvSpPr/>
          <p:nvPr/>
        </p:nvSpPr>
        <p:spPr>
          <a:xfrm>
            <a:off x="7580808" y="2101980"/>
            <a:ext cx="752670" cy="625224"/>
          </a:xfrm>
          <a:prstGeom prst="rightArrow">
            <a:avLst/>
          </a:prstGeom>
          <a:solidFill>
            <a:srgbClr val="070D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261127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24CFB0A-8A2C-1A51-021C-CEA42BAFB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21195"/>
            <a:ext cx="8314508" cy="785813"/>
          </a:xfrm>
        </p:spPr>
        <p:txBody>
          <a:bodyPr/>
          <a:lstStyle/>
          <a:p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Peruslohkomuutokset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DBBF3C4B-788C-C533-4587-61014292BA69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38201" y="1125177"/>
            <a:ext cx="5043984" cy="3661569"/>
          </a:xfrm>
        </p:spPr>
        <p:txBody>
          <a:bodyPr/>
          <a:lstStyle/>
          <a:p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Kaikkien lohkojen perustiedoissa näkyy tieto viljelykelpoisuudesta</a:t>
            </a:r>
          </a:p>
          <a:p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Vuoden 2023 aikana viljelykseen otettuja lohkoja koskee nurmikasvivaatimus</a:t>
            </a:r>
          </a:p>
          <a:p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Peruslohkomuutoksissa uudelle perustettavalle lohkolle tulee antaa tieto, onko se täyttänyt viljelykelpoisuuden 31.12.2022</a:t>
            </a:r>
          </a:p>
          <a:p>
            <a:pPr marL="0" indent="0">
              <a:buNone/>
            </a:pPr>
            <a:endParaRPr lang="fi-FI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Kuva 2">
            <a:extLst>
              <a:ext uri="{FF2B5EF4-FFF2-40B4-BE49-F238E27FC236}">
                <a16:creationId xmlns:a16="http://schemas.microsoft.com/office/drawing/2014/main" id="{B4E169E9-0B2F-F650-D21B-E20126E5FC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93889" y="866308"/>
            <a:ext cx="5717637" cy="51253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8558903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AD98353-D466-9F0C-17AF-F845684788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9832"/>
            <a:ext cx="10935789" cy="785813"/>
          </a:xfrm>
        </p:spPr>
        <p:txBody>
          <a:bodyPr/>
          <a:lstStyle/>
          <a:p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Vipu-mobiili: käyttövinkkejä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61B383B1-C983-07D6-DB2C-4608B8AF4B6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36801" y="1169409"/>
            <a:ext cx="5469293" cy="4583878"/>
          </a:xfrm>
        </p:spPr>
        <p:txBody>
          <a:bodyPr>
            <a:noAutofit/>
          </a:bodyPr>
          <a:lstStyle/>
          <a:p>
            <a:pPr lvl="0">
              <a:lnSpc>
                <a:spcPct val="107000"/>
              </a:lnSpc>
            </a:pPr>
            <a:r>
              <a:rPr lang="fi-FI" sz="1600" dirty="0">
                <a:latin typeface="Calibri" panose="020F0502020204030204" pitchFamily="34" charset="0"/>
                <a:cs typeface="Calibri" panose="020F0502020204030204" pitchFamily="34" charset="0"/>
              </a:rPr>
              <a:t>J</a:t>
            </a:r>
            <a:r>
              <a:rPr lang="fi-FI" sz="16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os verkkoyhteys ei toimi kuvausta vaativalla lohkolla, on Vipu-mobiilissa käytettävissä </a:t>
            </a:r>
            <a:r>
              <a:rPr lang="fi-FI" sz="16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offline</a:t>
            </a:r>
            <a:r>
              <a:rPr lang="fi-FI" sz="16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-toiminto</a:t>
            </a:r>
          </a:p>
          <a:p>
            <a:pPr lvl="1">
              <a:lnSpc>
                <a:spcPct val="107000"/>
              </a:lnSpc>
            </a:pPr>
            <a:r>
              <a:rPr lang="fi-FI" sz="1600" dirty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fi-FI" sz="16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oiminto mahdollistaa kuvan ottamisen, vaikka verkkoyhteys ei olisikaan käytettävissä</a:t>
            </a:r>
          </a:p>
          <a:p>
            <a:pPr lvl="1">
              <a:lnSpc>
                <a:spcPct val="107000"/>
              </a:lnSpc>
            </a:pPr>
            <a:r>
              <a:rPr lang="fi-FI" sz="1600" dirty="0">
                <a:latin typeface="Calibri" panose="020F0502020204030204" pitchFamily="34" charset="0"/>
                <a:cs typeface="Calibri" panose="020F0502020204030204" pitchFamily="34" charset="0"/>
              </a:rPr>
              <a:t>K</a:t>
            </a:r>
            <a:r>
              <a:rPr lang="fi-FI" sz="16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uva tallentuu maatilan tietoihin siinä vaiheessa, kun laite yhdistyy verkkoon sisäänkirjautumisen jälkeen</a:t>
            </a:r>
          </a:p>
          <a:p>
            <a:pPr lvl="1">
              <a:lnSpc>
                <a:spcPct val="107000"/>
              </a:lnSpc>
              <a:spcAft>
                <a:spcPts val="800"/>
              </a:spcAft>
            </a:pPr>
            <a:r>
              <a:rPr lang="fi-FI" sz="1600" b="1" dirty="0">
                <a:latin typeface="Calibri" panose="020F0502020204030204" pitchFamily="34" charset="0"/>
                <a:cs typeface="Calibri" panose="020F0502020204030204" pitchFamily="34" charset="0"/>
              </a:rPr>
              <a:t>HUOM! S</a:t>
            </a:r>
            <a:r>
              <a:rPr lang="fi-FI" sz="16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elvityspyynnön voi avata ainoastaan silloin, kun verkkoyhteys on käytettävissä</a:t>
            </a:r>
          </a:p>
          <a:p>
            <a:r>
              <a:rPr lang="fi-FI" sz="1600" dirty="0">
                <a:latin typeface="Calibri" panose="020F0502020204030204" pitchFamily="34" charset="0"/>
                <a:cs typeface="Calibri" panose="020F0502020204030204" pitchFamily="34" charset="0"/>
              </a:rPr>
              <a:t>K</a:t>
            </a:r>
            <a:r>
              <a:rPr lang="fi-FI" sz="16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un vaihdat lohko-osiossa vuotta, sovellus menee lohkolistan alkuun ja tuo näytölle ensimmäisen lohkon listalta</a:t>
            </a:r>
          </a:p>
          <a:p>
            <a:pPr lvl="1"/>
            <a:r>
              <a:rPr lang="fi-FI" sz="1600" dirty="0">
                <a:latin typeface="Calibri" panose="020F0502020204030204" pitchFamily="34" charset="0"/>
                <a:cs typeface="Calibri" panose="020F0502020204030204" pitchFamily="34" charset="0"/>
              </a:rPr>
              <a:t>Valitse haluamasi lohko listalta uudelleen</a:t>
            </a:r>
            <a:endParaRPr lang="fi-FI" sz="160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i-FI" sz="1600" dirty="0">
                <a:latin typeface="Calibri" panose="020F0502020204030204" pitchFamily="34" charset="0"/>
                <a:cs typeface="Calibri" panose="020F0502020204030204" pitchFamily="34" charset="0"/>
              </a:rPr>
              <a:t>Vuosiluku -</a:t>
            </a:r>
            <a:r>
              <a:rPr lang="fi-FI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alasvetovalikossa</a:t>
            </a:r>
            <a:r>
              <a:rPr lang="fi-FI" sz="16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vuosiluku täytyy valita ensin ennen kuin voi käyttää muita toimintoja (esim. kasvulohkon tietoja ei voi selata ennen kuin vuosi on valittuna)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0F0895D9-6E2D-3DC8-53AF-AED7CDFD6EB0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9259243" y="3973847"/>
            <a:ext cx="4804020" cy="2445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i-FI" sz="1000" dirty="0"/>
              <a:t>Kuva: https://kotimikro.fi/</a:t>
            </a:r>
          </a:p>
        </p:txBody>
      </p:sp>
      <p:pic>
        <p:nvPicPr>
          <p:cNvPr id="7170" name="Picture 2" descr="Matkaviestinverkon kuuluvuutta kotona voi parantaa | Kotimikro.fi">
            <a:extLst>
              <a:ext uri="{FF2B5EF4-FFF2-40B4-BE49-F238E27FC236}">
                <a16:creationId xmlns:a16="http://schemas.microsoft.com/office/drawing/2014/main" id="{37A43036-C19E-47B4-D5D8-8614FD588A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3792" y="1169409"/>
            <a:ext cx="4057261" cy="281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Kuva 5">
            <a:extLst>
              <a:ext uri="{FF2B5EF4-FFF2-40B4-BE49-F238E27FC236}">
                <a16:creationId xmlns:a16="http://schemas.microsoft.com/office/drawing/2014/main" id="{02036F86-A09F-728D-04ED-C03A6141D6D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723" t="32925" r="39388" b="30885"/>
          <a:stretch/>
        </p:blipFill>
        <p:spPr>
          <a:xfrm>
            <a:off x="6715770" y="4105469"/>
            <a:ext cx="866709" cy="1984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06749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E2E571A-EE44-3906-FB14-07EC03CB8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Vipu-mobiili: uloskirjautuminen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00820F4B-81F6-4E93-1AAF-2A5E68EA743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Tietoturvasyistä muistathan kirjautua sovelluksesta ulos lopetettuasi sovelluksen käytön</a:t>
            </a:r>
          </a:p>
        </p:txBody>
      </p:sp>
      <p:sp>
        <p:nvSpPr>
          <p:cNvPr id="7" name="Nuoli: Oikea 6">
            <a:extLst>
              <a:ext uri="{FF2B5EF4-FFF2-40B4-BE49-F238E27FC236}">
                <a16:creationId xmlns:a16="http://schemas.microsoft.com/office/drawing/2014/main" id="{0665AC9D-BDD1-D530-5547-3F8E6F741EEE}"/>
              </a:ext>
            </a:extLst>
          </p:cNvPr>
          <p:cNvSpPr/>
          <p:nvPr/>
        </p:nvSpPr>
        <p:spPr>
          <a:xfrm>
            <a:off x="5166936" y="4169947"/>
            <a:ext cx="2146041" cy="979714"/>
          </a:xfrm>
          <a:prstGeom prst="rightArrow">
            <a:avLst/>
          </a:prstGeom>
          <a:solidFill>
            <a:srgbClr val="070DF9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65FF018B-A955-6CA4-E712-58375C6AF2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990" t="19183" r="35178" b="15374"/>
          <a:stretch/>
        </p:blipFill>
        <p:spPr>
          <a:xfrm>
            <a:off x="7312977" y="363894"/>
            <a:ext cx="4533807" cy="5083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77776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338F28D-9C01-3FF3-EF17-3C7C2703B5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75703" y="768464"/>
            <a:ext cx="5327009" cy="1102323"/>
          </a:xfrm>
        </p:spPr>
        <p:txBody>
          <a:bodyPr>
            <a:noAutofit/>
          </a:bodyPr>
          <a:lstStyle/>
          <a:p>
            <a:pPr algn="ctr"/>
            <a:r>
              <a:rPr lang="fi-FI" sz="5400" dirty="0">
                <a:solidFill>
                  <a:srgbClr val="070DF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Kiitos</a:t>
            </a:r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F2FE591E-6593-DFE4-B90A-7FA61658567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3482" y="2397452"/>
            <a:ext cx="3012518" cy="2589762"/>
          </a:xfrm>
          <a:prstGeom prst="rect">
            <a:avLst/>
          </a:prstGeom>
        </p:spPr>
      </p:pic>
      <p:sp>
        <p:nvSpPr>
          <p:cNvPr id="21" name="Kaksinkertainen aaltoviiva 20">
            <a:extLst>
              <a:ext uri="{FF2B5EF4-FFF2-40B4-BE49-F238E27FC236}">
                <a16:creationId xmlns:a16="http://schemas.microsoft.com/office/drawing/2014/main" id="{8FD9776C-E968-A6C3-5B81-8D05E940479D}"/>
              </a:ext>
            </a:extLst>
          </p:cNvPr>
          <p:cNvSpPr/>
          <p:nvPr/>
        </p:nvSpPr>
        <p:spPr>
          <a:xfrm>
            <a:off x="6195527" y="3074438"/>
            <a:ext cx="3012518" cy="993708"/>
          </a:xfrm>
          <a:prstGeom prst="doubleWav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00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Siirrytään mobiiliaikaan</a:t>
            </a:r>
          </a:p>
        </p:txBody>
      </p:sp>
    </p:spTree>
    <p:extLst>
      <p:ext uri="{BB962C8B-B14F-4D97-AF65-F5344CB8AC3E}">
        <p14:creationId xmlns:p14="http://schemas.microsoft.com/office/powerpoint/2010/main" val="114213752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5FA91C1C-892E-7998-5908-58A6ACC80789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713119" y="3966429"/>
            <a:ext cx="11329851" cy="217317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i-FI" sz="2200" dirty="0">
                <a:latin typeface="Calibri" panose="020F0502020204030204" pitchFamily="34" charset="0"/>
                <a:cs typeface="Calibri" panose="020F0502020204030204" pitchFamily="34" charset="0"/>
              </a:rPr>
              <a:t>Lisätietoja ja usein kysytyt kysymykset: </a:t>
            </a:r>
            <a:r>
              <a:rPr lang="fi-FI" sz="2200" dirty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https://www.ruokavirasto.fi/vipu-mobiili</a:t>
            </a:r>
            <a:endParaRPr lang="fi-FI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fi-FI" sz="2200" dirty="0">
                <a:latin typeface="Calibri" panose="020F0502020204030204" pitchFamily="34" charset="0"/>
                <a:cs typeface="Calibri" panose="020F0502020204030204" pitchFamily="34" charset="0"/>
              </a:rPr>
              <a:t>Suomi.fi Digituki: </a:t>
            </a:r>
            <a:r>
              <a:rPr lang="fi-FI" altLang="fi-FI" sz="2200" dirty="0">
                <a:latin typeface="Calibri" panose="020F0502020204030204" pitchFamily="34" charset="0"/>
                <a:ea typeface="Georgia" panose="02040502050405020303" pitchFamily="18" charset="0"/>
                <a:cs typeface="Georgia" panose="02040502050405020303" pitchFamily="18" charset="0"/>
                <a:hlinkClick r:id="rId3"/>
              </a:rPr>
              <a:t>https://www.suomi.fi/kansalaiselle/oikeudet-ja-velvollisuudet/digituki-ja-hallintopalvelut/opas/digitukea-asiointiin-ja-laitteiden-kayttoon/digituki</a:t>
            </a:r>
            <a:endParaRPr lang="fi-FI" altLang="fi-FI" sz="2200" dirty="0">
              <a:latin typeface="Calibri" panose="020F0502020204030204" pitchFamily="34" charset="0"/>
              <a:ea typeface="Georgia" panose="02040502050405020303" pitchFamily="18" charset="0"/>
              <a:cs typeface="Georgia" panose="02040502050405020303" pitchFamily="18" charset="0"/>
            </a:endParaRPr>
          </a:p>
          <a:p>
            <a:pPr marL="0" indent="0">
              <a:buNone/>
            </a:pPr>
            <a:r>
              <a:rPr lang="fi-FI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endParaRPr lang="fi-FI" sz="2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2" descr="Vipu-mobiili – Apps on Google Play">
            <a:extLst>
              <a:ext uri="{FF2B5EF4-FFF2-40B4-BE49-F238E27FC236}">
                <a16:creationId xmlns:a16="http://schemas.microsoft.com/office/drawing/2014/main" id="{A6427FCA-D6A8-0ADD-4BDA-BD10E61659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48" r="29987" b="-786"/>
          <a:stretch/>
        </p:blipFill>
        <p:spPr bwMode="auto">
          <a:xfrm>
            <a:off x="4813954" y="718393"/>
            <a:ext cx="2564091" cy="2879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88622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A2A9A1B-A156-6A2B-DA65-86E9B80DB6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290" y="287623"/>
            <a:ext cx="10935789" cy="785813"/>
          </a:xfrm>
        </p:spPr>
        <p:txBody>
          <a:bodyPr>
            <a:normAutofit/>
          </a:bodyPr>
          <a:lstStyle/>
          <a:p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Peltotukien haku Vipu-palvelussa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A3124577-7C89-174F-D260-DFE75021269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30289" y="1080629"/>
            <a:ext cx="10625073" cy="1867646"/>
          </a:xfrm>
        </p:spPr>
        <p:txBody>
          <a:bodyPr vert="horz" lIns="91440" tIns="45720" rIns="91440" bIns="45720" rtlCol="0" anchor="t">
            <a:normAutofit/>
          </a:bodyPr>
          <a:lstStyle/>
          <a:p>
            <a:pPr eaLnBrk="1" hangingPunct="1"/>
            <a:r>
              <a:rPr lang="sv-FI" altLang="fi-FI" dirty="0" err="1">
                <a:latin typeface="Calibri" panose="020F0502020204030204" pitchFamily="34" charset="0"/>
                <a:ea typeface="Georgia" panose="02040502050405020303" pitchFamily="18" charset="0"/>
                <a:cs typeface="Georgia" panose="02040502050405020303" pitchFamily="18" charset="0"/>
              </a:rPr>
              <a:t>Pääpiirteittäin</a:t>
            </a:r>
            <a:r>
              <a:rPr lang="sv-FI" altLang="fi-FI" dirty="0">
                <a:latin typeface="Calibri" panose="020F0502020204030204" pitchFamily="34" charset="0"/>
                <a:ea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sv-FI" altLang="fi-FI" dirty="0" err="1">
                <a:latin typeface="Calibri" panose="020F0502020204030204" pitchFamily="34" charset="0"/>
                <a:ea typeface="Georgia" panose="02040502050405020303" pitchFamily="18" charset="0"/>
                <a:cs typeface="Georgia" panose="02040502050405020303" pitchFamily="18" charset="0"/>
              </a:rPr>
              <a:t>Peltotukien</a:t>
            </a:r>
            <a:r>
              <a:rPr lang="sv-FI" altLang="fi-FI" dirty="0">
                <a:latin typeface="Calibri" panose="020F0502020204030204" pitchFamily="34" charset="0"/>
                <a:ea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sv-FI" altLang="fi-FI" dirty="0" err="1">
                <a:latin typeface="Calibri" panose="020F0502020204030204" pitchFamily="34" charset="0"/>
                <a:ea typeface="Georgia" panose="02040502050405020303" pitchFamily="18" charset="0"/>
                <a:cs typeface="Georgia" panose="02040502050405020303" pitchFamily="18" charset="0"/>
              </a:rPr>
              <a:t>haku</a:t>
            </a:r>
            <a:r>
              <a:rPr lang="sv-FI" altLang="fi-FI" dirty="0">
                <a:latin typeface="Calibri" panose="020F0502020204030204" pitchFamily="34" charset="0"/>
                <a:ea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sv-FI" altLang="fi-FI" dirty="0" err="1">
                <a:latin typeface="Calibri" panose="020F0502020204030204" pitchFamily="34" charset="0"/>
                <a:ea typeface="Georgia" panose="02040502050405020303" pitchFamily="18" charset="0"/>
                <a:cs typeface="Georgia" panose="02040502050405020303" pitchFamily="18" charset="0"/>
              </a:rPr>
              <a:t>tapahtuu</a:t>
            </a:r>
            <a:r>
              <a:rPr lang="sv-FI" altLang="fi-FI" dirty="0">
                <a:latin typeface="Calibri" panose="020F0502020204030204" pitchFamily="34" charset="0"/>
                <a:ea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sv-FI" altLang="fi-FI" dirty="0" err="1">
                <a:latin typeface="Calibri" panose="020F0502020204030204" pitchFamily="34" charset="0"/>
                <a:ea typeface="Georgia" panose="02040502050405020303" pitchFamily="18" charset="0"/>
                <a:cs typeface="Georgia" panose="02040502050405020303" pitchFamily="18" charset="0"/>
              </a:rPr>
              <a:t>Vipu-palvelussa</a:t>
            </a:r>
            <a:r>
              <a:rPr lang="sv-FI" altLang="fi-FI" dirty="0">
                <a:latin typeface="Calibri" panose="020F0502020204030204" pitchFamily="34" charset="0"/>
                <a:ea typeface="Georgia" panose="02040502050405020303" pitchFamily="18" charset="0"/>
                <a:cs typeface="Georgia" panose="02040502050405020303" pitchFamily="18" charset="0"/>
              </a:rPr>
              <a:t> kuten </a:t>
            </a:r>
            <a:r>
              <a:rPr lang="sv-FI" altLang="fi-FI" dirty="0" err="1">
                <a:latin typeface="Calibri" panose="020F0502020204030204" pitchFamily="34" charset="0"/>
                <a:ea typeface="Georgia" panose="02040502050405020303" pitchFamily="18" charset="0"/>
                <a:cs typeface="Georgia" panose="02040502050405020303" pitchFamily="18" charset="0"/>
              </a:rPr>
              <a:t>aiempina</a:t>
            </a:r>
            <a:r>
              <a:rPr lang="sv-FI" altLang="fi-FI" dirty="0">
                <a:latin typeface="Calibri" panose="020F0502020204030204" pitchFamily="34" charset="0"/>
                <a:ea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sv-FI" altLang="fi-FI" dirty="0" err="1">
                <a:latin typeface="Calibri" panose="020F0502020204030204" pitchFamily="34" charset="0"/>
                <a:ea typeface="Georgia" panose="02040502050405020303" pitchFamily="18" charset="0"/>
                <a:cs typeface="Georgia" panose="02040502050405020303" pitchFamily="18" charset="0"/>
              </a:rPr>
              <a:t>vuosina</a:t>
            </a:r>
            <a:endParaRPr lang="sv-FI" altLang="fi-FI" dirty="0">
              <a:latin typeface="Calibri" panose="020F0502020204030204" pitchFamily="34" charset="0"/>
              <a:ea typeface="Georgia" panose="02040502050405020303" pitchFamily="18" charset="0"/>
              <a:cs typeface="Georgia" panose="02040502050405020303" pitchFamily="18" charset="0"/>
            </a:endParaRPr>
          </a:p>
          <a:p>
            <a:pPr eaLnBrk="1" hangingPunct="1"/>
            <a:r>
              <a:rPr lang="sv-FI" altLang="fi-FI" dirty="0" err="1">
                <a:latin typeface="Calibri" panose="020F0502020204030204" pitchFamily="34" charset="0"/>
                <a:ea typeface="Georgia" panose="02040502050405020303" pitchFamily="18" charset="0"/>
                <a:cs typeface="Georgia" panose="02040502050405020303" pitchFamily="18" charset="0"/>
              </a:rPr>
              <a:t>Peltotukien</a:t>
            </a:r>
            <a:r>
              <a:rPr lang="sv-FI" altLang="fi-FI" dirty="0">
                <a:latin typeface="Calibri" panose="020F0502020204030204" pitchFamily="34" charset="0"/>
                <a:ea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sv-FI" altLang="fi-FI" dirty="0" err="1">
                <a:latin typeface="Calibri" panose="020F0502020204030204" pitchFamily="34" charset="0"/>
                <a:ea typeface="Georgia" panose="02040502050405020303" pitchFamily="18" charset="0"/>
                <a:cs typeface="Georgia" panose="02040502050405020303" pitchFamily="18" charset="0"/>
              </a:rPr>
              <a:t>haku</a:t>
            </a:r>
            <a:r>
              <a:rPr lang="sv-FI" altLang="fi-FI" dirty="0">
                <a:latin typeface="Calibri" panose="020F0502020204030204" pitchFamily="34" charset="0"/>
                <a:ea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sv-FI" altLang="fi-FI" dirty="0" err="1">
                <a:latin typeface="Calibri" panose="020F0502020204030204" pitchFamily="34" charset="0"/>
                <a:ea typeface="Georgia" panose="02040502050405020303" pitchFamily="18" charset="0"/>
                <a:cs typeface="Georgia" panose="02040502050405020303" pitchFamily="18" charset="0"/>
              </a:rPr>
              <a:t>koostuu</a:t>
            </a:r>
            <a:r>
              <a:rPr lang="sv-FI" altLang="fi-FI" dirty="0">
                <a:latin typeface="Calibri" panose="020F0502020204030204" pitchFamily="34" charset="0"/>
                <a:ea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sv-FI" altLang="fi-FI" dirty="0" err="1">
                <a:latin typeface="Calibri" panose="020F0502020204030204" pitchFamily="34" charset="0"/>
                <a:ea typeface="Georgia" panose="02040502050405020303" pitchFamily="18" charset="0"/>
                <a:cs typeface="Georgia" panose="02040502050405020303" pitchFamily="18" charset="0"/>
              </a:rPr>
              <a:t>tilan</a:t>
            </a:r>
            <a:r>
              <a:rPr lang="sv-FI" altLang="fi-FI" dirty="0">
                <a:latin typeface="Calibri" panose="020F0502020204030204" pitchFamily="34" charset="0"/>
                <a:ea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sv-FI" altLang="fi-FI" dirty="0" err="1">
                <a:latin typeface="Calibri" panose="020F0502020204030204" pitchFamily="34" charset="0"/>
                <a:ea typeface="Georgia" panose="02040502050405020303" pitchFamily="18" charset="0"/>
                <a:cs typeface="Georgia" panose="02040502050405020303" pitchFamily="18" charset="0"/>
              </a:rPr>
              <a:t>valintojen</a:t>
            </a:r>
            <a:r>
              <a:rPr lang="sv-FI" altLang="fi-FI" dirty="0">
                <a:latin typeface="Calibri" panose="020F0502020204030204" pitchFamily="34" charset="0"/>
                <a:ea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sv-FI" altLang="fi-FI" dirty="0" err="1">
                <a:latin typeface="Calibri" panose="020F0502020204030204" pitchFamily="34" charset="0"/>
                <a:ea typeface="Georgia" panose="02040502050405020303" pitchFamily="18" charset="0"/>
                <a:cs typeface="Georgia" panose="02040502050405020303" pitchFamily="18" charset="0"/>
              </a:rPr>
              <a:t>mukaan</a:t>
            </a:r>
            <a:r>
              <a:rPr lang="sv-FI" altLang="fi-FI" dirty="0">
                <a:latin typeface="Calibri" panose="020F0502020204030204" pitchFamily="34" charset="0"/>
                <a:ea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sv-FI" altLang="fi-FI" dirty="0" err="1">
                <a:latin typeface="Calibri" panose="020F0502020204030204" pitchFamily="34" charset="0"/>
                <a:ea typeface="Georgia" panose="02040502050405020303" pitchFamily="18" charset="0"/>
                <a:cs typeface="Georgia" panose="02040502050405020303" pitchFamily="18" charset="0"/>
              </a:rPr>
              <a:t>enintään</a:t>
            </a:r>
            <a:r>
              <a:rPr lang="sv-FI" altLang="fi-FI" dirty="0">
                <a:latin typeface="Calibri" panose="020F0502020204030204" pitchFamily="34" charset="0"/>
                <a:ea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sv-FI" altLang="fi-FI" dirty="0" err="1">
                <a:latin typeface="Calibri" panose="020F0502020204030204" pitchFamily="34" charset="0"/>
                <a:ea typeface="Georgia" panose="02040502050405020303" pitchFamily="18" charset="0"/>
                <a:cs typeface="Georgia" panose="02040502050405020303" pitchFamily="18" charset="0"/>
              </a:rPr>
              <a:t>kahdeksasta</a:t>
            </a:r>
            <a:r>
              <a:rPr lang="sv-FI" altLang="fi-FI" dirty="0">
                <a:latin typeface="Calibri" panose="020F0502020204030204" pitchFamily="34" charset="0"/>
                <a:ea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sv-FI" altLang="fi-FI" dirty="0" err="1">
                <a:latin typeface="Calibri" panose="020F0502020204030204" pitchFamily="34" charset="0"/>
                <a:ea typeface="Georgia" panose="02040502050405020303" pitchFamily="18" charset="0"/>
                <a:cs typeface="Georgia" panose="02040502050405020303" pitchFamily="18" charset="0"/>
              </a:rPr>
              <a:t>välilehdestä</a:t>
            </a:r>
            <a:r>
              <a:rPr lang="sv-FI" altLang="fi-FI" dirty="0">
                <a:latin typeface="Calibri" panose="020F0502020204030204" pitchFamily="34" charset="0"/>
                <a:ea typeface="Georgia" panose="02040502050405020303" pitchFamily="18" charset="0"/>
                <a:cs typeface="Georgia" panose="02040502050405020303" pitchFamily="18" charset="0"/>
              </a:rPr>
              <a:t>:</a:t>
            </a:r>
          </a:p>
          <a:p>
            <a:pPr lvl="1" eaLnBrk="1" hangingPunct="1"/>
            <a:r>
              <a:rPr lang="sv-FI" altLang="fi-FI" sz="2000" dirty="0" err="1">
                <a:latin typeface="Calibri" panose="020F0502020204030204" pitchFamily="34" charset="0"/>
                <a:ea typeface="Georgia" panose="02040502050405020303" pitchFamily="18" charset="0"/>
                <a:cs typeface="Georgia" panose="02040502050405020303" pitchFamily="18" charset="0"/>
              </a:rPr>
              <a:t>Lohkotiedot</a:t>
            </a:r>
            <a:r>
              <a:rPr lang="sv-FI" altLang="fi-FI" sz="2000" dirty="0">
                <a:latin typeface="Calibri" panose="020F0502020204030204" pitchFamily="34" charset="0"/>
                <a:ea typeface="Georgia" panose="02040502050405020303" pitchFamily="18" charset="0"/>
                <a:cs typeface="Georgia" panose="02040502050405020303" pitchFamily="18" charset="0"/>
              </a:rPr>
              <a:t>, </a:t>
            </a:r>
            <a:r>
              <a:rPr lang="sv-FI" altLang="fi-FI" sz="2000" dirty="0" err="1">
                <a:latin typeface="Calibri" panose="020F0502020204030204" pitchFamily="34" charset="0"/>
                <a:ea typeface="Georgia" panose="02040502050405020303" pitchFamily="18" charset="0"/>
                <a:cs typeface="Georgia" panose="02040502050405020303" pitchFamily="18" charset="0"/>
              </a:rPr>
              <a:t>Hakijan</a:t>
            </a:r>
            <a:r>
              <a:rPr lang="sv-FI" altLang="fi-FI" sz="2000" dirty="0">
                <a:latin typeface="Calibri" panose="020F0502020204030204" pitchFamily="34" charset="0"/>
                <a:ea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sv-FI" altLang="fi-FI" sz="2000" dirty="0" err="1">
                <a:latin typeface="Calibri" panose="020F0502020204030204" pitchFamily="34" charset="0"/>
                <a:ea typeface="Georgia" panose="02040502050405020303" pitchFamily="18" charset="0"/>
                <a:cs typeface="Georgia" panose="02040502050405020303" pitchFamily="18" charset="0"/>
              </a:rPr>
              <a:t>tiedot</a:t>
            </a:r>
            <a:r>
              <a:rPr lang="sv-FI" altLang="fi-FI" sz="2000" dirty="0">
                <a:latin typeface="Calibri" panose="020F0502020204030204" pitchFamily="34" charset="0"/>
                <a:ea typeface="Georgia" panose="02040502050405020303" pitchFamily="18" charset="0"/>
                <a:cs typeface="Georgia" panose="02040502050405020303" pitchFamily="18" charset="0"/>
              </a:rPr>
              <a:t>, </a:t>
            </a:r>
            <a:r>
              <a:rPr lang="sv-FI" altLang="fi-FI" sz="2000" dirty="0" err="1">
                <a:latin typeface="Calibri" panose="020F0502020204030204" pitchFamily="34" charset="0"/>
                <a:ea typeface="Georgia" panose="02040502050405020303" pitchFamily="18" charset="0"/>
                <a:cs typeface="Georgia" panose="02040502050405020303" pitchFamily="18" charset="0"/>
              </a:rPr>
              <a:t>Haettavat</a:t>
            </a:r>
            <a:r>
              <a:rPr lang="sv-FI" altLang="fi-FI" sz="2000" dirty="0">
                <a:latin typeface="Calibri" panose="020F0502020204030204" pitchFamily="34" charset="0"/>
                <a:ea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sv-FI" altLang="fi-FI" sz="2000" dirty="0" err="1">
                <a:latin typeface="Calibri" panose="020F0502020204030204" pitchFamily="34" charset="0"/>
                <a:ea typeface="Georgia" panose="02040502050405020303" pitchFamily="18" charset="0"/>
                <a:cs typeface="Georgia" panose="02040502050405020303" pitchFamily="18" charset="0"/>
              </a:rPr>
              <a:t>tuet</a:t>
            </a:r>
            <a:r>
              <a:rPr lang="sv-FI" altLang="fi-FI" sz="2000" dirty="0">
                <a:latin typeface="Calibri" panose="020F0502020204030204" pitchFamily="34" charset="0"/>
                <a:ea typeface="Georgia" panose="02040502050405020303" pitchFamily="18" charset="0"/>
                <a:cs typeface="Georgia" panose="02040502050405020303" pitchFamily="18" charset="0"/>
              </a:rPr>
              <a:t>, </a:t>
            </a:r>
            <a:r>
              <a:rPr lang="sv-FI" altLang="fi-FI" sz="2000" dirty="0" err="1">
                <a:latin typeface="Calibri" panose="020F0502020204030204" pitchFamily="34" charset="0"/>
                <a:ea typeface="Georgia" panose="02040502050405020303" pitchFamily="18" charset="0"/>
                <a:cs typeface="Georgia" panose="02040502050405020303" pitchFamily="18" charset="0"/>
              </a:rPr>
              <a:t>Luomu</a:t>
            </a:r>
            <a:r>
              <a:rPr lang="sv-FI" altLang="fi-FI" sz="2000" dirty="0">
                <a:latin typeface="Calibri" panose="020F0502020204030204" pitchFamily="34" charset="0"/>
                <a:ea typeface="Georgia" panose="02040502050405020303" pitchFamily="18" charset="0"/>
                <a:cs typeface="Georgia" panose="02040502050405020303" pitchFamily="18" charset="0"/>
              </a:rPr>
              <a:t> ja </a:t>
            </a:r>
            <a:r>
              <a:rPr lang="sv-FI" altLang="fi-FI" sz="2000" dirty="0" err="1">
                <a:latin typeface="Calibri" panose="020F0502020204030204" pitchFamily="34" charset="0"/>
                <a:ea typeface="Georgia" panose="02040502050405020303" pitchFamily="18" charset="0"/>
                <a:cs typeface="Georgia" panose="02040502050405020303" pitchFamily="18" charset="0"/>
              </a:rPr>
              <a:t>sopimukset</a:t>
            </a:r>
            <a:r>
              <a:rPr lang="sv-FI" altLang="fi-FI" sz="2000" dirty="0">
                <a:latin typeface="Calibri" panose="020F0502020204030204" pitchFamily="34" charset="0"/>
                <a:ea typeface="Georgia" panose="02040502050405020303" pitchFamily="18" charset="0"/>
                <a:cs typeface="Georgia" panose="02040502050405020303" pitchFamily="18" charset="0"/>
              </a:rPr>
              <a:t>, </a:t>
            </a:r>
            <a:r>
              <a:rPr lang="sv-FI" altLang="fi-FI" sz="2000" dirty="0" err="1">
                <a:latin typeface="Calibri" panose="020F0502020204030204" pitchFamily="34" charset="0"/>
                <a:ea typeface="Georgia" panose="02040502050405020303" pitchFamily="18" charset="0"/>
                <a:cs typeface="Georgia" panose="02040502050405020303" pitchFamily="18" charset="0"/>
              </a:rPr>
              <a:t>Lohkotietojen</a:t>
            </a:r>
            <a:r>
              <a:rPr lang="sv-FI" altLang="fi-FI" sz="2000" dirty="0">
                <a:latin typeface="Calibri" panose="020F0502020204030204" pitchFamily="34" charset="0"/>
                <a:ea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sv-FI" altLang="fi-FI" sz="2000" dirty="0" err="1">
                <a:latin typeface="Calibri" panose="020F0502020204030204" pitchFamily="34" charset="0"/>
                <a:ea typeface="Georgia" panose="02040502050405020303" pitchFamily="18" charset="0"/>
                <a:cs typeface="Georgia" panose="02040502050405020303" pitchFamily="18" charset="0"/>
              </a:rPr>
              <a:t>yhteenveto</a:t>
            </a:r>
            <a:r>
              <a:rPr lang="sv-FI" altLang="fi-FI" sz="2000" dirty="0">
                <a:latin typeface="Calibri" panose="020F0502020204030204" pitchFamily="34" charset="0"/>
                <a:ea typeface="Georgia" panose="02040502050405020303" pitchFamily="18" charset="0"/>
                <a:cs typeface="Georgia" panose="02040502050405020303" pitchFamily="18" charset="0"/>
              </a:rPr>
              <a:t>, </a:t>
            </a:r>
            <a:r>
              <a:rPr lang="sv-FI" altLang="fi-FI" sz="2000" dirty="0" err="1">
                <a:latin typeface="Calibri" panose="020F0502020204030204" pitchFamily="34" charset="0"/>
                <a:ea typeface="Georgia" panose="02040502050405020303" pitchFamily="18" charset="0"/>
                <a:cs typeface="Georgia" panose="02040502050405020303" pitchFamily="18" charset="0"/>
              </a:rPr>
              <a:t>Maatilan</a:t>
            </a:r>
            <a:r>
              <a:rPr lang="sv-FI" altLang="fi-FI" sz="2000" dirty="0">
                <a:latin typeface="Calibri" panose="020F0502020204030204" pitchFamily="34" charset="0"/>
                <a:ea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sv-FI" altLang="fi-FI" sz="2000" dirty="0" err="1">
                <a:latin typeface="Calibri" panose="020F0502020204030204" pitchFamily="34" charset="0"/>
                <a:ea typeface="Georgia" panose="02040502050405020303" pitchFamily="18" charset="0"/>
                <a:cs typeface="Georgia" panose="02040502050405020303" pitchFamily="18" charset="0"/>
              </a:rPr>
              <a:t>tiedot</a:t>
            </a:r>
            <a:r>
              <a:rPr lang="sv-FI" altLang="fi-FI" sz="2000" dirty="0">
                <a:latin typeface="Calibri" panose="020F0502020204030204" pitchFamily="34" charset="0"/>
                <a:ea typeface="Georgia" panose="02040502050405020303" pitchFamily="18" charset="0"/>
                <a:cs typeface="Georgia" panose="02040502050405020303" pitchFamily="18" charset="0"/>
              </a:rPr>
              <a:t>, </a:t>
            </a:r>
            <a:r>
              <a:rPr lang="sv-FI" altLang="fi-FI" sz="2000" dirty="0" err="1">
                <a:latin typeface="Calibri" panose="020F0502020204030204" pitchFamily="34" charset="0"/>
                <a:ea typeface="Georgia" panose="02040502050405020303" pitchFamily="18" charset="0"/>
                <a:cs typeface="Georgia" panose="02040502050405020303" pitchFamily="18" charset="0"/>
              </a:rPr>
              <a:t>Vipuneuvoja</a:t>
            </a:r>
            <a:r>
              <a:rPr lang="sv-FI" altLang="fi-FI" sz="2000" dirty="0">
                <a:latin typeface="Calibri" panose="020F0502020204030204" pitchFamily="34" charset="0"/>
                <a:ea typeface="Georgia" panose="02040502050405020303" pitchFamily="18" charset="0"/>
                <a:cs typeface="Georgia" panose="02040502050405020303" pitchFamily="18" charset="0"/>
              </a:rPr>
              <a:t>, </a:t>
            </a:r>
            <a:r>
              <a:rPr lang="sv-FI" altLang="fi-FI" sz="2000" dirty="0" err="1">
                <a:latin typeface="Calibri" panose="020F0502020204030204" pitchFamily="34" charset="0"/>
                <a:ea typeface="Georgia" panose="02040502050405020303" pitchFamily="18" charset="0"/>
                <a:cs typeface="Georgia" panose="02040502050405020303" pitchFamily="18" charset="0"/>
              </a:rPr>
              <a:t>Yhteenveto</a:t>
            </a:r>
            <a:r>
              <a:rPr lang="sv-FI" altLang="fi-FI" sz="2000" dirty="0">
                <a:latin typeface="Calibri" panose="020F0502020204030204" pitchFamily="34" charset="0"/>
                <a:ea typeface="Georgia" panose="02040502050405020303" pitchFamily="18" charset="0"/>
                <a:cs typeface="Georgia" panose="02040502050405020303" pitchFamily="18" charset="0"/>
              </a:rPr>
              <a:t> ja </a:t>
            </a:r>
            <a:r>
              <a:rPr lang="sv-FI" altLang="fi-FI" sz="2000" dirty="0" err="1">
                <a:latin typeface="Calibri" panose="020F0502020204030204" pitchFamily="34" charset="0"/>
                <a:ea typeface="Georgia" panose="02040502050405020303" pitchFamily="18" charset="0"/>
                <a:cs typeface="Georgia" panose="02040502050405020303" pitchFamily="18" charset="0"/>
              </a:rPr>
              <a:t>lähetys</a:t>
            </a:r>
            <a:endParaRPr lang="sv-FI" altLang="fi-FI" sz="2000">
              <a:latin typeface="Calibri" panose="020F0502020204030204" pitchFamily="34" charset="0"/>
              <a:ea typeface="Georgia" panose="02040502050405020303" pitchFamily="18" charset="0"/>
              <a:cs typeface="Georgia" panose="02040502050405020303" pitchFamily="18" charset="0"/>
            </a:endParaRPr>
          </a:p>
          <a:p>
            <a:r>
              <a:rPr lang="sv-FI" altLang="fi-FI" b="1" dirty="0" err="1">
                <a:latin typeface="Calibri"/>
                <a:ea typeface="Georgia" panose="02040502050405020303" pitchFamily="18" charset="0"/>
                <a:cs typeface="Georgia" panose="02040502050405020303" pitchFamily="18" charset="0"/>
              </a:rPr>
              <a:t>Peltotukien</a:t>
            </a:r>
            <a:r>
              <a:rPr lang="sv-FI" altLang="fi-FI" b="1" dirty="0">
                <a:latin typeface="Calibri"/>
                <a:ea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sv-FI" altLang="fi-FI" b="1" dirty="0" err="1">
                <a:latin typeface="Calibri"/>
                <a:ea typeface="Georgia" panose="02040502050405020303" pitchFamily="18" charset="0"/>
                <a:cs typeface="Georgia" panose="02040502050405020303" pitchFamily="18" charset="0"/>
              </a:rPr>
              <a:t>haku</a:t>
            </a:r>
            <a:r>
              <a:rPr lang="sv-FI" altLang="fi-FI" b="1" dirty="0">
                <a:latin typeface="Calibri"/>
                <a:ea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sv-FI" altLang="fi-FI" b="1" dirty="0" err="1">
                <a:latin typeface="Calibri"/>
                <a:ea typeface="Georgia" panose="02040502050405020303" pitchFamily="18" charset="0"/>
                <a:cs typeface="Georgia" panose="02040502050405020303" pitchFamily="18" charset="0"/>
              </a:rPr>
              <a:t>päättyy</a:t>
            </a:r>
            <a:r>
              <a:rPr lang="sv-FI" altLang="fi-FI" b="1" dirty="0">
                <a:latin typeface="Calibri"/>
                <a:ea typeface="Georgia" panose="02040502050405020303" pitchFamily="18" charset="0"/>
                <a:cs typeface="Georgia" panose="02040502050405020303" pitchFamily="18" charset="0"/>
              </a:rPr>
              <a:t> 15.6.2023</a:t>
            </a:r>
            <a:r>
              <a:rPr lang="sv-FI" altLang="fi-FI" sz="2200" dirty="0">
                <a:latin typeface="Calibri"/>
                <a:ea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sv-FI" altLang="fi-FI" sz="1800" dirty="0">
                <a:latin typeface="Calibri"/>
                <a:ea typeface="Georgia" panose="02040502050405020303" pitchFamily="18" charset="0"/>
                <a:cs typeface="Georgia" panose="02040502050405020303" pitchFamily="18" charset="0"/>
              </a:rPr>
              <a:t>(</a:t>
            </a:r>
            <a:r>
              <a:rPr lang="sv-FI" altLang="fi-FI" sz="1800" dirty="0" err="1">
                <a:latin typeface="Calibri"/>
                <a:ea typeface="Georgia" panose="02040502050405020303" pitchFamily="18" charset="0"/>
                <a:cs typeface="Georgia" panose="02040502050405020303" pitchFamily="18" charset="0"/>
              </a:rPr>
              <a:t>aikataulu</a:t>
            </a:r>
            <a:r>
              <a:rPr lang="sv-FI" altLang="fi-FI" sz="1800" dirty="0">
                <a:latin typeface="Calibri"/>
                <a:ea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sv-FI" altLang="fi-FI" sz="1800" dirty="0" err="1">
                <a:latin typeface="Calibri"/>
                <a:ea typeface="Georgia" panose="02040502050405020303" pitchFamily="18" charset="0"/>
                <a:cs typeface="Georgia" panose="02040502050405020303" pitchFamily="18" charset="0"/>
              </a:rPr>
              <a:t>perustuu</a:t>
            </a:r>
            <a:r>
              <a:rPr lang="sv-FI" altLang="fi-FI" sz="1800" dirty="0">
                <a:latin typeface="Calibri"/>
                <a:ea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sv-FI" altLang="fi-FI" sz="1800" dirty="0" err="1">
                <a:latin typeface="Calibri"/>
                <a:ea typeface="Georgia" panose="02040502050405020303" pitchFamily="18" charset="0"/>
                <a:cs typeface="Georgia" panose="02040502050405020303" pitchFamily="18" charset="0"/>
              </a:rPr>
              <a:t>tämän</a:t>
            </a:r>
            <a:r>
              <a:rPr lang="sv-FI" altLang="fi-FI" sz="1800" dirty="0">
                <a:latin typeface="Calibri"/>
                <a:ea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sv-FI" altLang="fi-FI" sz="1800" dirty="0" err="1">
                <a:latin typeface="Calibri"/>
                <a:ea typeface="Georgia" panose="02040502050405020303" pitchFamily="18" charset="0"/>
                <a:cs typeface="Georgia" panose="02040502050405020303" pitchFamily="18" charset="0"/>
              </a:rPr>
              <a:t>hetkiseen</a:t>
            </a:r>
            <a:r>
              <a:rPr lang="sv-FI" altLang="fi-FI" sz="1800" dirty="0">
                <a:latin typeface="Calibri"/>
                <a:ea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sv-FI" altLang="fi-FI" sz="1800" dirty="0" err="1">
                <a:latin typeface="Calibri"/>
                <a:ea typeface="Georgia" panose="02040502050405020303" pitchFamily="18" charset="0"/>
                <a:cs typeface="Georgia" panose="02040502050405020303" pitchFamily="18" charset="0"/>
              </a:rPr>
              <a:t>tietoon</a:t>
            </a:r>
            <a:r>
              <a:rPr lang="sv-FI" altLang="fi-FI" sz="1800" dirty="0">
                <a:latin typeface="Calibri"/>
                <a:ea typeface="Georgia" panose="02040502050405020303" pitchFamily="18" charset="0"/>
                <a:cs typeface="Georgia" panose="02040502050405020303" pitchFamily="18" charset="0"/>
              </a:rPr>
              <a:t>)</a:t>
            </a:r>
            <a:endParaRPr lang="sv-FI" altLang="fi-FI" sz="2200" dirty="0">
              <a:latin typeface="Calibri" panose="020F0502020204030204" pitchFamily="34" charset="0"/>
              <a:ea typeface="Georgia" panose="02040502050405020303" pitchFamily="18" charset="0"/>
              <a:cs typeface="Georgia" panose="02040502050405020303" pitchFamily="18" charset="0"/>
            </a:endParaRP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00991F6D-7693-55AD-F19B-BB71367671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760" y="3075999"/>
            <a:ext cx="10418763" cy="30003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225524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B926F05-632B-CC53-8AFB-BB3C1F99D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9832"/>
            <a:ext cx="10935789" cy="785813"/>
          </a:xfrm>
        </p:spPr>
        <p:txBody>
          <a:bodyPr/>
          <a:lstStyle/>
          <a:p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Peltotukien haku: Lohkotiedot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63BC72C3-DA56-B5CE-ED31-EB588C68AC3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38200" y="1077484"/>
            <a:ext cx="5327468" cy="4992658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fi-FI" b="1" dirty="0">
                <a:latin typeface="Calibri"/>
                <a:ea typeface="Tahoma"/>
                <a:cs typeface="Calibri"/>
              </a:rPr>
              <a:t>HUOM! Tilapäisesti viljelemätön ala </a:t>
            </a:r>
            <a:r>
              <a:rPr lang="fi-FI" b="1" u="sng" dirty="0">
                <a:latin typeface="Calibri"/>
                <a:ea typeface="Tahoma"/>
                <a:cs typeface="Calibri"/>
              </a:rPr>
              <a:t>ei ole</a:t>
            </a:r>
            <a:r>
              <a:rPr lang="fi-FI" b="1" dirty="0">
                <a:latin typeface="Calibri"/>
                <a:ea typeface="Tahoma"/>
                <a:cs typeface="Calibri"/>
              </a:rPr>
              <a:t> enää käytettävissä</a:t>
            </a:r>
            <a:endParaRPr lang="en-US" dirty="0">
              <a:latin typeface="Tahoma"/>
              <a:ea typeface="Tahoma"/>
              <a:cs typeface="Tahoma"/>
            </a:endParaRPr>
          </a:p>
          <a:p>
            <a:pPr lvl="1"/>
            <a:r>
              <a:rPr lang="fi-FI" dirty="0">
                <a:latin typeface="Calibri"/>
                <a:ea typeface="Tahoma"/>
                <a:cs typeface="Calibri"/>
              </a:rPr>
              <a:t>Esim. ylivuotiset rehuaumat on rajattava pois peruslohkosta rajakorjauksella</a:t>
            </a:r>
            <a:endParaRPr lang="fi-FI" b="1" dirty="0">
              <a:latin typeface="Calibri"/>
              <a:ea typeface="Tahoma"/>
              <a:cs typeface="Calibri"/>
            </a:endParaRPr>
          </a:p>
          <a:p>
            <a:pPr lvl="2"/>
            <a:r>
              <a:rPr lang="fi-FI" dirty="0">
                <a:latin typeface="Calibri"/>
                <a:ea typeface="Tahoma"/>
                <a:cs typeface="Calibri"/>
              </a:rPr>
              <a:t>Alan voi palauttaa rajakorjauksella seuraavana kasvukautena lohkolle</a:t>
            </a:r>
          </a:p>
          <a:p>
            <a:r>
              <a:rPr lang="fi-FI" b="1" dirty="0">
                <a:latin typeface="Calibri"/>
                <a:ea typeface="Tahoma"/>
                <a:cs typeface="Calibri"/>
              </a:rPr>
              <a:t>Uusia valintoja:</a:t>
            </a:r>
            <a:endParaRPr lang="en-US" b="1"/>
          </a:p>
          <a:p>
            <a:pPr lvl="1"/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Luomun aluskasvi</a:t>
            </a:r>
          </a:p>
          <a:p>
            <a:pPr lvl="1"/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Viljelykierron välikasvi</a:t>
            </a:r>
          </a:p>
          <a:p>
            <a:pPr lvl="1"/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Ympäristökorvauksen ja –sopimusten toimenpiteet</a:t>
            </a:r>
          </a:p>
          <a:p>
            <a:pPr lvl="1"/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Ekojärjestelmätuen toimenpiteet</a:t>
            </a:r>
          </a:p>
          <a:p>
            <a:pPr lvl="1"/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”Lohkoa laidunnetaan”</a:t>
            </a:r>
          </a:p>
          <a:p>
            <a:pPr lvl="1"/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Suojavyöhyke-toimenpiteeseen oikeuttava ala</a:t>
            </a:r>
          </a:p>
          <a:p>
            <a:pPr lvl="1"/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Maanparannus- ja saneeraus- toimenpiteeseen oikeuttava ala</a:t>
            </a:r>
          </a:p>
          <a:p>
            <a:pPr lvl="1"/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Tuottamaton ala (Uusimaa, Varsinais-Suomi, Ahvenanmaa)</a:t>
            </a:r>
            <a:endParaRPr lang="fi-FI" b="1" dirty="0">
              <a:latin typeface="Calibri"/>
              <a:ea typeface="Tahom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071296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00CF52D-682F-AA43-DB22-0DF13097BD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272" y="475984"/>
            <a:ext cx="10935789" cy="785813"/>
          </a:xfrm>
        </p:spPr>
        <p:txBody>
          <a:bodyPr>
            <a:normAutofit/>
          </a:bodyPr>
          <a:lstStyle/>
          <a:p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Kasvulohkojen kohdentaminen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0A371129-9BE8-E7C3-121D-F1E23431665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93272" y="1233805"/>
            <a:ext cx="5511307" cy="5317120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800" dirty="0">
                <a:latin typeface="Calibri" panose="020F0502020204030204" pitchFamily="34" charset="0"/>
                <a:cs typeface="Calibri" panose="020F0502020204030204" pitchFamily="34" charset="0"/>
              </a:rPr>
              <a:t>Uuden rahoituskauden toimeenpanomalli on peltotukien osalta entistä enemmän geometrioihin perustuvaa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800" dirty="0">
                <a:latin typeface="Calibri" panose="020F0502020204030204" pitchFamily="34" charset="0"/>
                <a:cs typeface="Calibri" panose="020F0502020204030204" pitchFamily="34" charset="0"/>
              </a:rPr>
              <a:t>Kasvulohkot on ilmoitettava </a:t>
            </a:r>
            <a:r>
              <a:rPr lang="fi-FI" sz="1800" b="1" dirty="0">
                <a:latin typeface="Calibri" panose="020F0502020204030204" pitchFamily="34" charset="0"/>
                <a:cs typeface="Calibri" panose="020F0502020204030204" pitchFamily="34" charset="0"/>
              </a:rPr>
              <a:t>täsmälleen oikeaan paikkaan</a:t>
            </a:r>
            <a:r>
              <a:rPr lang="fi-FI" sz="1800" dirty="0">
                <a:latin typeface="Calibri" panose="020F0502020204030204" pitchFamily="34" charset="0"/>
                <a:cs typeface="Calibri" panose="020F0502020204030204" pitchFamily="34" charset="0"/>
              </a:rPr>
              <a:t> vuoden 2023 peltotukihausta eteenpäin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Kasvi on oltava paikannettavissa tilalla tehtävän valvonnan lisäksi myös satelliittiseurannan kautta</a:t>
            </a:r>
          </a:p>
          <a:p>
            <a:pPr marL="285750" indent="-285750"/>
            <a:r>
              <a:rPr lang="fi-FI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Huom</a:t>
            </a:r>
            <a:r>
              <a:rPr lang="fi-FI" sz="1800" dirty="0">
                <a:latin typeface="Calibri" panose="020F0502020204030204" pitchFamily="34" charset="0"/>
                <a:cs typeface="Calibri" panose="020F0502020204030204" pitchFamily="34" charset="0"/>
              </a:rPr>
              <a:t>! </a:t>
            </a:r>
            <a:r>
              <a:rPr lang="fi-FI" sz="1800" b="1" dirty="0">
                <a:latin typeface="Calibri" panose="020F0502020204030204" pitchFamily="34" charset="0"/>
                <a:cs typeface="Calibri" panose="020F0502020204030204" pitchFamily="34" charset="0"/>
              </a:rPr>
              <a:t>Kasvulohkogeometrioita ei </a:t>
            </a:r>
            <a:r>
              <a:rPr lang="fi-FI" sz="1800" b="1" dirty="0" err="1">
                <a:latin typeface="Calibri" panose="020F0502020204030204" pitchFamily="34" charset="0"/>
                <a:cs typeface="Calibri" panose="020F0502020204030204" pitchFamily="34" charset="0"/>
              </a:rPr>
              <a:t>esitäytetä</a:t>
            </a:r>
            <a:r>
              <a:rPr lang="fi-FI" sz="1800" b="1" dirty="0">
                <a:latin typeface="Calibri" panose="020F0502020204030204" pitchFamily="34" charset="0"/>
                <a:cs typeface="Calibri" panose="020F0502020204030204" pitchFamily="34" charset="0"/>
              </a:rPr>
              <a:t> vuonna 2023</a:t>
            </a:r>
          </a:p>
          <a:p>
            <a:pPr marL="742950" lvl="1" indent="-285750"/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Kasvit voi </a:t>
            </a:r>
            <a:r>
              <a:rPr lang="fi-FI" dirty="0" err="1">
                <a:latin typeface="Calibri" panose="020F0502020204030204" pitchFamily="34" charset="0"/>
                <a:cs typeface="Calibri" panose="020F0502020204030204" pitchFamily="34" charset="0"/>
              </a:rPr>
              <a:t>esitäyttää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 viljelysuunnitteluohjelmistosta tai edellisen vuoden kasvien mukaan, mutta </a:t>
            </a:r>
            <a:r>
              <a:rPr lang="fi-FI" i="1" dirty="0">
                <a:latin typeface="Calibri" panose="020F0502020204030204" pitchFamily="34" charset="0"/>
                <a:cs typeface="Calibri" panose="020F0502020204030204" pitchFamily="34" charset="0"/>
              </a:rPr>
              <a:t>kasvulohkorajat on piirrettävä 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vuonna 2023, jos lohkolla on useita kasvulohkoja</a:t>
            </a:r>
          </a:p>
        </p:txBody>
      </p:sp>
      <p:pic>
        <p:nvPicPr>
          <p:cNvPr id="1026" name="Picture 2" descr="Siirry kartan käsittelynäkymään.">
            <a:extLst>
              <a:ext uri="{FF2B5EF4-FFF2-40B4-BE49-F238E27FC236}">
                <a16:creationId xmlns:a16="http://schemas.microsoft.com/office/drawing/2014/main" id="{17398312-35CA-21F7-0AF3-5C3D92DEE6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8" t="1839" b="-1"/>
          <a:stretch/>
        </p:blipFill>
        <p:spPr bwMode="auto">
          <a:xfrm>
            <a:off x="6576908" y="1143235"/>
            <a:ext cx="4309652" cy="3930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uorakulmio 3">
            <a:extLst>
              <a:ext uri="{FF2B5EF4-FFF2-40B4-BE49-F238E27FC236}">
                <a16:creationId xmlns:a16="http://schemas.microsoft.com/office/drawing/2014/main" id="{69F3D3B0-00B8-AD93-1803-E4B99016AA1E}"/>
              </a:ext>
            </a:extLst>
          </p:cNvPr>
          <p:cNvSpPr/>
          <p:nvPr/>
        </p:nvSpPr>
        <p:spPr>
          <a:xfrm>
            <a:off x="8970121" y="1149131"/>
            <a:ext cx="1022480" cy="26660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028" name="Picture 4" descr="Kuvakaappaus päätukihaun kartan kasvulohkotyökaluista">
            <a:extLst>
              <a:ext uri="{FF2B5EF4-FFF2-40B4-BE49-F238E27FC236}">
                <a16:creationId xmlns:a16="http://schemas.microsoft.com/office/drawing/2014/main" id="{691812F2-F5F7-D421-7432-EECBFCBF14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775" b="-2270"/>
          <a:stretch/>
        </p:blipFill>
        <p:spPr bwMode="auto">
          <a:xfrm>
            <a:off x="9992601" y="3429000"/>
            <a:ext cx="2199399" cy="2603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uorakulmio 6">
            <a:extLst>
              <a:ext uri="{FF2B5EF4-FFF2-40B4-BE49-F238E27FC236}">
                <a16:creationId xmlns:a16="http://schemas.microsoft.com/office/drawing/2014/main" id="{BA4FB8D8-473F-2ECA-55CC-FE2E365DB156}"/>
              </a:ext>
            </a:extLst>
          </p:cNvPr>
          <p:cNvSpPr/>
          <p:nvPr/>
        </p:nvSpPr>
        <p:spPr>
          <a:xfrm>
            <a:off x="6576908" y="4685790"/>
            <a:ext cx="45719" cy="19274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" name="Nuoli: Oikea 5">
            <a:extLst>
              <a:ext uri="{FF2B5EF4-FFF2-40B4-BE49-F238E27FC236}">
                <a16:creationId xmlns:a16="http://schemas.microsoft.com/office/drawing/2014/main" id="{D8E893B7-FCD1-D9CB-5404-A267703BB688}"/>
              </a:ext>
            </a:extLst>
          </p:cNvPr>
          <p:cNvSpPr/>
          <p:nvPr/>
        </p:nvSpPr>
        <p:spPr>
          <a:xfrm rot="19688166">
            <a:off x="5318354" y="4819994"/>
            <a:ext cx="1555289" cy="973965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>
                <a:solidFill>
                  <a:schemeClr val="tx1"/>
                </a:solidFill>
              </a:rPr>
              <a:t>Lohkon muokkaus</a:t>
            </a:r>
          </a:p>
        </p:txBody>
      </p:sp>
    </p:spTree>
    <p:extLst>
      <p:ext uri="{BB962C8B-B14F-4D97-AF65-F5344CB8AC3E}">
        <p14:creationId xmlns:p14="http://schemas.microsoft.com/office/powerpoint/2010/main" val="10618400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744B5B8-5744-CED1-8C93-76332C81EF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276" y="608190"/>
            <a:ext cx="10935789" cy="785813"/>
          </a:xfrm>
        </p:spPr>
        <p:txBody>
          <a:bodyPr/>
          <a:lstStyle/>
          <a:p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Peltotukien haku: Hakijan tiedot 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7A0DBD67-4B4A-E612-42A6-C6556E8C687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07276" y="1683975"/>
            <a:ext cx="5327468" cy="3661569"/>
          </a:xfrm>
        </p:spPr>
        <p:txBody>
          <a:bodyPr/>
          <a:lstStyle/>
          <a:p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Y-tunnus kysytään kaikilta tuenhakijoilta</a:t>
            </a:r>
          </a:p>
          <a:p>
            <a:pPr lvl="1"/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Jos Y-tunnusta ei ole, valitaan vaihtoehto            ”ei Y-tunnusta”</a:t>
            </a:r>
          </a:p>
          <a:p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Aktiiviviljelijän tarkisteet</a:t>
            </a:r>
          </a:p>
          <a:p>
            <a:pPr lvl="1"/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Tuenhakijan päätoimiala</a:t>
            </a:r>
          </a:p>
          <a:p>
            <a:pPr lvl="1"/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Tuenhakijan ALV-velvollisuus alkutuottajana</a:t>
            </a:r>
          </a:p>
          <a:p>
            <a:pPr marL="457200" lvl="1" indent="0">
              <a:buNone/>
            </a:pPr>
            <a:endParaRPr lang="fi-FI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25F53F83-16E1-D13D-5DCF-359F78F378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1220" y="1683975"/>
            <a:ext cx="5522770" cy="383725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899283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D96F530-6ADC-F2A6-8CFF-C547E2A466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939" y="641861"/>
            <a:ext cx="10935789" cy="785813"/>
          </a:xfrm>
        </p:spPr>
        <p:txBody>
          <a:bodyPr/>
          <a:lstStyle/>
          <a:p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Peltotukien haku: Haettavat tuet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97853BD0-0C75-A2E2-C1A5-6F79CFA43809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298939" y="1497416"/>
            <a:ext cx="4510454" cy="3661569"/>
          </a:xfrm>
        </p:spPr>
        <p:txBody>
          <a:bodyPr/>
          <a:lstStyle/>
          <a:p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Valitse haettavat tuet listalta</a:t>
            </a:r>
          </a:p>
          <a:p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Jos valittuun tukeen tai korvaukseen liittyy lisävalintoja tai kysymyksiä, ne tulevat näkyville valinnan jälkeen</a:t>
            </a:r>
          </a:p>
          <a:p>
            <a:pPr marL="0" indent="0">
              <a:buNone/>
            </a:pPr>
            <a:endParaRPr lang="fi-FI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914C931B-368D-9D74-E324-BE3BD0F652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1588" y="1497416"/>
            <a:ext cx="7008813" cy="42926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49910922"/>
      </p:ext>
    </p:extLst>
  </p:cSld>
  <p:clrMapOvr>
    <a:masterClrMapping/>
  </p:clrMapOvr>
</p:sld>
</file>

<file path=ppt/theme/theme1.xml><?xml version="1.0" encoding="utf-8"?>
<a:theme xmlns:a="http://schemas.openxmlformats.org/drawingml/2006/main" name="Sisältökalvot">
  <a:themeElements>
    <a:clrScheme name="Maaseutu-fi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63BD88"/>
      </a:accent1>
      <a:accent2>
        <a:srgbClr val="FE7303"/>
      </a:accent2>
      <a:accent3>
        <a:srgbClr val="165B94"/>
      </a:accent3>
      <a:accent4>
        <a:srgbClr val="30E0E9"/>
      </a:accent4>
      <a:accent5>
        <a:srgbClr val="E7B65C"/>
      </a:accent5>
      <a:accent6>
        <a:srgbClr val="F79283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isältökalvot - Ei alareunaa">
  <a:themeElements>
    <a:clrScheme name="Maaseutu-fi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63BD88"/>
      </a:accent1>
      <a:accent2>
        <a:srgbClr val="FE7303"/>
      </a:accent2>
      <a:accent3>
        <a:srgbClr val="165B94"/>
      </a:accent3>
      <a:accent4>
        <a:srgbClr val="30E0E9"/>
      </a:accent4>
      <a:accent5>
        <a:srgbClr val="E7B65C"/>
      </a:accent5>
      <a:accent6>
        <a:srgbClr val="F79283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annet, välikalvot, loppukalvo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Graafiset elementi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85B1AE0FE23D6459113E48C7AFF170E" ma:contentTypeVersion="10" ma:contentTypeDescription="Create a new document." ma:contentTypeScope="" ma:versionID="87d9173894724cc144633b1646d8d4ff">
  <xsd:schema xmlns:xsd="http://www.w3.org/2001/XMLSchema" xmlns:xs="http://www.w3.org/2001/XMLSchema" xmlns:p="http://schemas.microsoft.com/office/2006/metadata/properties" xmlns:ns2="0123031f-e947-4b25-8dfc-c4abd861bdf2" xmlns:ns3="96dd3c4d-fbd0-4b9a-88ac-301973ed0ddc" targetNamespace="http://schemas.microsoft.com/office/2006/metadata/properties" ma:root="true" ma:fieldsID="665849f6b76df3920c2d989a2e196a4b" ns2:_="" ns3:_="">
    <xsd:import namespace="0123031f-e947-4b25-8dfc-c4abd861bdf2"/>
    <xsd:import namespace="96dd3c4d-fbd0-4b9a-88ac-301973ed0dd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123031f-e947-4b25-8dfc-c4abd861bdf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6dd3c4d-fbd0-4b9a-88ac-301973ed0ddc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F8D0D63-99E9-4BC3-B811-55E4400300B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03E8508-7A8D-4FD6-B7FA-BA0B8466B02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123031f-e947-4b25-8dfc-c4abd861bdf2"/>
    <ds:schemaRef ds:uri="96dd3c4d-fbd0-4b9a-88ac-301973ed0dd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Maaseutuohjelman_yhteinen_esityspohja_2021_240221</Template>
  <TotalTime>5018</TotalTime>
  <Words>1645</Words>
  <Application>Microsoft Office PowerPoint</Application>
  <PresentationFormat>Laajakuva</PresentationFormat>
  <Paragraphs>241</Paragraphs>
  <Slides>43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4</vt:i4>
      </vt:variant>
      <vt:variant>
        <vt:lpstr>Dian otsikot</vt:lpstr>
      </vt:variant>
      <vt:variant>
        <vt:i4>43</vt:i4>
      </vt:variant>
    </vt:vector>
  </HeadingPairs>
  <TitlesOfParts>
    <vt:vector size="50" baseType="lpstr">
      <vt:lpstr>Arial</vt:lpstr>
      <vt:lpstr>Calibri</vt:lpstr>
      <vt:lpstr>Tahoma</vt:lpstr>
      <vt:lpstr>Sisältökalvot</vt:lpstr>
      <vt:lpstr>Sisältökalvot - Ei alareunaa</vt:lpstr>
      <vt:lpstr>Kannet, välikalvot, loppukalvot</vt:lpstr>
      <vt:lpstr>Graafiset elementit</vt:lpstr>
      <vt:lpstr>Peruslohkomuutokset Vipu-palvelu  Vipu-mobiili</vt:lpstr>
      <vt:lpstr>Tee peruslohkomuutokset ajoissa</vt:lpstr>
      <vt:lpstr>Viljelytoimia hankaloittavien esteiden poisto ja peruslohkon muotoa parantavat muutokset -sallitut ja kielletyt lisäykset lohkolle</vt:lpstr>
      <vt:lpstr>Peruslohkomuutokset</vt:lpstr>
      <vt:lpstr>Peltotukien haku Vipu-palvelussa</vt:lpstr>
      <vt:lpstr>Peltotukien haku: Lohkotiedot</vt:lpstr>
      <vt:lpstr>Kasvulohkojen kohdentaminen</vt:lpstr>
      <vt:lpstr>Peltotukien haku: Hakijan tiedot </vt:lpstr>
      <vt:lpstr>Peltotukien haku: Haettavat tuet</vt:lpstr>
      <vt:lpstr>Peltotukien haku: Ekojärjestelmätuki</vt:lpstr>
      <vt:lpstr>Peltotukien haku: Ympäristökorvaus  –ympäristösitoumuksen tilakohtaiset toimenpiteet</vt:lpstr>
      <vt:lpstr>Peltotukien haku: Ympäristökorvaus  –ympäristösitoumuksen lohkokohtaiset toimenpiteet</vt:lpstr>
      <vt:lpstr>Luonnonmukaisen tuotannon sitoumus ja ympäristösopimukset</vt:lpstr>
      <vt:lpstr>Luonnonmukaisen tuotannon sitoumus</vt:lpstr>
      <vt:lpstr>Vipuneuvoja</vt:lpstr>
      <vt:lpstr>Vipuneuvoja</vt:lpstr>
      <vt:lpstr>Vipuneuvoja: Viljelykiertovaatimus</vt:lpstr>
      <vt:lpstr>Hakemuksen lähettäminen</vt:lpstr>
      <vt:lpstr>Peltotukien haku: muutosmahdollisuudet</vt:lpstr>
      <vt:lpstr>Peltotukien haku: muutosvaiheessa ei mahdollista</vt:lpstr>
      <vt:lpstr>Muutosten tekeminen Vipu-palvelussa</vt:lpstr>
      <vt:lpstr>Syysilmoitus </vt:lpstr>
      <vt:lpstr>PowerPoint-esitys</vt:lpstr>
      <vt:lpstr>Vipu-mobiili</vt:lpstr>
      <vt:lpstr>Vipu-mobiili</vt:lpstr>
      <vt:lpstr>Vipu-mobiili: kirjautuminen</vt:lpstr>
      <vt:lpstr>Vipu-mobiili: maatilasi tehtävät</vt:lpstr>
      <vt:lpstr>Mikä on selvityspyyntö?</vt:lpstr>
      <vt:lpstr>Vipu-mobiili: Selvityspyyntöön vastaaminen</vt:lpstr>
      <vt:lpstr>Muutosvaiheen aikataulu</vt:lpstr>
      <vt:lpstr>Vipu-mobiili: maksut</vt:lpstr>
      <vt:lpstr>Vipu-mobiili: maksut</vt:lpstr>
      <vt:lpstr>Vipu-mobiili: lohkotiedot</vt:lpstr>
      <vt:lpstr>Vipu-mobiili: lohkotiedot</vt:lpstr>
      <vt:lpstr>Vipu-mobiili: kasvulohkot</vt:lpstr>
      <vt:lpstr>Vipu-mobiili: kasvulohkot</vt:lpstr>
      <vt:lpstr>Vipu-mobiili: kasvulohkot</vt:lpstr>
      <vt:lpstr>Vipu-mobiili: kuvat</vt:lpstr>
      <vt:lpstr>Vipu-mobiili: maatilat, joille sinulla on käyttöoikeus</vt:lpstr>
      <vt:lpstr>Vipu-mobiili: käyttövinkkejä</vt:lpstr>
      <vt:lpstr>Vipu-mobiili: uloskirjautuminen</vt:lpstr>
      <vt:lpstr>Kiitos</vt:lpstr>
      <vt:lpstr>PowerPoint-esitys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Tulosviestintä 2022</dc:title>
  <dc:creator>Nivukoski Emilia (Ruokavirasto)</dc:creator>
  <cp:lastModifiedBy>Toikka Marko (ELY)</cp:lastModifiedBy>
  <cp:revision>478</cp:revision>
  <cp:lastPrinted>2023-02-28T15:52:05Z</cp:lastPrinted>
  <dcterms:created xsi:type="dcterms:W3CDTF">2022-04-05T10:40:53Z</dcterms:created>
  <dcterms:modified xsi:type="dcterms:W3CDTF">2023-04-03T07:09:40Z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eDOCS AutoSave">
    <vt:lpwstr/>
  </property>
  <property fmtid="{D5CDD505-2E9C-101B-9397-08002B2CF9AE}" pid="3" name="ContentTypeId">
    <vt:lpwstr>0x010100D85B1AE0FE23D6459113E48C7AFF170E</vt:lpwstr>
  </property>
</Properties>
</file>